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8" r:id="rId1"/>
  </p:sldMasterIdLst>
  <p:notesMasterIdLst>
    <p:notesMasterId r:id="rId202"/>
  </p:notesMasterIdLst>
  <p:sldIdLst>
    <p:sldId id="256" r:id="rId2"/>
    <p:sldId id="258" r:id="rId3"/>
    <p:sldId id="332" r:id="rId4"/>
    <p:sldId id="261" r:id="rId5"/>
    <p:sldId id="260" r:id="rId6"/>
    <p:sldId id="333" r:id="rId7"/>
    <p:sldId id="263" r:id="rId8"/>
    <p:sldId id="265" r:id="rId9"/>
    <p:sldId id="267" r:id="rId10"/>
    <p:sldId id="264" r:id="rId11"/>
    <p:sldId id="272" r:id="rId12"/>
    <p:sldId id="495" r:id="rId13"/>
    <p:sldId id="335" r:id="rId14"/>
    <p:sldId id="278" r:id="rId15"/>
    <p:sldId id="277" r:id="rId16"/>
    <p:sldId id="502" r:id="rId17"/>
    <p:sldId id="336" r:id="rId18"/>
    <p:sldId id="271" r:id="rId19"/>
    <p:sldId id="503" r:id="rId20"/>
    <p:sldId id="537" r:id="rId21"/>
    <p:sldId id="422" r:id="rId22"/>
    <p:sldId id="388" r:id="rId23"/>
    <p:sldId id="283" r:id="rId24"/>
    <p:sldId id="282" r:id="rId25"/>
    <p:sldId id="292" r:id="rId26"/>
    <p:sldId id="561" r:id="rId27"/>
    <p:sldId id="294" r:id="rId28"/>
    <p:sldId id="293" r:id="rId29"/>
    <p:sldId id="290" r:id="rId30"/>
    <p:sldId id="305" r:id="rId31"/>
    <p:sldId id="296" r:id="rId32"/>
    <p:sldId id="398" r:id="rId33"/>
    <p:sldId id="306" r:id="rId34"/>
    <p:sldId id="396" r:id="rId35"/>
    <p:sldId id="559" r:id="rId36"/>
    <p:sldId id="397" r:id="rId37"/>
    <p:sldId id="337" r:id="rId38"/>
    <p:sldId id="372" r:id="rId39"/>
    <p:sldId id="568" r:id="rId40"/>
    <p:sldId id="352" r:id="rId41"/>
    <p:sldId id="367" r:id="rId42"/>
    <p:sldId id="368" r:id="rId43"/>
    <p:sldId id="369" r:id="rId44"/>
    <p:sldId id="508" r:id="rId45"/>
    <p:sldId id="371" r:id="rId46"/>
    <p:sldId id="538" r:id="rId47"/>
    <p:sldId id="338" r:id="rId48"/>
    <p:sldId id="298" r:id="rId49"/>
    <p:sldId id="310" r:id="rId50"/>
    <p:sldId id="311" r:id="rId51"/>
    <p:sldId id="312" r:id="rId52"/>
    <p:sldId id="313" r:id="rId53"/>
    <p:sldId id="315" r:id="rId54"/>
    <p:sldId id="316" r:id="rId55"/>
    <p:sldId id="318" r:id="rId56"/>
    <p:sldId id="319" r:id="rId57"/>
    <p:sldId id="322" r:id="rId58"/>
    <p:sldId id="321" r:id="rId59"/>
    <p:sldId id="323" r:id="rId60"/>
    <p:sldId id="324" r:id="rId61"/>
    <p:sldId id="326" r:id="rId62"/>
    <p:sldId id="327" r:id="rId63"/>
    <p:sldId id="339" r:id="rId64"/>
    <p:sldId id="539" r:id="rId65"/>
    <p:sldId id="556" r:id="rId66"/>
    <p:sldId id="558" r:id="rId67"/>
    <p:sldId id="330" r:id="rId68"/>
    <p:sldId id="540" r:id="rId69"/>
    <p:sldId id="331" r:id="rId70"/>
    <p:sldId id="544" r:id="rId71"/>
    <p:sldId id="546" r:id="rId72"/>
    <p:sldId id="547" r:id="rId73"/>
    <p:sldId id="541" r:id="rId74"/>
    <p:sldId id="287" r:id="rId75"/>
    <p:sldId id="569" r:id="rId76"/>
    <p:sldId id="286" r:id="rId77"/>
    <p:sldId id="343" r:id="rId78"/>
    <p:sldId id="342" r:id="rId79"/>
    <p:sldId id="543" r:id="rId80"/>
    <p:sldId id="345" r:id="rId81"/>
    <p:sldId id="418" r:id="rId82"/>
    <p:sldId id="373" r:id="rId83"/>
    <p:sldId id="378" r:id="rId84"/>
    <p:sldId id="377" r:id="rId85"/>
    <p:sldId id="357" r:id="rId86"/>
    <p:sldId id="379" r:id="rId87"/>
    <p:sldId id="380" r:id="rId88"/>
    <p:sldId id="382" r:id="rId89"/>
    <p:sldId id="381" r:id="rId90"/>
    <p:sldId id="383" r:id="rId91"/>
    <p:sldId id="361" r:id="rId92"/>
    <p:sldId id="384" r:id="rId93"/>
    <p:sldId id="390" r:id="rId94"/>
    <p:sldId id="385" r:id="rId95"/>
    <p:sldId id="365" r:id="rId96"/>
    <p:sldId id="506" r:id="rId97"/>
    <p:sldId id="387" r:id="rId98"/>
    <p:sldId id="570" r:id="rId99"/>
    <p:sldId id="393" r:id="rId100"/>
    <p:sldId id="392" r:id="rId101"/>
    <p:sldId id="507" r:id="rId102"/>
    <p:sldId id="389" r:id="rId103"/>
    <p:sldId id="386" r:id="rId104"/>
    <p:sldId id="354" r:id="rId105"/>
    <p:sldId id="394" r:id="rId106"/>
    <p:sldId id="552" r:id="rId107"/>
    <p:sldId id="485" r:id="rId108"/>
    <p:sldId id="395" r:id="rId109"/>
    <p:sldId id="399" r:id="rId110"/>
    <p:sldId id="510" r:id="rId111"/>
    <p:sldId id="309" r:id="rId112"/>
    <p:sldId id="511" r:id="rId113"/>
    <p:sldId id="571" r:id="rId114"/>
    <p:sldId id="401" r:id="rId115"/>
    <p:sldId id="402" r:id="rId116"/>
    <p:sldId id="403" r:id="rId117"/>
    <p:sldId id="404" r:id="rId118"/>
    <p:sldId id="405" r:id="rId119"/>
    <p:sldId id="406" r:id="rId120"/>
    <p:sldId id="407" r:id="rId121"/>
    <p:sldId id="408" r:id="rId122"/>
    <p:sldId id="409" r:id="rId123"/>
    <p:sldId id="410" r:id="rId124"/>
    <p:sldId id="533" r:id="rId125"/>
    <p:sldId id="412" r:id="rId126"/>
    <p:sldId id="416" r:id="rId127"/>
    <p:sldId id="413" r:id="rId128"/>
    <p:sldId id="414" r:id="rId129"/>
    <p:sldId id="528" r:id="rId130"/>
    <p:sldId id="526" r:id="rId131"/>
    <p:sldId id="415" r:id="rId132"/>
    <p:sldId id="457" r:id="rId133"/>
    <p:sldId id="423" r:id="rId134"/>
    <p:sldId id="424" r:id="rId135"/>
    <p:sldId id="425" r:id="rId136"/>
    <p:sldId id="288" r:id="rId137"/>
    <p:sldId id="426" r:id="rId138"/>
    <p:sldId id="427" r:id="rId139"/>
    <p:sldId id="481" r:id="rId140"/>
    <p:sldId id="483" r:id="rId141"/>
    <p:sldId id="482" r:id="rId142"/>
    <p:sldId id="563" r:id="rId143"/>
    <p:sldId id="551" r:id="rId144"/>
    <p:sldId id="486" r:id="rId145"/>
    <p:sldId id="459" r:id="rId146"/>
    <p:sldId id="460" r:id="rId147"/>
    <p:sldId id="487" r:id="rId148"/>
    <p:sldId id="488" r:id="rId149"/>
    <p:sldId id="550" r:id="rId150"/>
    <p:sldId id="549" r:id="rId151"/>
    <p:sldId id="489" r:id="rId152"/>
    <p:sldId id="490" r:id="rId153"/>
    <p:sldId id="522" r:id="rId154"/>
    <p:sldId id="531" r:id="rId155"/>
    <p:sldId id="532" r:id="rId156"/>
    <p:sldId id="428" r:id="rId157"/>
    <p:sldId id="273" r:id="rId158"/>
    <p:sldId id="515" r:id="rId159"/>
    <p:sldId id="535" r:id="rId160"/>
    <p:sldId id="566" r:id="rId161"/>
    <p:sldId id="548" r:id="rId162"/>
    <p:sldId id="421" r:id="rId163"/>
    <p:sldId id="429" r:id="rId164"/>
    <p:sldId id="430" r:id="rId165"/>
    <p:sldId id="431" r:id="rId166"/>
    <p:sldId id="524" r:id="rId167"/>
    <p:sldId id="432" r:id="rId168"/>
    <p:sldId id="512" r:id="rId169"/>
    <p:sldId id="516" r:id="rId170"/>
    <p:sldId id="519" r:id="rId171"/>
    <p:sldId id="435" r:id="rId172"/>
    <p:sldId id="437" r:id="rId173"/>
    <p:sldId id="514" r:id="rId174"/>
    <p:sldId id="513" r:id="rId175"/>
    <p:sldId id="440" r:id="rId176"/>
    <p:sldId id="443" r:id="rId177"/>
    <p:sldId id="534" r:id="rId178"/>
    <p:sldId id="476" r:id="rId179"/>
    <p:sldId id="472" r:id="rId180"/>
    <p:sldId id="473" r:id="rId181"/>
    <p:sldId id="474" r:id="rId182"/>
    <p:sldId id="475" r:id="rId183"/>
    <p:sldId id="567" r:id="rId184"/>
    <p:sldId id="518" r:id="rId185"/>
    <p:sldId id="444" r:id="rId186"/>
    <p:sldId id="445" r:id="rId187"/>
    <p:sldId id="525" r:id="rId188"/>
    <p:sldId id="447" r:id="rId189"/>
    <p:sldId id="448" r:id="rId190"/>
    <p:sldId id="530" r:id="rId191"/>
    <p:sldId id="449" r:id="rId192"/>
    <p:sldId id="529" r:id="rId193"/>
    <p:sldId id="450" r:id="rId194"/>
    <p:sldId id="451" r:id="rId195"/>
    <p:sldId id="452" r:id="rId196"/>
    <p:sldId id="480" r:id="rId197"/>
    <p:sldId id="463" r:id="rId198"/>
    <p:sldId id="464" r:id="rId199"/>
    <p:sldId id="465" r:id="rId200"/>
    <p:sldId id="466" r:id="rId20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licy and Web Forms Training" id="{E048C0A8-B4CA-43B5-B554-8914CA65A61F}">
          <p14:sldIdLst>
            <p14:sldId id="256"/>
            <p14:sldId id="258"/>
          </p14:sldIdLst>
        </p14:section>
        <p14:section name="Postdoc Definition and Acronyms" id="{3FBA3986-F5E6-4E32-A21F-039E7050FEA0}">
          <p14:sldIdLst>
            <p14:sldId id="332"/>
            <p14:sldId id="261"/>
            <p14:sldId id="260"/>
          </p14:sldIdLst>
        </p14:section>
        <p14:section name="Postdoc Admin Roles &amp; Resources" id="{8D350A76-1A4C-46BF-8F6E-F5D2C0498896}">
          <p14:sldIdLst>
            <p14:sldId id="333"/>
            <p14:sldId id="263"/>
            <p14:sldId id="265"/>
            <p14:sldId id="267"/>
            <p14:sldId id="264"/>
            <p14:sldId id="272"/>
            <p14:sldId id="495"/>
          </p14:sldIdLst>
        </p14:section>
        <p14:section name="Appointment: Criteria, Timelines, SUNet ID" id="{021677CB-81C1-4DAB-A1CA-F05CC1383EF5}">
          <p14:sldIdLst>
            <p14:sldId id="335"/>
            <p14:sldId id="278"/>
            <p14:sldId id="277"/>
            <p14:sldId id="502"/>
          </p14:sldIdLst>
        </p14:section>
        <p14:section name="Appointment: Overview, Sponsorship, Budget, Eligibility" id="{2D48D225-564E-4D16-AD14-F0AF05CCCD3A}">
          <p14:sldIdLst>
            <p14:sldId id="336"/>
            <p14:sldId id="271"/>
            <p14:sldId id="503"/>
            <p14:sldId id="537"/>
            <p14:sldId id="422"/>
            <p14:sldId id="388"/>
            <p14:sldId id="283"/>
            <p14:sldId id="282"/>
            <p14:sldId id="292"/>
            <p14:sldId id="561"/>
            <p14:sldId id="294"/>
            <p14:sldId id="293"/>
            <p14:sldId id="290"/>
            <p14:sldId id="305"/>
            <p14:sldId id="296"/>
            <p14:sldId id="398"/>
            <p14:sldId id="306"/>
            <p14:sldId id="396"/>
            <p14:sldId id="559"/>
            <p14:sldId id="397"/>
          </p14:sldIdLst>
        </p14:section>
        <p14:section name="New Appt: Invite" id="{EBE2EF9A-03D2-4080-9866-F41D69D97065}">
          <p14:sldIdLst>
            <p14:sldId id="337"/>
            <p14:sldId id="372"/>
            <p14:sldId id="568"/>
            <p14:sldId id="352"/>
            <p14:sldId id="367"/>
            <p14:sldId id="368"/>
            <p14:sldId id="369"/>
            <p14:sldId id="508"/>
            <p14:sldId id="371"/>
            <p14:sldId id="538"/>
          </p14:sldIdLst>
        </p14:section>
        <p14:section name="New Appt: Candidate's View of Invite" id="{3A31CF91-61C3-4441-92E9-4D03337209B1}">
          <p14:sldIdLst>
            <p14:sldId id="338"/>
            <p14:sldId id="298"/>
            <p14:sldId id="310"/>
            <p14:sldId id="311"/>
            <p14:sldId id="312"/>
            <p14:sldId id="313"/>
            <p14:sldId id="315"/>
            <p14:sldId id="316"/>
            <p14:sldId id="318"/>
            <p14:sldId id="319"/>
            <p14:sldId id="322"/>
            <p14:sldId id="321"/>
            <p14:sldId id="323"/>
            <p14:sldId id="324"/>
            <p14:sldId id="326"/>
            <p14:sldId id="327"/>
          </p14:sldIdLst>
        </p14:section>
        <p14:section name="New Appt: Data Form Review" id="{C123FB03-AA40-4995-9B25-E11522298C33}">
          <p14:sldIdLst>
            <p14:sldId id="339"/>
            <p14:sldId id="539"/>
            <p14:sldId id="556"/>
            <p14:sldId id="558"/>
            <p14:sldId id="330"/>
            <p14:sldId id="540"/>
            <p14:sldId id="331"/>
            <p14:sldId id="544"/>
            <p14:sldId id="546"/>
            <p14:sldId id="547"/>
            <p14:sldId id="541"/>
            <p14:sldId id="287"/>
            <p14:sldId id="569"/>
            <p14:sldId id="286"/>
            <p14:sldId id="343"/>
            <p14:sldId id="342"/>
            <p14:sldId id="543"/>
          </p14:sldIdLst>
        </p14:section>
        <p14:section name="New Appt: Admin Rec Form" id="{46EF0989-65CB-4197-BB01-1770BF552450}">
          <p14:sldIdLst>
            <p14:sldId id="345"/>
            <p14:sldId id="418"/>
            <p14:sldId id="373"/>
            <p14:sldId id="378"/>
            <p14:sldId id="377"/>
            <p14:sldId id="357"/>
            <p14:sldId id="379"/>
            <p14:sldId id="380"/>
            <p14:sldId id="382"/>
            <p14:sldId id="381"/>
            <p14:sldId id="383"/>
            <p14:sldId id="361"/>
            <p14:sldId id="384"/>
            <p14:sldId id="390"/>
            <p14:sldId id="385"/>
            <p14:sldId id="365"/>
            <p14:sldId id="506"/>
            <p14:sldId id="387"/>
            <p14:sldId id="570"/>
            <p14:sldId id="393"/>
            <p14:sldId id="392"/>
            <p14:sldId id="507"/>
            <p14:sldId id="389"/>
            <p14:sldId id="386"/>
            <p14:sldId id="354"/>
            <p14:sldId id="394"/>
            <p14:sldId id="552"/>
            <p14:sldId id="485"/>
            <p14:sldId id="395"/>
            <p14:sldId id="399"/>
            <p14:sldId id="510"/>
            <p14:sldId id="309"/>
            <p14:sldId id="511"/>
            <p14:sldId id="571"/>
            <p14:sldId id="401"/>
            <p14:sldId id="402"/>
            <p14:sldId id="403"/>
            <p14:sldId id="404"/>
          </p14:sldIdLst>
        </p14:section>
        <p14:section name="New Appt: Candidate Rvw Offer" id="{CF207E48-3C84-4248-B0C6-AA57F457D0EB}">
          <p14:sldIdLst>
            <p14:sldId id="405"/>
            <p14:sldId id="406"/>
            <p14:sldId id="407"/>
            <p14:sldId id="408"/>
            <p14:sldId id="409"/>
            <p14:sldId id="410"/>
          </p14:sldIdLst>
        </p14:section>
        <p14:section name="New Appt: Admin Submit Rec Form" id="{4F59EC2B-DB51-40FA-8083-586B77706D96}">
          <p14:sldIdLst>
            <p14:sldId id="533"/>
            <p14:sldId id="412"/>
            <p14:sldId id="416"/>
            <p14:sldId id="413"/>
            <p14:sldId id="414"/>
            <p14:sldId id="528"/>
            <p14:sldId id="526"/>
            <p14:sldId id="415"/>
            <p14:sldId id="457"/>
          </p14:sldIdLst>
        </p14:section>
        <p14:section name="New Appt: Visas International Scholars" id="{D51200AC-4539-4D3A-A9E1-0F0135F93F99}">
          <p14:sldIdLst>
            <p14:sldId id="423"/>
            <p14:sldId id="424"/>
            <p14:sldId id="425"/>
            <p14:sldId id="288"/>
            <p14:sldId id="426"/>
            <p14:sldId id="427"/>
          </p14:sldIdLst>
        </p14:section>
        <p14:section name="New Appt: Salary and Stipend" id="{4D2FD5CF-7A5B-4FB6-A099-B620C6E71060}">
          <p14:sldIdLst>
            <p14:sldId id="481"/>
            <p14:sldId id="483"/>
            <p14:sldId id="482"/>
            <p14:sldId id="563"/>
            <p14:sldId id="551"/>
            <p14:sldId id="486"/>
            <p14:sldId id="459"/>
            <p14:sldId id="460"/>
          </p14:sldIdLst>
        </p14:section>
        <p14:section name="New Appt: Postdoc Benefits, IDP" id="{D28C23A1-67C0-463A-ABE4-F8BB1C1FB505}">
          <p14:sldIdLst>
            <p14:sldId id="487"/>
            <p14:sldId id="488"/>
            <p14:sldId id="550"/>
            <p14:sldId id="549"/>
            <p14:sldId id="489"/>
            <p14:sldId id="490"/>
            <p14:sldId id="522"/>
            <p14:sldId id="531"/>
            <p14:sldId id="532"/>
          </p14:sldIdLst>
        </p14:section>
        <p14:section name="Change Web Form" id="{A551B591-2E0E-4114-875C-2D364821627E}">
          <p14:sldIdLst>
            <p14:sldId id="428"/>
            <p14:sldId id="273"/>
            <p14:sldId id="515"/>
            <p14:sldId id="535"/>
            <p14:sldId id="566"/>
            <p14:sldId id="548"/>
            <p14:sldId id="421"/>
            <p14:sldId id="429"/>
            <p14:sldId id="430"/>
            <p14:sldId id="431"/>
            <p14:sldId id="524"/>
            <p14:sldId id="432"/>
            <p14:sldId id="512"/>
            <p14:sldId id="516"/>
            <p14:sldId id="519"/>
            <p14:sldId id="435"/>
            <p14:sldId id="437"/>
            <p14:sldId id="514"/>
            <p14:sldId id="513"/>
            <p14:sldId id="440"/>
          </p14:sldIdLst>
        </p14:section>
        <p14:section name="Termination Forms" id="{32C22035-C6A5-44D9-95B9-3D67AF8B68CD}">
          <p14:sldIdLst>
            <p14:sldId id="443"/>
            <p14:sldId id="534"/>
            <p14:sldId id="476"/>
            <p14:sldId id="472"/>
            <p14:sldId id="473"/>
            <p14:sldId id="474"/>
            <p14:sldId id="475"/>
            <p14:sldId id="567"/>
            <p14:sldId id="518"/>
            <p14:sldId id="444"/>
            <p14:sldId id="445"/>
            <p14:sldId id="525"/>
            <p14:sldId id="447"/>
            <p14:sldId id="448"/>
            <p14:sldId id="530"/>
            <p14:sldId id="449"/>
            <p14:sldId id="529"/>
            <p14:sldId id="450"/>
            <p14:sldId id="451"/>
            <p14:sldId id="452"/>
            <p14:sldId id="480"/>
          </p14:sldIdLst>
        </p14:section>
        <p14:section name="Unpaid Leaves of Absence" id="{3FD8C059-2570-4D00-B59F-59FB0864143F}">
          <p14:sldIdLst>
            <p14:sldId id="463"/>
            <p14:sldId id="464"/>
            <p14:sldId id="465"/>
            <p14:sldId id="466"/>
          </p14:sldIdLst>
        </p14:section>
        <p14:section name="OBI Financial Reports" id="{452CB4D0-68A6-47F5-8818-7FFBD17C143B}">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00"/>
    <a:srgbClr val="EB43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95441" autoAdjust="0"/>
  </p:normalViewPr>
  <p:slideViewPr>
    <p:cSldViewPr snapToGrid="0">
      <p:cViewPr varScale="1">
        <p:scale>
          <a:sx n="108" d="100"/>
          <a:sy n="108" d="100"/>
        </p:scale>
        <p:origin x="42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2T18:07:36.5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1 103,'0'-1,"1"0,-1 0,1 0,-1 0,1 0,0 1,0-1,-1 0,1 0,0 1,0-1,0 0,0 1,0-1,0 1,0-1,0 1,0 0,0-1,0 1,0 0,0 0,0 0,0 0,2 0,34-5,-31 5,334-9,-205 9,185-22,-234 9,17-3,205-7,545 25,-467-3,-344 3,53 9,38 3,428-14,-263-1,-232 4,116 21,-7 1,-105-19,236 12,-109-5,-12 0,717-14,-865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2T18:07:40.0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61,'1234'0,"-919"-25,9-1,3197 29,-1820-5,-655 2,-983-5,-39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2T18:07:52.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54,'235'1,"256"-3,-289-10,77-2,-115 1,3 0,1933 14,-2061-1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2T18:09:12.8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 1,'-1'0,"1"0,0 0,-1 1,1-1,0 0,-1 1,1-1,0 0,0 1,0-1,-1 0,1 1,0-1,0 1,0-1,0 0,0 1,-1-1,1 1,0-1,0 0,0 1,0-1,0 1,1-1,-1 1,0-1,0 0,0 1,0-1,0 1,0-1,1 0,-1 1,0-1,0 0,1 1,-1-1,0 0,0 1,1-1,-1 0,0 0,1 1,-1-1,0 0,1 0,-1 0,1 1,-1-1,0 0,1 0,-1 0,1 0,-1 0,0 0,1 0,-1 0,1 0,-1 0,1 0,33 5,-32-5,508 5,-273-8,-107 1,144 5,-192 12,-61-10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13F81-5827-44B0-AF66-B22ACB607ACB}"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75680-A636-4316-AF31-04398F4A3C96}" type="slidenum">
              <a:rPr lang="en-US" smtClean="0"/>
              <a:t>‹#›</a:t>
            </a:fld>
            <a:endParaRPr lang="en-US"/>
          </a:p>
        </p:txBody>
      </p:sp>
    </p:spTree>
    <p:extLst>
      <p:ext uri="{BB962C8B-B14F-4D97-AF65-F5344CB8AC3E}">
        <p14:creationId xmlns:p14="http://schemas.microsoft.com/office/powerpoint/2010/main" val="3116266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75680-A636-4316-AF31-04398F4A3C96}" type="slidenum">
              <a:rPr lang="en-US" smtClean="0"/>
              <a:t>4</a:t>
            </a:fld>
            <a:endParaRPr lang="en-US"/>
          </a:p>
        </p:txBody>
      </p:sp>
    </p:spTree>
    <p:extLst>
      <p:ext uri="{BB962C8B-B14F-4D97-AF65-F5344CB8AC3E}">
        <p14:creationId xmlns:p14="http://schemas.microsoft.com/office/powerpoint/2010/main" val="3167589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C05D06-45B5-4035-961B-EF88C1066E44}"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650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8DF32A-9E0E-4F6B-9A20-7ED15DE86B1D}"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1564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D28388-954B-44DB-B97A-11B811DDF279}"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44325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364EA78-B164-4EE0-8AF2-34431DC1642E}" type="datetime1">
              <a:rPr lang="en-US" smtClean="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710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45ACA3-30B9-4C31-925B-CEFC9116523A}"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6376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98CC9E-1AE0-46B7-9F99-5B7A4084DD25}"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729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796926-9D79-4255-8DDB-85F435099FE2}" type="datetime1">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986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ABA9D4-C8BA-409D-AE05-514EE0493978}" type="datetime1">
              <a:rPr lang="en-US" smtClean="0"/>
              <a:t>1/13/2025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2427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519F15-DC71-47A6-B2A1-D975555B5D77}" type="datetime1">
              <a:rPr lang="en-US" smtClean="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19697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9558D6F-AF64-4680-9E5C-FB11F0747056}" type="datetime1">
              <a:rPr lang="en-US" smtClean="0"/>
              <a:t>1/13/2025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751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445B361-9F89-42C6-8875-8355A3A116E4}" type="datetime1">
              <a:rPr lang="en-US" smtClean="0"/>
              <a:t>1/13/2025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25168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703B0D-9E70-4AE0-9F36-CF672756994C}" type="datetime1">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88449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7754380-30EA-4E8D-8499-DF0E7457CBF0}" type="datetime1">
              <a:rPr lang="en-US" smtClean="0"/>
              <a:t>1/13/2025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54251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ostdocs.stanford.edu/onboardingchecklist" TargetMode="External"/><Relationship Id="rId2" Type="http://schemas.openxmlformats.org/officeDocument/2006/relationships/hyperlink" Target="https://postdocs.stanford.edu/postdoctoral-administrators/orientation-toolkit-administrators" TargetMode="External"/><Relationship Id="rId1" Type="http://schemas.openxmlformats.org/officeDocument/2006/relationships/slideLayout" Target="../slideLayouts/slideLayout2.xml"/><Relationship Id="rId4" Type="http://schemas.openxmlformats.org/officeDocument/2006/relationships/hyperlink" Target="https://postdocs.stanford.edu/current-postdocs/people-and-offices-support-you"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1.png"/></Relationships>
</file>

<file path=ppt/slides/_rels/slide105.xml.rels><?xml version="1.0" encoding="UTF-8" standalone="yes"?>
<Relationships xmlns="http://schemas.openxmlformats.org/package/2006/relationships"><Relationship Id="rId2" Type="http://schemas.openxmlformats.org/officeDocument/2006/relationships/hyperlink" Target="https://postdocs.stanford.edu/funding-guidelines"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hyperlink" Target="https://postdocs.stanford.edu/funding-guidelines"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s://doresearch.stanford.edu/research-administration/proposal-and-award-lifecycle/rates#fringe-benefit-rates" TargetMode="Externa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postdocs.stanford.edu/postdoctoral-administrators/mentoring-group-postdoctoral-administrators" TargetMode="External"/><Relationship Id="rId2" Type="http://schemas.openxmlformats.org/officeDocument/2006/relationships/hyperlink" Target="https://stanford.service-now.com/postdoctoral_services?id=sc_cat_item&amp;sys_id=322ff39913746f4019813598d144b0e1"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gfs.stanford.edu/help.html" TargetMode="External"/><Relationship Id="rId2" Type="http://schemas.openxmlformats.org/officeDocument/2006/relationships/hyperlink" Target="https://stanford.service-now.com/student_services?id=sc_cat_item&amp;sys_id=8e3f124013ed6b04d3b6b3b12244b0ae" TargetMode="External"/><Relationship Id="rId1" Type="http://schemas.openxmlformats.org/officeDocument/2006/relationships/slideLayout" Target="../slideLayouts/slideLayout2.xml"/><Relationship Id="rId5" Type="http://schemas.openxmlformats.org/officeDocument/2006/relationships/hyperlink" Target="https://uit.stanford.edu/service/peoplesoft/training" TargetMode="External"/><Relationship Id="rId4" Type="http://schemas.openxmlformats.org/officeDocument/2006/relationships/hyperlink" Target="https://gfs.stanford.edu/howto.html"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hyperlink" Target="https://axess.sahr.stanford.edu/" TargetMode="External"/><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129.xml.rels><?xml version="1.0" encoding="UTF-8" standalone="yes"?>
<Relationships xmlns="http://schemas.openxmlformats.org/package/2006/relationships"><Relationship Id="rId2" Type="http://schemas.openxmlformats.org/officeDocument/2006/relationships/hyperlink" Target="https://postdocs.stanford.edu/polic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request-visas-postdoctoral-scholars"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bechtel.stanford.edu/departments/training-basic-j-and-h-1b-workflow-processing" TargetMode="External"/><Relationship Id="rId2" Type="http://schemas.openxmlformats.org/officeDocument/2006/relationships/hyperlink" Target="https://bechtel.stanford.edu/"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s://doresearch.stanford.edu/policies/research-policy-handbook/non-faculty-research-appointments/procedures-appointing-visiting" TargetMode="External"/><Relationship Id="rId2" Type="http://schemas.openxmlformats.org/officeDocument/2006/relationships/hyperlink" Target="https://gap.stanford.edu/handbooks/gap-handbook/chapter-2/subchapter-3/page-2-3-2" TargetMode="External"/><Relationship Id="rId1" Type="http://schemas.openxmlformats.org/officeDocument/2006/relationships/slideLayout" Target="../slideLayouts/slideLayout2.xml"/><Relationship Id="rId4" Type="http://schemas.openxmlformats.org/officeDocument/2006/relationships/hyperlink" Target="https://registrar.stanford.edu/staff/visiting-student-researchers" TargetMode="External"/></Relationships>
</file>

<file path=ppt/slides/_rels/slide138.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request-visas-postdoctoral-scholars#H-1B%20Visas" TargetMode="Externa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postdocs.stanford.edu/policy" TargetMode="External"/><Relationship Id="rId2" Type="http://schemas.openxmlformats.org/officeDocument/2006/relationships/hyperlink" Target="https://postdocs.stanford.edu/funding-guidelines"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hyperlink" Target="http://web.stanford.edu/group/fms/fingate/staff/payadmin/payadmin_student.html"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pay-postdocs"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pay-postdocs"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hyperlink" Target="https://doresearch.stanford.edu/research-administration/proposal-preparation-submission/rates#fringe-benefit-rates"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s://postdocs.stanford.edu/funding-guidelines"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www.oanda.com/"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hyperlink" Target="https://postdocs.stanford.edu/postdoctoral-administrators/new-administrators/benelogic-system-administrators"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mailto:postdocbenefits@stanford.edu" TargetMode="External"/><Relationship Id="rId2" Type="http://schemas.openxmlformats.org/officeDocument/2006/relationships/hyperlink" Target="https://postdocbenefits.stanford.edu/programs-activities/information-sessions/postdoctoral-scholar-benefit-sessions"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stanford.app.box.com/s/8iabjanys7wgaykqqkbvwmsgcpp8ckh6" TargetMode="Externa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hyperlink" Target="https://postdocbenefits.stanford.edu/eligibility-enrollment/waiving-stanfords-medical-insurance"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s://postdocs.stanford.edu/postdoc-admins/how-quick-links/exception-policy-postdoc-pay-all-health-insurance" TargetMode="External"/><Relationship Id="rId2" Type="http://schemas.openxmlformats.org/officeDocument/2006/relationships/hyperlink" Target="https://stanford.app.box.com/s/8iabjanys7wgaykqqkbvwmsgcpp8ckh6" TargetMode="Externa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hyperlink" Target="https://postdocs.stanford.edu/current-postdocs/navigating-your-individual-development-plan-idp/your-individual-development-plan"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xtend-postdoctoral-appointments" TargetMode="Externa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xtend-postdoctoral-appointments"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xtend-postdoctoral-appointment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it.stanford.edu/service/sponsorship/person" TargetMode="External"/><Relationship Id="rId2" Type="http://schemas.openxmlformats.org/officeDocument/2006/relationships/hyperlink" Target="https://accounts.stanford.edu/create?execution=e1s1"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hyperlink" Target="https://postdocs.stanford.edu/postdoctoral-administrators/how-quick-links/extend-postdoctoral-appointments" TargetMode="External"/><Relationship Id="rId2" Type="http://schemas.openxmlformats.org/officeDocument/2006/relationships/hyperlink" Target="https://app.smartsheet.com/dashboards/wvvJ6PXPPrXqVGw7ch75CFGrhhqJ94XwWQ6ccCH1"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hyperlink" Target="https://app.smartsheet.com/dashboards/8M9Mf6hHRJVgfmRcG2VXpV9jw3PcpVmqM4R7GJg1" TargetMode="Externa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app.smartsheet.com/dashboards/8M9Mf6hHRJVgfmRcG2VXpV9jw3PcpVmqM4R7GJg1" TargetMode="Externa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1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1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nd-postdoctoral-appointments"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nd-postdoctoral-appointments"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nd-postdoctoral-appointment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early-termination-appointing-department" TargetMode="Externa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hyperlink" Target="https://postdocs.stanford.edu/postdoctoral-administrators/how-quick-links/early-termination-appointing-department" TargetMode="External"/><Relationship Id="rId2" Type="http://schemas.openxmlformats.org/officeDocument/2006/relationships/hyperlink" Target="https://postdocs.stanford.edu/sites/default/files/samplenoticeearlytermination.docx"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s://postdocs.stanford.edu/postdoctoral-administrators/how-quick-links/early-termination-appointing-department" TargetMode="External"/><Relationship Id="rId2" Type="http://schemas.openxmlformats.org/officeDocument/2006/relationships/hyperlink" Target="https://bechtel.stanford.edu/immigration/visa-types/h-1b-employee/h-1b-departure" TargetMode="Externa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transfer-another-stanford-department" TargetMode="Externa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hyperlink" Target="mailto:robinhpurdue@gmail.com" TargetMode="Externa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18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4.png"/><Relationship Id="rId1" Type="http://schemas.openxmlformats.org/officeDocument/2006/relationships/slideLayout" Target="../slideLayouts/slideLayout4.xml"/><Relationship Id="rId4" Type="http://schemas.openxmlformats.org/officeDocument/2006/relationships/image" Target="../media/image123.png"/></Relationships>
</file>

<file path=ppt/slides/_rels/slide18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facultyhandbook.stanford.edu/1-university" TargetMode="External"/><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transfer-another-stanford-department" TargetMode="Externa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mailto:robinhpurdue@gmail.com" TargetMode="External"/><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19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postdocs.stanford.edu/about/verifications" TargetMode="Externa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2.xml"/><Relationship Id="rId5" Type="http://schemas.openxmlformats.org/officeDocument/2006/relationships/image" Target="../media/image134.png"/><Relationship Id="rId4" Type="http://schemas.openxmlformats.org/officeDocument/2006/relationships/image" Target="../media/image133.png"/></Relationships>
</file>

<file path=ppt/slides/_rels/slide196.xml.rels><?xml version="1.0" encoding="UTF-8" standalone="yes"?>
<Relationships xmlns="http://schemas.openxmlformats.org/package/2006/relationships"><Relationship Id="rId2" Type="http://schemas.openxmlformats.org/officeDocument/2006/relationships/hyperlink" Target="https://postdocs.stanford.edu/about/verifications" TargetMode="Externa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leave-absence" TargetMode="Externa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leave-absenc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slide" Target="slide132.xml"/><Relationship Id="rId18" Type="http://schemas.openxmlformats.org/officeDocument/2006/relationships/slide" Target="slide176.xml"/><Relationship Id="rId3" Type="http://schemas.openxmlformats.org/officeDocument/2006/relationships/slide" Target="slide6.xml"/><Relationship Id="rId7" Type="http://schemas.openxmlformats.org/officeDocument/2006/relationships/slide" Target="slide37.xml"/><Relationship Id="rId12" Type="http://schemas.openxmlformats.org/officeDocument/2006/relationships/slide" Target="slide123.xml"/><Relationship Id="rId17" Type="http://schemas.openxmlformats.org/officeDocument/2006/relationships/slide" Target="slide156.xml"/><Relationship Id="rId2" Type="http://schemas.openxmlformats.org/officeDocument/2006/relationships/slide" Target="slide3.xml"/><Relationship Id="rId16" Type="http://schemas.openxmlformats.org/officeDocument/2006/relationships/slide" Target="slide154.xml"/><Relationship Id="rId20" Type="http://schemas.openxmlformats.org/officeDocument/2006/relationships/slide" Target="slide197.xml"/><Relationship Id="rId1" Type="http://schemas.openxmlformats.org/officeDocument/2006/relationships/slideLayout" Target="../slideLayouts/slideLayout4.xml"/><Relationship Id="rId6" Type="http://schemas.openxmlformats.org/officeDocument/2006/relationships/slide" Target="slide17.xml"/><Relationship Id="rId11" Type="http://schemas.openxmlformats.org/officeDocument/2006/relationships/slide" Target="slide117.xml"/><Relationship Id="rId5" Type="http://schemas.openxmlformats.org/officeDocument/2006/relationships/slide" Target="slide13.xml"/><Relationship Id="rId15" Type="http://schemas.openxmlformats.org/officeDocument/2006/relationships/slide" Target="slide147.xml"/><Relationship Id="rId10" Type="http://schemas.openxmlformats.org/officeDocument/2006/relationships/slide" Target="slide80.xml"/><Relationship Id="rId19" Type="http://schemas.openxmlformats.org/officeDocument/2006/relationships/slide" Target="slide180.xml"/><Relationship Id="rId4" Type="http://schemas.openxmlformats.org/officeDocument/2006/relationships/slide" Target="slide15.xml"/><Relationship Id="rId9" Type="http://schemas.openxmlformats.org/officeDocument/2006/relationships/slide" Target="slide63.xml"/><Relationship Id="rId14" Type="http://schemas.openxmlformats.org/officeDocument/2006/relationships/slide" Target="slide13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leave-absenc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tanford.app.box.com/s/8iabjanys7wgaykqqkbvwmsgcpp8ckh6" TargetMode="External"/><Relationship Id="rId2" Type="http://schemas.openxmlformats.org/officeDocument/2006/relationships/hyperlink" Target="https://postdocs.stanford.edu/funding-guidelines" TargetMode="External"/><Relationship Id="rId1" Type="http://schemas.openxmlformats.org/officeDocument/2006/relationships/slideLayout" Target="../slideLayouts/slideLayout5.xml"/><Relationship Id="rId4" Type="http://schemas.openxmlformats.org/officeDocument/2006/relationships/hyperlink" Target="https://postdocs.stanford.edu/budgeting-postdoctoral-fellowship"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registrar.stanford.edu/staff/visiting-student-researcher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research.stanford.edu/policies/research-policy-handbook/non-faculty-research-appointments/policy-and-procedures-appointment-and-promotion-academic-staff-research" TargetMode="External"/><Relationship Id="rId2" Type="http://schemas.openxmlformats.org/officeDocument/2006/relationships/hyperlink" Target="https://doresearch.stanford.edu/policies/research-policy-handbook/non-faculty-research-appointments/visiting-scholars" TargetMode="External"/><Relationship Id="rId1" Type="http://schemas.openxmlformats.org/officeDocument/2006/relationships/slideLayout" Target="../slideLayouts/slideLayout2.xml"/><Relationship Id="rId4" Type="http://schemas.openxmlformats.org/officeDocument/2006/relationships/hyperlink" Target="https://doresearch.stanford.edu/policies/research-policy-handbook/non-faculty-research-appointments/retention-consultant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oresearch.stanford.edu/policies/research-policy-handbook/non-faculty-research-appointments/visiting-scholars" TargetMode="External"/><Relationship Id="rId2" Type="http://schemas.openxmlformats.org/officeDocument/2006/relationships/hyperlink" Target="https://doresearch.stanford.edu/policies/research-policy-handbook/non-faculty-research-appointments/visiting-postdoctoral-scholar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research.stanford.edu/policies/research-policy-handbook/non-faculty-research-appointments/policy-and-procedures-appointment-and-promotion-academic-staff-research" TargetMode="External"/><Relationship Id="rId2" Type="http://schemas.openxmlformats.org/officeDocument/2006/relationships/hyperlink" Target="https://doresearch.stanford.edu/policies/research-policy-handbook/non-faculty-research-appointments/postdoctoral-scholars#anchor-1033" TargetMode="External"/><Relationship Id="rId1" Type="http://schemas.openxmlformats.org/officeDocument/2006/relationships/slideLayout" Target="../slideLayouts/slideLayout2.xml"/><Relationship Id="rId5" Type="http://schemas.openxmlformats.org/officeDocument/2006/relationships/hyperlink" Target="https://postdocs.stanford.edu/postdoctoral-administrators/how-quick-links/calculate-months-experience-research-non-clinical" TargetMode="External"/><Relationship Id="rId4" Type="http://schemas.openxmlformats.org/officeDocument/2006/relationships/hyperlink" Target="https://doresearch.stanford.edu/policies/research-policy-handbook/non-faculty-research-appointments/retention-consultant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newpostdoctest.robinhood7490@outlook.co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customXml" Target="../ink/ink2.xm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postdocs.stanford.edu/postdoctoral-administrators/how-quick-links/calculate-months-experience-research-non-clinica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doresearch.stanford.edu/policies/research-policy-handbook/non-faculty-research-appointments/postdoctoral-scholars"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postdocs.stanford.edu/polic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mailto:newpostdoctest.robinhood7490@outlook.com"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stanford.service-now.com/postdoctoral_services"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xess.sahr.stanford.edu/" TargetMode="Externa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web.stanford.edu/group/fms/fingate/staff/payadmin/payadmin_student.html"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postdocs.stanford.edu/postdoctoral-administrators" TargetMode="External"/><Relationship Id="rId2" Type="http://schemas.openxmlformats.org/officeDocument/2006/relationships/hyperlink" Target="https://postdocbenefits.stanford.edu/programs-activities/information-sessions/postdoctoral-scholar-benefit-sessions" TargetMode="External"/><Relationship Id="rId1" Type="http://schemas.openxmlformats.org/officeDocument/2006/relationships/slideLayout" Target="../slideLayouts/slideLayout2.xml"/><Relationship Id="rId4" Type="http://schemas.openxmlformats.org/officeDocument/2006/relationships/hyperlink" Target="https://postdocs.stanford.edu/postdoctoral-administrators/new-administrators/administrator-responsibilities"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2" Type="http://schemas.openxmlformats.org/officeDocument/2006/relationships/hyperlink" Target="https://postdocs.stanford.edu/postdoctoral-administrators/appoint-postdoctoral-scholars"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postdocs.stanford.edu/postdoctoral-administrators/appoint-postdoctoral-scholars" TargetMode="External"/><Relationship Id="rId2" Type="http://schemas.openxmlformats.org/officeDocument/2006/relationships/hyperlink" Target="http://www.oanda.com/"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http://postdocs.stanford.edu/" TargetMode="External"/><Relationship Id="rId3" Type="http://schemas.openxmlformats.org/officeDocument/2006/relationships/hyperlink" Target="https://postdocs.stanford.edu/postdoctoral-administrators/appoint-postdoctoral-scholars" TargetMode="External"/><Relationship Id="rId7" Type="http://schemas.openxmlformats.org/officeDocument/2006/relationships/hyperlink" Target="https://postdocs.stanford.edu/staff/blog" TargetMode="External"/><Relationship Id="rId2" Type="http://schemas.openxmlformats.org/officeDocument/2006/relationships/hyperlink" Target="https://postdocs.stanford.edu/policy" TargetMode="External"/><Relationship Id="rId1" Type="http://schemas.openxmlformats.org/officeDocument/2006/relationships/slideLayout" Target="../slideLayouts/slideLayout2.xml"/><Relationship Id="rId6" Type="http://schemas.openxmlformats.org/officeDocument/2006/relationships/hyperlink" Target="https://postdocbenefits.stanford.edu/" TargetMode="External"/><Relationship Id="rId5" Type="http://schemas.openxmlformats.org/officeDocument/2006/relationships/hyperlink" Target="https://postdocs.stanford.edu/postdoctoral-administrators/jobaids" TargetMode="External"/><Relationship Id="rId4" Type="http://schemas.openxmlformats.org/officeDocument/2006/relationships/hyperlink" Target="https://postdocs.stanford.edu/postdoctoral-administrators"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https://axess.sahr.stanford.edu/" TargetMode="External"/><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s://postdocs.stanford.edu/sites/default/files/processingofclinicaltraineeappointments_2016.pdf" TargetMode="External"/><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mailto:kanza@stanford.edu" TargetMode="External"/><Relationship Id="rId2" Type="http://schemas.openxmlformats.org/officeDocument/2006/relationships/hyperlink" Target="mailto:alistair@stanford.edu" TargetMode="External"/><Relationship Id="rId1" Type="http://schemas.openxmlformats.org/officeDocument/2006/relationships/slideLayout" Target="../slideLayouts/slideLayout2.xml"/><Relationship Id="rId5" Type="http://schemas.openxmlformats.org/officeDocument/2006/relationships/hyperlink" Target="https://postdocs.stanford.edu/about/staff" TargetMode="External"/><Relationship Id="rId4" Type="http://schemas.openxmlformats.org/officeDocument/2006/relationships/hyperlink" Target="mailto:tjwilson@stanford.edu"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1.png"/></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hyperlink" Target="mailto:postdocbenefits@stanford.edu" TargetMode="External"/><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389675"/>
            <a:ext cx="10058400" cy="3566160"/>
          </a:xfrm>
        </p:spPr>
        <p:txBody>
          <a:bodyPr>
            <a:normAutofit/>
          </a:bodyPr>
          <a:lstStyle/>
          <a:p>
            <a:pPr algn="ctr"/>
            <a:r>
              <a:rPr lang="en-US" sz="7200" b="1" i="1" dirty="0"/>
              <a:t>Postdoctoral Policy &amp; Web Forms Training for Administrators</a:t>
            </a:r>
          </a:p>
        </p:txBody>
      </p:sp>
      <p:sp>
        <p:nvSpPr>
          <p:cNvPr id="3" name="Subtitle 2"/>
          <p:cNvSpPr>
            <a:spLocks noGrp="1"/>
          </p:cNvSpPr>
          <p:nvPr>
            <p:ph type="subTitle" idx="1"/>
          </p:nvPr>
        </p:nvSpPr>
        <p:spPr/>
        <p:txBody>
          <a:bodyPr/>
          <a:lstStyle/>
          <a:p>
            <a:r>
              <a:rPr lang="en-US" sz="1800" i="1" dirty="0"/>
              <a:t>Nov 2024</a:t>
            </a:r>
          </a:p>
          <a:p>
            <a:endParaRPr lang="en-US" i="1" dirty="0"/>
          </a:p>
        </p:txBody>
      </p:sp>
      <p:pic>
        <p:nvPicPr>
          <p:cNvPr id="11" name="Picture 10">
            <a:extLst>
              <a:ext uri="{FF2B5EF4-FFF2-40B4-BE49-F238E27FC236}">
                <a16:creationId xmlns:a16="http://schemas.microsoft.com/office/drawing/2014/main" id="{4382347A-16FE-E81A-0A56-9B862F1BCCBA}"/>
              </a:ext>
            </a:extLst>
          </p:cNvPr>
          <p:cNvPicPr>
            <a:picLocks noChangeAspect="1"/>
          </p:cNvPicPr>
          <p:nvPr/>
        </p:nvPicPr>
        <p:blipFill>
          <a:blip r:embed="rId2"/>
          <a:stretch>
            <a:fillRect/>
          </a:stretch>
        </p:blipFill>
        <p:spPr>
          <a:xfrm>
            <a:off x="2947481" y="4366843"/>
            <a:ext cx="6297037" cy="1853083"/>
          </a:xfrm>
          <a:prstGeom prst="rect">
            <a:avLst/>
          </a:prstGeom>
        </p:spPr>
      </p:pic>
    </p:spTree>
    <p:extLst>
      <p:ext uri="{BB962C8B-B14F-4D97-AF65-F5344CB8AC3E}">
        <p14:creationId xmlns:p14="http://schemas.microsoft.com/office/powerpoint/2010/main" val="3976016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2" y="236835"/>
            <a:ext cx="10016729" cy="1293028"/>
          </a:xfrm>
        </p:spPr>
        <p:txBody>
          <a:bodyPr>
            <a:normAutofit/>
          </a:bodyPr>
          <a:lstStyle/>
          <a:p>
            <a:r>
              <a:rPr lang="en-US" b="1" dirty="0"/>
              <a:t>Postdoc Admin: </a:t>
            </a:r>
            <a:br>
              <a:rPr lang="en-US" dirty="0"/>
            </a:br>
            <a:r>
              <a:rPr lang="en-US" sz="3200" dirty="0"/>
              <a:t>OPA Resources</a:t>
            </a:r>
          </a:p>
        </p:txBody>
      </p:sp>
      <p:sp>
        <p:nvSpPr>
          <p:cNvPr id="3" name="Content Placeholder 2"/>
          <p:cNvSpPr>
            <a:spLocks noGrp="1"/>
          </p:cNvSpPr>
          <p:nvPr>
            <p:ph idx="1"/>
          </p:nvPr>
        </p:nvSpPr>
        <p:spPr>
          <a:xfrm>
            <a:off x="1195753" y="2026723"/>
            <a:ext cx="10016728" cy="4024125"/>
          </a:xfrm>
        </p:spPr>
        <p:txBody>
          <a:bodyPr>
            <a:normAutofit fontScale="92500" lnSpcReduction="20000"/>
          </a:bodyPr>
          <a:lstStyle/>
          <a:p>
            <a:pPr>
              <a:buFont typeface="Arial" panose="020B0604020202020204" pitchFamily="34" charset="0"/>
              <a:buChar char="•"/>
            </a:pPr>
            <a:r>
              <a:rPr lang="en-US" sz="2800" dirty="0"/>
              <a:t>Department/Lab Orientation</a:t>
            </a:r>
          </a:p>
          <a:p>
            <a:pPr lvl="1">
              <a:buFont typeface="Arial" panose="020B0604020202020204" pitchFamily="34" charset="0"/>
              <a:buChar char="•"/>
            </a:pPr>
            <a:r>
              <a:rPr lang="en-US" sz="2400" dirty="0"/>
              <a:t>Prepare a packet for New Postdocs</a:t>
            </a:r>
          </a:p>
          <a:p>
            <a:pPr>
              <a:buFont typeface="Arial" panose="020B0604020202020204" pitchFamily="34" charset="0"/>
              <a:buChar char="•"/>
            </a:pPr>
            <a:endParaRPr lang="en-US" sz="1600" dirty="0"/>
          </a:p>
          <a:p>
            <a:pPr>
              <a:buFont typeface="Arial" panose="020B0604020202020204" pitchFamily="34" charset="0"/>
              <a:buChar char="•"/>
            </a:pPr>
            <a:r>
              <a:rPr lang="en-US" sz="2800" dirty="0"/>
              <a:t>Create an onboarding checklist:</a:t>
            </a:r>
          </a:p>
          <a:p>
            <a:pPr lvl="1">
              <a:buFont typeface="Arial" panose="020B0604020202020204" pitchFamily="34" charset="0"/>
              <a:buChar char="•"/>
            </a:pPr>
            <a:r>
              <a:rPr lang="en-US" sz="1600" dirty="0">
                <a:hlinkClick r:id="rId2"/>
              </a:rPr>
              <a:t>https://postdocs.stanford.edu/postdoctoral-administrators/orientation-toolkit-administrators</a:t>
            </a:r>
            <a:endParaRPr lang="en-US" sz="1600" dirty="0"/>
          </a:p>
          <a:p>
            <a:pPr>
              <a:buFont typeface="Arial" panose="020B0604020202020204" pitchFamily="34" charset="0"/>
              <a:buChar char="•"/>
            </a:pPr>
            <a:endParaRPr lang="en-US" sz="1600" dirty="0"/>
          </a:p>
          <a:p>
            <a:pPr>
              <a:buFont typeface="Arial" panose="020B0604020202020204" pitchFamily="34" charset="0"/>
              <a:buChar char="•"/>
            </a:pPr>
            <a:r>
              <a:rPr lang="en-US" sz="2800" dirty="0"/>
              <a:t>“Getting Started at Stanford” for Postdocs:</a:t>
            </a:r>
          </a:p>
          <a:p>
            <a:pPr lvl="1">
              <a:buFont typeface="Arial" panose="020B0604020202020204" pitchFamily="34" charset="0"/>
              <a:buChar char="•"/>
            </a:pPr>
            <a:r>
              <a:rPr lang="en-US" sz="1600" dirty="0">
                <a:hlinkClick r:id="rId3"/>
              </a:rPr>
              <a:t>https://postdocs.stanford.edu/onboardingchecklist</a:t>
            </a:r>
            <a:endParaRPr lang="en-US" sz="1600" dirty="0"/>
          </a:p>
          <a:p>
            <a:pPr>
              <a:buFont typeface="Arial" panose="020B0604020202020204" pitchFamily="34" charset="0"/>
              <a:buChar char="•"/>
            </a:pPr>
            <a:endParaRPr lang="en-US" sz="1600" dirty="0"/>
          </a:p>
          <a:p>
            <a:pPr>
              <a:buFont typeface="Arial" panose="020B0604020202020204" pitchFamily="34" charset="0"/>
              <a:buChar char="•"/>
            </a:pPr>
            <a:r>
              <a:rPr lang="en-US" sz="2800" dirty="0"/>
              <a:t>Find the answers: People and Offices to Support You:</a:t>
            </a:r>
          </a:p>
          <a:p>
            <a:pPr lvl="1">
              <a:buFont typeface="Arial" panose="020B0604020202020204" pitchFamily="34" charset="0"/>
              <a:buChar char="•"/>
            </a:pPr>
            <a:r>
              <a:rPr lang="en-US" sz="1600" dirty="0">
                <a:hlinkClick r:id="rId4"/>
              </a:rPr>
              <a:t>https://postdocs.stanford.edu/current-postdocs/people-and-offices-support-you</a:t>
            </a:r>
            <a:endParaRPr lang="en-US" sz="1600"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20683252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54419"/>
            <a:ext cx="9970477" cy="1293028"/>
          </a:xfrm>
        </p:spPr>
        <p:txBody>
          <a:bodyPr/>
          <a:lstStyle/>
          <a:p>
            <a:r>
              <a:rPr lang="en-US" b="1" dirty="0"/>
              <a:t>Click Steps:</a:t>
            </a:r>
            <a:br>
              <a:rPr lang="en-US" dirty="0"/>
            </a:br>
            <a:r>
              <a:rPr lang="en-US" sz="3200" dirty="0"/>
              <a:t>Appointment Information Box</a:t>
            </a:r>
          </a:p>
        </p:txBody>
      </p:sp>
      <p:sp>
        <p:nvSpPr>
          <p:cNvPr id="3" name="Content Placeholder 2"/>
          <p:cNvSpPr>
            <a:spLocks noGrp="1"/>
          </p:cNvSpPr>
          <p:nvPr>
            <p:ph idx="1"/>
          </p:nvPr>
        </p:nvSpPr>
        <p:spPr>
          <a:xfrm>
            <a:off x="1178169" y="2274276"/>
            <a:ext cx="9970477" cy="3297611"/>
          </a:xfrm>
        </p:spPr>
        <p:txBody>
          <a:bodyPr>
            <a:noAutofit/>
          </a:bodyPr>
          <a:lstStyle/>
          <a:p>
            <a:pPr marL="0" indent="0">
              <a:buNone/>
            </a:pPr>
            <a:r>
              <a:rPr lang="en-US" sz="2800" b="1" dirty="0"/>
              <a:t>If you are unsure about the research experience calculation, contact your OPA Manager for assistance</a:t>
            </a:r>
          </a:p>
          <a:p>
            <a:pPr marL="0" indent="0">
              <a:buNone/>
            </a:pPr>
            <a:r>
              <a:rPr lang="en-US" sz="2800" dirty="0"/>
              <a:t>Why is the Research Experience Calculation important?</a:t>
            </a:r>
          </a:p>
          <a:p>
            <a:pPr lvl="1">
              <a:buFont typeface="Arial" panose="020B0604020202020204" pitchFamily="34" charset="0"/>
              <a:buChar char="•"/>
            </a:pPr>
            <a:r>
              <a:rPr lang="en-US" sz="2400" dirty="0"/>
              <a:t>Recommendation Form will be returned for revision if Research Experience is incorrect</a:t>
            </a:r>
          </a:p>
          <a:p>
            <a:pPr lvl="2">
              <a:buFont typeface="Arial" panose="020B0604020202020204" pitchFamily="34" charset="0"/>
              <a:buChar char="•"/>
            </a:pPr>
            <a:r>
              <a:rPr lang="en-US" sz="2200" dirty="0"/>
              <a:t>Annual salary is based on the number of months of research experience</a:t>
            </a:r>
          </a:p>
          <a:p>
            <a:pPr lvl="2">
              <a:buFont typeface="Arial" panose="020B0604020202020204" pitchFamily="34" charset="0"/>
              <a:buChar char="•"/>
            </a:pPr>
            <a:r>
              <a:rPr lang="en-US" sz="2200" dirty="0"/>
              <a:t>Prior research experience reduces the length of time Candidate can be a postdoc at Stanford</a:t>
            </a:r>
          </a:p>
        </p:txBody>
      </p:sp>
      <p:sp>
        <p:nvSpPr>
          <p:cNvPr id="4" name="Slide Number Placeholder 3"/>
          <p:cNvSpPr>
            <a:spLocks noGrp="1"/>
          </p:cNvSpPr>
          <p:nvPr>
            <p:ph type="sldNum" sz="quarter" idx="12"/>
          </p:nvPr>
        </p:nvSpPr>
        <p:spPr/>
        <p:txBody>
          <a:bodyPr/>
          <a:lstStyle/>
          <a:p>
            <a:fld id="{6D22F896-40B5-4ADD-8801-0D06FADFA095}" type="slidenum">
              <a:rPr lang="en-US" smtClean="0"/>
              <a:t>100</a:t>
            </a:fld>
            <a:endParaRPr lang="en-US" dirty="0"/>
          </a:p>
        </p:txBody>
      </p:sp>
    </p:spTree>
    <p:extLst>
      <p:ext uri="{BB962C8B-B14F-4D97-AF65-F5344CB8AC3E}">
        <p14:creationId xmlns:p14="http://schemas.microsoft.com/office/powerpoint/2010/main" val="38359310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F333D79-1B66-4331-90D3-85FCE5C96523}"/>
              </a:ext>
            </a:extLst>
          </p:cNvPr>
          <p:cNvPicPr>
            <a:picLocks noGrp="1" noChangeAspect="1"/>
          </p:cNvPicPr>
          <p:nvPr>
            <p:ph sz="half" idx="2"/>
          </p:nvPr>
        </p:nvPicPr>
        <p:blipFill rotWithShape="1">
          <a:blip r:embed="rId2"/>
          <a:srcRect t="6286"/>
          <a:stretch/>
        </p:blipFill>
        <p:spPr>
          <a:xfrm>
            <a:off x="6142768" y="2503503"/>
            <a:ext cx="5512777" cy="2246050"/>
          </a:xfrm>
        </p:spPr>
      </p:pic>
      <p:sp>
        <p:nvSpPr>
          <p:cNvPr id="2" name="Title 1"/>
          <p:cNvSpPr>
            <a:spLocks noGrp="1"/>
          </p:cNvSpPr>
          <p:nvPr>
            <p:ph type="title"/>
          </p:nvPr>
        </p:nvSpPr>
        <p:spPr>
          <a:xfrm>
            <a:off x="1195754" y="245414"/>
            <a:ext cx="9959609" cy="1293028"/>
          </a:xfrm>
        </p:spPr>
        <p:txBody>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95754" y="2031506"/>
            <a:ext cx="4565653" cy="4024125"/>
          </a:xfrm>
        </p:spPr>
        <p:txBody>
          <a:bodyPr>
            <a:normAutofit/>
          </a:bodyPr>
          <a:lstStyle/>
          <a:p>
            <a:pPr marL="0" indent="0">
              <a:buNone/>
            </a:pPr>
            <a:r>
              <a:rPr lang="en-US" sz="2400" b="1" dirty="0"/>
              <a:t>Data Entry Fields:</a:t>
            </a:r>
          </a:p>
          <a:p>
            <a:pPr>
              <a:buFont typeface="Arial" panose="020B0604020202020204" pitchFamily="34" charset="0"/>
              <a:buChar char="•"/>
            </a:pPr>
            <a:r>
              <a:rPr lang="en-US" b="1" dirty="0"/>
              <a:t> If the postdoc has an MD, will they have patient contact?</a:t>
            </a:r>
          </a:p>
          <a:p>
            <a:pPr lvl="1">
              <a:buFont typeface="Arial" panose="020B0604020202020204" pitchFamily="34" charset="0"/>
              <a:buChar char="•"/>
            </a:pPr>
            <a:r>
              <a:rPr lang="en-US" dirty="0"/>
              <a:t>School of Medicine use only</a:t>
            </a:r>
          </a:p>
          <a:p>
            <a:pPr lvl="1">
              <a:buFont typeface="Arial" panose="020B0604020202020204" pitchFamily="34" charset="0"/>
              <a:buChar char="•"/>
            </a:pPr>
            <a:r>
              <a:rPr lang="en-US" dirty="0"/>
              <a:t>Default response is “No”</a:t>
            </a:r>
          </a:p>
          <a:p>
            <a:pPr lvl="1">
              <a:buFont typeface="Arial" panose="020B0604020202020204" pitchFamily="34" charset="0"/>
              <a:buChar char="•"/>
            </a:pPr>
            <a:r>
              <a:rPr lang="en-US" dirty="0"/>
              <a:t>Click “Yes” if SOM Postdoc will have patient contact</a:t>
            </a:r>
          </a:p>
          <a:p>
            <a:pPr>
              <a:buFont typeface="Arial" panose="020B0604020202020204" pitchFamily="34" charset="0"/>
              <a:buChar char="•"/>
            </a:pPr>
            <a:r>
              <a:rPr lang="en-US" b="1" dirty="0"/>
              <a:t> Additional Information regarding Patient Contact</a:t>
            </a:r>
          </a:p>
          <a:p>
            <a:pPr lvl="1">
              <a:buFont typeface="Arial" panose="020B0604020202020204" pitchFamily="34" charset="0"/>
              <a:buChar char="•"/>
            </a:pPr>
            <a:r>
              <a:rPr lang="en-US" dirty="0"/>
              <a:t>Add any additional details regarding patient contact</a:t>
            </a:r>
          </a:p>
        </p:txBody>
      </p:sp>
      <p:sp>
        <p:nvSpPr>
          <p:cNvPr id="5" name="Slide Number Placeholder 4"/>
          <p:cNvSpPr>
            <a:spLocks noGrp="1"/>
          </p:cNvSpPr>
          <p:nvPr>
            <p:ph type="sldNum" sz="quarter" idx="12"/>
          </p:nvPr>
        </p:nvSpPr>
        <p:spPr/>
        <p:txBody>
          <a:bodyPr/>
          <a:lstStyle/>
          <a:p>
            <a:fld id="{6D22F896-40B5-4ADD-8801-0D06FADFA095}" type="slidenum">
              <a:rPr lang="en-US" smtClean="0"/>
              <a:t>101</a:t>
            </a:fld>
            <a:endParaRPr lang="en-US" dirty="0"/>
          </a:p>
        </p:txBody>
      </p:sp>
    </p:spTree>
    <p:extLst>
      <p:ext uri="{BB962C8B-B14F-4D97-AF65-F5344CB8AC3E}">
        <p14:creationId xmlns:p14="http://schemas.microsoft.com/office/powerpoint/2010/main" val="13316129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5701A06B-928B-4881-A8E5-0BB5B8FC6DE7}"/>
              </a:ext>
            </a:extLst>
          </p:cNvPr>
          <p:cNvPicPr>
            <a:picLocks noGrp="1" noChangeAspect="1"/>
          </p:cNvPicPr>
          <p:nvPr>
            <p:ph sz="half" idx="2"/>
          </p:nvPr>
        </p:nvPicPr>
        <p:blipFill>
          <a:blip r:embed="rId2"/>
          <a:stretch>
            <a:fillRect/>
          </a:stretch>
        </p:blipFill>
        <p:spPr>
          <a:xfrm>
            <a:off x="6275358" y="2270841"/>
            <a:ext cx="4937125" cy="3259947"/>
          </a:xfrm>
        </p:spPr>
      </p:pic>
      <p:sp>
        <p:nvSpPr>
          <p:cNvPr id="2" name="Title 1"/>
          <p:cNvSpPr>
            <a:spLocks noGrp="1"/>
          </p:cNvSpPr>
          <p:nvPr>
            <p:ph type="title"/>
          </p:nvPr>
        </p:nvSpPr>
        <p:spPr>
          <a:xfrm>
            <a:off x="1213338" y="276357"/>
            <a:ext cx="9999146" cy="1293028"/>
          </a:xfrm>
        </p:spPr>
        <p:txBody>
          <a:bodyPr/>
          <a:lstStyle/>
          <a:p>
            <a:r>
              <a:rPr lang="en-US" b="1" dirty="0"/>
              <a:t>Click Steps:</a:t>
            </a:r>
            <a:br>
              <a:rPr lang="en-US" dirty="0"/>
            </a:br>
            <a:r>
              <a:rPr lang="en-US" sz="3200" dirty="0"/>
              <a:t>Appointment Information Box</a:t>
            </a:r>
          </a:p>
        </p:txBody>
      </p:sp>
      <p:sp>
        <p:nvSpPr>
          <p:cNvPr id="3" name="Content Placeholder 2"/>
          <p:cNvSpPr>
            <a:spLocks noGrp="1"/>
          </p:cNvSpPr>
          <p:nvPr>
            <p:ph sz="half" idx="1"/>
          </p:nvPr>
        </p:nvSpPr>
        <p:spPr>
          <a:xfrm>
            <a:off x="1213338" y="1870420"/>
            <a:ext cx="4806462" cy="4589365"/>
          </a:xfrm>
        </p:spPr>
        <p:txBody>
          <a:bodyPr>
            <a:normAutofit lnSpcReduction="10000"/>
          </a:bodyPr>
          <a:lstStyle/>
          <a:p>
            <a:pPr marL="0" indent="0">
              <a:buNone/>
            </a:pPr>
            <a:r>
              <a:rPr lang="en-US" sz="1900" b="1" dirty="0"/>
              <a:t>Data Entry Field:</a:t>
            </a:r>
          </a:p>
          <a:p>
            <a:pPr>
              <a:buFont typeface="Arial" panose="020B0604020202020204" pitchFamily="34" charset="0"/>
              <a:buChar char="•"/>
            </a:pPr>
            <a:r>
              <a:rPr lang="en-US" sz="1900" b="1" dirty="0"/>
              <a:t> </a:t>
            </a:r>
            <a:r>
              <a:rPr lang="en-US" sz="1700" b="1" dirty="0"/>
              <a:t>Additional details are in the offer letter</a:t>
            </a:r>
          </a:p>
          <a:p>
            <a:pPr lvl="1">
              <a:buFont typeface="Arial" panose="020B0604020202020204" pitchFamily="34" charset="0"/>
              <a:buChar char="•"/>
            </a:pPr>
            <a:r>
              <a:rPr lang="en-US" sz="1500" dirty="0"/>
              <a:t>Creates a new paragraph in the Offer Letter</a:t>
            </a:r>
          </a:p>
          <a:p>
            <a:pPr lvl="1">
              <a:buFont typeface="Arial" panose="020B0604020202020204" pitchFamily="34" charset="0"/>
              <a:buChar char="•"/>
            </a:pPr>
            <a:r>
              <a:rPr lang="en-US" sz="1500" dirty="0"/>
              <a:t>Use for additional terms and details not addressed in the standard offer letter text</a:t>
            </a:r>
          </a:p>
          <a:p>
            <a:pPr lvl="2">
              <a:buFont typeface="Arial" panose="020B0604020202020204" pitchFamily="34" charset="0"/>
              <a:buChar char="•"/>
            </a:pPr>
            <a:r>
              <a:rPr lang="en-US" sz="1300" dirty="0"/>
              <a:t>Examples:</a:t>
            </a:r>
          </a:p>
          <a:p>
            <a:pPr lvl="3">
              <a:buFont typeface="Arial" panose="020B0604020202020204" pitchFamily="34" charset="0"/>
              <a:buChar char="•"/>
            </a:pPr>
            <a:r>
              <a:rPr lang="en-US" sz="1300" dirty="0"/>
              <a:t>Complex funding details</a:t>
            </a:r>
          </a:p>
          <a:p>
            <a:pPr lvl="3">
              <a:buFont typeface="Arial" panose="020B0604020202020204" pitchFamily="34" charset="0"/>
              <a:buChar char="•"/>
            </a:pPr>
            <a:r>
              <a:rPr lang="en-US" sz="1300" dirty="0"/>
              <a:t>Details of Postdoc Pay-All Insurance terms </a:t>
            </a:r>
          </a:p>
          <a:p>
            <a:pPr lvl="3">
              <a:buFont typeface="Arial" panose="020B0604020202020204" pitchFamily="34" charset="0"/>
              <a:buChar char="•"/>
            </a:pPr>
            <a:r>
              <a:rPr lang="en-US" sz="1300" dirty="0"/>
              <a:t>Reimbursement of moving expenses</a:t>
            </a:r>
          </a:p>
          <a:p>
            <a:pPr lvl="3">
              <a:buFont typeface="Arial" panose="020B0604020202020204" pitchFamily="34" charset="0"/>
              <a:buChar char="•"/>
            </a:pPr>
            <a:r>
              <a:rPr lang="en-US" sz="1300" dirty="0"/>
              <a:t>Provision of travel or other non-salary funds</a:t>
            </a:r>
          </a:p>
          <a:p>
            <a:pPr lvl="1">
              <a:buFont typeface="Arial" panose="020B0604020202020204" pitchFamily="34" charset="0"/>
              <a:buChar char="•"/>
            </a:pPr>
            <a:r>
              <a:rPr lang="en-US" sz="1500" i="1" dirty="0"/>
              <a:t>Added text may not alter standard offer letter, and must be in accordance with both postdoctoral and University policies</a:t>
            </a:r>
          </a:p>
          <a:p>
            <a:pPr marL="0" indent="0">
              <a:buNone/>
            </a:pPr>
            <a:r>
              <a:rPr lang="en-US" sz="1900" b="1" i="1" dirty="0"/>
              <a:t>Real World Training Scenario:</a:t>
            </a:r>
          </a:p>
          <a:p>
            <a:pPr lvl="1">
              <a:buFont typeface="Arial" panose="020B0604020202020204" pitchFamily="34" charset="0"/>
              <a:buChar char="•"/>
            </a:pPr>
            <a:r>
              <a:rPr lang="en-US" sz="1500" dirty="0"/>
              <a:t>Prof Lobell will reimburse Robin’s moving expenses up to $2,500</a:t>
            </a:r>
          </a:p>
          <a:p>
            <a:pPr lvl="1">
              <a:buFont typeface="Arial" panose="020B0604020202020204" pitchFamily="34" charset="0"/>
              <a:buChar char="•"/>
            </a:pPr>
            <a:r>
              <a:rPr lang="en-US" sz="1500" dirty="0"/>
              <a:t>Robin is required to teach a one quarter class as part of his postdoctoral training</a:t>
            </a:r>
          </a:p>
          <a:p>
            <a:pPr lvl="1"/>
            <a:endParaRPr lang="en-US" sz="1600" dirty="0"/>
          </a:p>
        </p:txBody>
      </p:sp>
      <p:sp>
        <p:nvSpPr>
          <p:cNvPr id="5" name="Slide Number Placeholder 4"/>
          <p:cNvSpPr>
            <a:spLocks noGrp="1"/>
          </p:cNvSpPr>
          <p:nvPr>
            <p:ph type="sldNum" sz="quarter" idx="12"/>
          </p:nvPr>
        </p:nvSpPr>
        <p:spPr/>
        <p:txBody>
          <a:bodyPr/>
          <a:lstStyle/>
          <a:p>
            <a:fld id="{6D22F896-40B5-4ADD-8801-0D06FADFA095}" type="slidenum">
              <a:rPr lang="en-US" smtClean="0"/>
              <a:t>102</a:t>
            </a:fld>
            <a:endParaRPr lang="en-US" dirty="0"/>
          </a:p>
        </p:txBody>
      </p:sp>
      <p:sp>
        <p:nvSpPr>
          <p:cNvPr id="7" name="Oval 6"/>
          <p:cNvSpPr/>
          <p:nvPr/>
        </p:nvSpPr>
        <p:spPr>
          <a:xfrm>
            <a:off x="6096000" y="3258105"/>
            <a:ext cx="5116483" cy="21750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1D3D4B8-DF76-467C-9797-793DF14EEBC8}"/>
              </a:ext>
            </a:extLst>
          </p:cNvPr>
          <p:cNvSpPr/>
          <p:nvPr/>
        </p:nvSpPr>
        <p:spPr>
          <a:xfrm>
            <a:off x="7501632" y="4518734"/>
            <a:ext cx="275208" cy="2663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91187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D95D307-E273-4142-AD13-DF720C6C74E0}"/>
              </a:ext>
            </a:extLst>
          </p:cNvPr>
          <p:cNvPicPr>
            <a:picLocks noGrp="1" noChangeAspect="1"/>
          </p:cNvPicPr>
          <p:nvPr>
            <p:ph sz="half" idx="2"/>
          </p:nvPr>
        </p:nvPicPr>
        <p:blipFill>
          <a:blip r:embed="rId2"/>
          <a:stretch>
            <a:fillRect/>
          </a:stretch>
        </p:blipFill>
        <p:spPr>
          <a:xfrm>
            <a:off x="6648345" y="1827404"/>
            <a:ext cx="4507018" cy="4404719"/>
          </a:xfrm>
        </p:spPr>
      </p:pic>
      <p:sp>
        <p:nvSpPr>
          <p:cNvPr id="2" name="Title 1"/>
          <p:cNvSpPr>
            <a:spLocks noGrp="1"/>
          </p:cNvSpPr>
          <p:nvPr>
            <p:ph type="title"/>
          </p:nvPr>
        </p:nvSpPr>
        <p:spPr>
          <a:xfrm>
            <a:off x="1213338" y="201177"/>
            <a:ext cx="9942025" cy="1293028"/>
          </a:xfrm>
        </p:spPr>
        <p:txBody>
          <a:bodyPr>
            <a:normAutofit/>
          </a:bodyPr>
          <a:lstStyle/>
          <a:p>
            <a:r>
              <a:rPr lang="en-US" b="1" dirty="0"/>
              <a:t>Click Steps:</a:t>
            </a:r>
            <a:br>
              <a:rPr lang="en-US" dirty="0"/>
            </a:br>
            <a:r>
              <a:rPr lang="en-US" sz="3200" dirty="0"/>
              <a:t>Appointment Information Box</a:t>
            </a:r>
          </a:p>
        </p:txBody>
      </p:sp>
      <p:sp>
        <p:nvSpPr>
          <p:cNvPr id="3" name="Content Placeholder 2"/>
          <p:cNvSpPr>
            <a:spLocks noGrp="1"/>
          </p:cNvSpPr>
          <p:nvPr>
            <p:ph sz="half" idx="1"/>
          </p:nvPr>
        </p:nvSpPr>
        <p:spPr>
          <a:xfrm>
            <a:off x="1213338" y="2181840"/>
            <a:ext cx="4760425" cy="2606919"/>
          </a:xfrm>
        </p:spPr>
        <p:txBody>
          <a:bodyPr/>
          <a:lstStyle/>
          <a:p>
            <a:pPr marL="0" indent="0" algn="ctr">
              <a:buNone/>
            </a:pPr>
            <a:r>
              <a:rPr lang="en-US" sz="2400" b="1" dirty="0"/>
              <a:t>View of the new paragraph added to the offer letter</a:t>
            </a:r>
          </a:p>
          <a:p>
            <a:pPr algn="ctr"/>
            <a:endParaRPr lang="en-US" sz="2400" b="1" dirty="0"/>
          </a:p>
          <a:p>
            <a:pPr lvl="1">
              <a:buFont typeface="Arial" panose="020B0604020202020204" pitchFamily="34" charset="0"/>
              <a:buChar char="•"/>
            </a:pPr>
            <a:r>
              <a:rPr lang="en-US" dirty="0"/>
              <a:t>Do not enter the period at the end of the final sentence; that will create a double period at the end of the paragraph</a:t>
            </a:r>
          </a:p>
        </p:txBody>
      </p:sp>
      <p:sp>
        <p:nvSpPr>
          <p:cNvPr id="5" name="Slide Number Placeholder 4"/>
          <p:cNvSpPr>
            <a:spLocks noGrp="1"/>
          </p:cNvSpPr>
          <p:nvPr>
            <p:ph type="sldNum" sz="quarter" idx="12"/>
          </p:nvPr>
        </p:nvSpPr>
        <p:spPr/>
        <p:txBody>
          <a:bodyPr/>
          <a:lstStyle/>
          <a:p>
            <a:fld id="{6D22F896-40B5-4ADD-8801-0D06FADFA095}" type="slidenum">
              <a:rPr lang="en-US" smtClean="0"/>
              <a:t>103</a:t>
            </a:fld>
            <a:endParaRPr lang="en-US" dirty="0"/>
          </a:p>
        </p:txBody>
      </p:sp>
      <p:sp>
        <p:nvSpPr>
          <p:cNvPr id="12" name="Oval 11"/>
          <p:cNvSpPr/>
          <p:nvPr/>
        </p:nvSpPr>
        <p:spPr>
          <a:xfrm>
            <a:off x="6305239" y="5042517"/>
            <a:ext cx="5004899" cy="5681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79670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931" y="210312"/>
            <a:ext cx="10250551" cy="504196"/>
          </a:xfrm>
        </p:spPr>
        <p:txBody>
          <a:bodyPr>
            <a:normAutofit/>
          </a:bodyPr>
          <a:lstStyle/>
          <a:p>
            <a:pPr algn="ctr"/>
            <a:r>
              <a:rPr lang="en-US" sz="2800" b="1" i="1" dirty="0"/>
              <a:t>Click Steps Video:  </a:t>
            </a:r>
            <a:r>
              <a:rPr lang="en-US" sz="2800" i="1" dirty="0"/>
              <a:t>Appointment Information Box</a:t>
            </a:r>
          </a:p>
        </p:txBody>
      </p:sp>
      <p:sp>
        <p:nvSpPr>
          <p:cNvPr id="4" name="Slide Number Placeholder 3"/>
          <p:cNvSpPr>
            <a:spLocks noGrp="1"/>
          </p:cNvSpPr>
          <p:nvPr>
            <p:ph type="sldNum" sz="quarter" idx="12"/>
          </p:nvPr>
        </p:nvSpPr>
        <p:spPr/>
        <p:txBody>
          <a:bodyPr/>
          <a:lstStyle/>
          <a:p>
            <a:fld id="{6D22F896-40B5-4ADD-8801-0D06FADFA095}" type="slidenum">
              <a:rPr lang="en-US" smtClean="0"/>
              <a:t>104</a:t>
            </a:fld>
            <a:endParaRPr lang="en-US" dirty="0"/>
          </a:p>
        </p:txBody>
      </p:sp>
      <p:pic>
        <p:nvPicPr>
          <p:cNvPr id="8" name="Screen Recording 7">
            <a:hlinkClick r:id="" action="ppaction://media"/>
            <a:extLst>
              <a:ext uri="{FF2B5EF4-FFF2-40B4-BE49-F238E27FC236}">
                <a16:creationId xmlns:a16="http://schemas.microsoft.com/office/drawing/2014/main" id="{8F56D575-6773-4AA4-88EE-4B034EB475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4615" y="1092200"/>
            <a:ext cx="8905103" cy="4673600"/>
          </a:xfrm>
          <a:prstGeom prst="rect">
            <a:avLst/>
          </a:prstGeom>
        </p:spPr>
      </p:pic>
    </p:spTree>
    <p:extLst>
      <p:ext uri="{BB962C8B-B14F-4D97-AF65-F5344CB8AC3E}">
        <p14:creationId xmlns:p14="http://schemas.microsoft.com/office/powerpoint/2010/main" val="3360558786"/>
      </p:ext>
    </p:extLst>
  </p:cSld>
  <p:clrMapOvr>
    <a:masterClrMapping/>
  </p:clrMapOvr>
  <mc:AlternateContent xmlns:mc="http://schemas.openxmlformats.org/markup-compatibility/2006" xmlns:p14="http://schemas.microsoft.com/office/powerpoint/2010/main">
    <mc:Choice Requires="p14">
      <p:transition spd="slow" p14:dur="2000" advTm="32281"/>
    </mc:Choice>
    <mc:Fallback xmlns="">
      <p:transition spd="slow" advTm="32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54419"/>
            <a:ext cx="10025521" cy="1293028"/>
          </a:xfrm>
        </p:spPr>
        <p:txBody>
          <a:bodyPr/>
          <a:lstStyle/>
          <a:p>
            <a:r>
              <a:rPr lang="en-US" b="1" dirty="0"/>
              <a:t>Policy:</a:t>
            </a:r>
            <a:br>
              <a:rPr lang="en-US" dirty="0"/>
            </a:br>
            <a:r>
              <a:rPr lang="en-US" sz="3200" dirty="0"/>
              <a:t>Funding Details Box</a:t>
            </a:r>
          </a:p>
        </p:txBody>
      </p:sp>
      <p:sp>
        <p:nvSpPr>
          <p:cNvPr id="9" name="Content Placeholder 8"/>
          <p:cNvSpPr>
            <a:spLocks noGrp="1"/>
          </p:cNvSpPr>
          <p:nvPr>
            <p:ph idx="1"/>
          </p:nvPr>
        </p:nvSpPr>
        <p:spPr>
          <a:xfrm>
            <a:off x="1186963" y="2063262"/>
            <a:ext cx="4771293" cy="4062650"/>
          </a:xfrm>
        </p:spPr>
        <p:txBody>
          <a:bodyPr>
            <a:normAutofit fontScale="85000" lnSpcReduction="20000"/>
          </a:bodyPr>
          <a:lstStyle/>
          <a:p>
            <a:pPr marL="0" indent="0">
              <a:buNone/>
            </a:pPr>
            <a:r>
              <a:rPr lang="en-US" sz="3300" b="1" dirty="0"/>
              <a:t>Types of Funding</a:t>
            </a:r>
          </a:p>
          <a:p>
            <a:pPr lvl="1">
              <a:buFont typeface="Arial" panose="020B0604020202020204" pitchFamily="34" charset="0"/>
              <a:buChar char="•"/>
            </a:pPr>
            <a:r>
              <a:rPr lang="en-US" sz="2500" dirty="0"/>
              <a:t>Salary paid through Stanford Payroll</a:t>
            </a:r>
          </a:p>
          <a:p>
            <a:pPr lvl="2">
              <a:buFont typeface="Arial" panose="020B0604020202020204" pitchFamily="34" charset="0"/>
              <a:buChar char="•"/>
            </a:pPr>
            <a:r>
              <a:rPr lang="en-US" sz="2100" dirty="0"/>
              <a:t>Enter on “New Salary” line</a:t>
            </a:r>
          </a:p>
          <a:p>
            <a:pPr lvl="1">
              <a:buFont typeface="Arial" panose="020B0604020202020204" pitchFamily="34" charset="0"/>
              <a:buChar char="•"/>
            </a:pPr>
            <a:r>
              <a:rPr lang="en-US" sz="2500" dirty="0"/>
              <a:t>Stipend paid through Stanford Payroll</a:t>
            </a:r>
          </a:p>
          <a:p>
            <a:pPr lvl="2">
              <a:buFont typeface="Arial" panose="020B0604020202020204" pitchFamily="34" charset="0"/>
              <a:buChar char="•"/>
            </a:pPr>
            <a:r>
              <a:rPr lang="en-US" sz="2100" dirty="0"/>
              <a:t>Enter on “New Stipend” line</a:t>
            </a:r>
          </a:p>
          <a:p>
            <a:pPr lvl="1">
              <a:buFont typeface="Arial" panose="020B0604020202020204" pitchFamily="34" charset="0"/>
              <a:buChar char="•"/>
            </a:pPr>
            <a:r>
              <a:rPr lang="en-US" sz="2500" dirty="0"/>
              <a:t>Outside funding, direct-pay to the Postdoc</a:t>
            </a:r>
          </a:p>
          <a:p>
            <a:pPr lvl="2">
              <a:buFont typeface="Arial" panose="020B0604020202020204" pitchFamily="34" charset="0"/>
              <a:buChar char="•"/>
            </a:pPr>
            <a:r>
              <a:rPr lang="en-US" sz="2100" dirty="0"/>
              <a:t>Enter on “New outside support” line</a:t>
            </a:r>
          </a:p>
          <a:p>
            <a:pPr lvl="3">
              <a:buFont typeface="Arial" panose="020B0604020202020204" pitchFamily="34" charset="0"/>
              <a:buChar char="•"/>
            </a:pPr>
            <a:r>
              <a:rPr lang="en-US" sz="1900" dirty="0"/>
              <a:t>Examples of Outside Funding</a:t>
            </a:r>
          </a:p>
          <a:p>
            <a:pPr lvl="4">
              <a:buFont typeface="Arial" panose="020B0604020202020204" pitchFamily="34" charset="0"/>
              <a:buChar char="•"/>
            </a:pPr>
            <a:r>
              <a:rPr lang="en-US" sz="1900" dirty="0"/>
              <a:t>Home country government</a:t>
            </a:r>
          </a:p>
          <a:p>
            <a:pPr lvl="4">
              <a:buFont typeface="Arial" panose="020B0604020202020204" pitchFamily="34" charset="0"/>
              <a:buChar char="•"/>
            </a:pPr>
            <a:r>
              <a:rPr lang="en-US" sz="1900" dirty="0"/>
              <a:t>Educational institution</a:t>
            </a:r>
          </a:p>
          <a:p>
            <a:pPr lvl="4">
              <a:buFont typeface="Arial" panose="020B0604020202020204" pitchFamily="34" charset="0"/>
              <a:buChar char="•"/>
            </a:pPr>
            <a:r>
              <a:rPr lang="en-US" sz="1900" dirty="0"/>
              <a:t>Fellowship funding</a:t>
            </a:r>
          </a:p>
          <a:p>
            <a:pPr lvl="4">
              <a:buFont typeface="Arial" panose="020B0604020202020204" pitchFamily="34" charset="0"/>
              <a:buChar char="•"/>
            </a:pPr>
            <a:r>
              <a:rPr lang="en-US" sz="1900" dirty="0"/>
              <a:t>Stanford Hospital (SUH)</a:t>
            </a:r>
          </a:p>
          <a:p>
            <a:pPr lvl="4">
              <a:buFont typeface="Arial" panose="020B0604020202020204" pitchFamily="34" charset="0"/>
              <a:buChar char="•"/>
            </a:pPr>
            <a:r>
              <a:rPr lang="en-US" sz="1900" dirty="0"/>
              <a:t>Palo Alto Veterans Institute for Research (PAVIR)</a:t>
            </a:r>
          </a:p>
          <a:p>
            <a:pPr>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105</a:t>
            </a:fld>
            <a:endParaRPr lang="en-US" dirty="0"/>
          </a:p>
        </p:txBody>
      </p:sp>
      <p:sp>
        <p:nvSpPr>
          <p:cNvPr id="3" name="TextBox 2">
            <a:extLst>
              <a:ext uri="{FF2B5EF4-FFF2-40B4-BE49-F238E27FC236}">
                <a16:creationId xmlns:a16="http://schemas.microsoft.com/office/drawing/2014/main" id="{206479A8-7030-DF6B-5F88-4AF2AE76073F}"/>
              </a:ext>
            </a:extLst>
          </p:cNvPr>
          <p:cNvSpPr txBox="1"/>
          <p:nvPr/>
        </p:nvSpPr>
        <p:spPr>
          <a:xfrm>
            <a:off x="6233745" y="2063261"/>
            <a:ext cx="4978738" cy="4062651"/>
          </a:xfrm>
          <a:prstGeom prst="rect">
            <a:avLst/>
          </a:prstGeom>
          <a:noFill/>
        </p:spPr>
        <p:txBody>
          <a:bodyPr wrap="square" rtlCol="0">
            <a:spAutoFit/>
          </a:bodyPr>
          <a:lstStyle/>
          <a:p>
            <a:pPr>
              <a:buClr>
                <a:schemeClr val="accent1"/>
              </a:buClr>
            </a:pPr>
            <a:r>
              <a:rPr lang="en-US" sz="2800" b="1" dirty="0"/>
              <a:t>General Funding Information</a:t>
            </a:r>
          </a:p>
          <a:p>
            <a:pPr>
              <a:buClr>
                <a:schemeClr val="accent1"/>
              </a:buClr>
              <a:buFont typeface="Arial" panose="020B0604020202020204" pitchFamily="34" charset="0"/>
              <a:buChar char="•"/>
            </a:pPr>
            <a:r>
              <a:rPr lang="en-US" sz="1800" dirty="0"/>
              <a:t>Funding can be from one or more sources, and in any suitable combination of types</a:t>
            </a:r>
          </a:p>
          <a:p>
            <a:pPr>
              <a:buClr>
                <a:schemeClr val="accent1"/>
              </a:buClr>
              <a:buFont typeface="Arial" panose="020B0604020202020204" pitchFamily="34" charset="0"/>
              <a:buChar char="•"/>
            </a:pPr>
            <a:r>
              <a:rPr lang="en-US" sz="1800" dirty="0"/>
              <a:t> The Recommendation form calculates the minimum annual funding rate</a:t>
            </a:r>
          </a:p>
          <a:p>
            <a:pPr>
              <a:buClr>
                <a:schemeClr val="accent1"/>
              </a:buClr>
              <a:buFont typeface="Arial" panose="020B0604020202020204" pitchFamily="34" charset="0"/>
              <a:buChar char="•"/>
            </a:pPr>
            <a:r>
              <a:rPr lang="en-US" sz="1800" dirty="0"/>
              <a:t> The total pay from all sources must meet the minimum annual rate</a:t>
            </a:r>
          </a:p>
          <a:p>
            <a:pPr>
              <a:buClr>
                <a:schemeClr val="accent1"/>
              </a:buClr>
              <a:buFont typeface="Arial" panose="020B0604020202020204" pitchFamily="34" charset="0"/>
              <a:buChar char="•"/>
            </a:pPr>
            <a:r>
              <a:rPr lang="en-US" sz="1800" dirty="0"/>
              <a:t> Personal and family funds are not permitted</a:t>
            </a:r>
          </a:p>
          <a:p>
            <a:pPr>
              <a:buClr>
                <a:schemeClr val="accent1"/>
              </a:buClr>
              <a:buFont typeface="Arial" panose="020B0604020202020204" pitchFamily="34" charset="0"/>
              <a:buChar char="•"/>
            </a:pPr>
            <a:endParaRPr lang="en-US" dirty="0"/>
          </a:p>
          <a:p>
            <a:pPr>
              <a:buClr>
                <a:schemeClr val="accent1"/>
              </a:buClr>
              <a:buFont typeface="Arial" panose="020B0604020202020204" pitchFamily="34" charset="0"/>
              <a:buChar char="•"/>
            </a:pPr>
            <a:endParaRPr lang="en-US" sz="1800" dirty="0"/>
          </a:p>
          <a:p>
            <a:pPr>
              <a:buClr>
                <a:schemeClr val="accent1"/>
              </a:buClr>
              <a:buFont typeface="Arial" panose="020B0604020202020204" pitchFamily="34" charset="0"/>
              <a:buChar char="•"/>
            </a:pPr>
            <a:endParaRPr lang="en-US" dirty="0"/>
          </a:p>
          <a:p>
            <a:pPr>
              <a:buClr>
                <a:schemeClr val="accent1"/>
              </a:buClr>
              <a:buFont typeface="Arial" panose="020B0604020202020204" pitchFamily="34" charset="0"/>
              <a:buChar char="•"/>
            </a:pPr>
            <a:endParaRPr lang="en-US" sz="1800" dirty="0"/>
          </a:p>
          <a:p>
            <a:pPr>
              <a:buClr>
                <a:schemeClr val="accent1"/>
              </a:buClr>
              <a:buFont typeface="Arial" panose="020B0604020202020204" pitchFamily="34" charset="0"/>
              <a:buChar char="•"/>
            </a:pPr>
            <a:endParaRPr lang="en-US" sz="1800" dirty="0"/>
          </a:p>
          <a:p>
            <a:pPr marL="0" indent="0" algn="ctr">
              <a:buNone/>
            </a:pPr>
            <a:r>
              <a:rPr lang="en-US" sz="1400" dirty="0">
                <a:hlinkClick r:id="rId2"/>
              </a:rPr>
              <a:t>https://postdocs.stanford.edu/funding-guidelines</a:t>
            </a:r>
            <a:endParaRPr lang="en-US" sz="1400" dirty="0"/>
          </a:p>
        </p:txBody>
      </p:sp>
    </p:spTree>
    <p:extLst>
      <p:ext uri="{BB962C8B-B14F-4D97-AF65-F5344CB8AC3E}">
        <p14:creationId xmlns:p14="http://schemas.microsoft.com/office/powerpoint/2010/main" val="42766459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20808"/>
            <a:ext cx="10034314" cy="1293028"/>
          </a:xfrm>
        </p:spPr>
        <p:txBody>
          <a:bodyPr/>
          <a:lstStyle/>
          <a:p>
            <a:r>
              <a:rPr lang="en-US" b="1" dirty="0"/>
              <a:t>Policy:</a:t>
            </a:r>
            <a:br>
              <a:rPr lang="en-US" dirty="0"/>
            </a:br>
            <a:r>
              <a:rPr lang="en-US" sz="3200" dirty="0"/>
              <a:t>Funding Details Box</a:t>
            </a:r>
          </a:p>
        </p:txBody>
      </p:sp>
      <p:sp>
        <p:nvSpPr>
          <p:cNvPr id="9" name="Content Placeholder 8"/>
          <p:cNvSpPr>
            <a:spLocks noGrp="1"/>
          </p:cNvSpPr>
          <p:nvPr>
            <p:ph idx="1"/>
          </p:nvPr>
        </p:nvSpPr>
        <p:spPr>
          <a:xfrm>
            <a:off x="1178169" y="2159976"/>
            <a:ext cx="10034314" cy="3903079"/>
          </a:xfrm>
        </p:spPr>
        <p:txBody>
          <a:bodyPr>
            <a:normAutofit/>
          </a:bodyPr>
          <a:lstStyle/>
          <a:p>
            <a:pPr>
              <a:buFont typeface="Arial" panose="020B0604020202020204" pitchFamily="34" charset="0"/>
              <a:buChar char="•"/>
            </a:pPr>
            <a:r>
              <a:rPr lang="en-US" sz="2400" dirty="0"/>
              <a:t> Minimum funding levels are established by the University annually</a:t>
            </a:r>
          </a:p>
          <a:p>
            <a:pPr lvl="1">
              <a:buFont typeface="Arial" panose="020B0604020202020204" pitchFamily="34" charset="0"/>
              <a:buChar char="•"/>
            </a:pPr>
            <a:r>
              <a:rPr lang="en-US" sz="2200" dirty="0"/>
              <a:t>Based on inflation and local consumer price index</a:t>
            </a:r>
          </a:p>
          <a:p>
            <a:pPr>
              <a:buFont typeface="Arial" panose="020B0604020202020204" pitchFamily="34" charset="0"/>
              <a:buChar char="•"/>
            </a:pPr>
            <a:r>
              <a:rPr lang="en-US" sz="2400" dirty="0"/>
              <a:t> New minimum funding levels are published in spring quarter and are effective on September 1 of each year</a:t>
            </a:r>
          </a:p>
          <a:p>
            <a:pPr>
              <a:buFont typeface="Arial" panose="020B0604020202020204" pitchFamily="34" charset="0"/>
              <a:buChar char="•"/>
            </a:pPr>
            <a:r>
              <a:rPr lang="en-US" sz="2400" dirty="0"/>
              <a:t> Funding levels for each postdoc must be reviewed annually</a:t>
            </a:r>
          </a:p>
          <a:p>
            <a:pPr lvl="1">
              <a:buFont typeface="Arial" panose="020B0604020202020204" pitchFamily="34" charset="0"/>
              <a:buChar char="•"/>
            </a:pPr>
            <a:r>
              <a:rPr lang="en-US" sz="2200" dirty="0"/>
              <a:t>Minimum funding must be updated each September 1 while the appointment is active</a:t>
            </a:r>
          </a:p>
          <a:p>
            <a:pPr marL="0" indent="0">
              <a:buNone/>
            </a:pPr>
            <a:endParaRPr lang="en-US" sz="2400" dirty="0"/>
          </a:p>
          <a:p>
            <a:pPr marL="0" indent="0" algn="ctr">
              <a:buNone/>
            </a:pPr>
            <a:r>
              <a:rPr lang="en-US" sz="1400" dirty="0">
                <a:hlinkClick r:id="rId2"/>
              </a:rPr>
              <a:t>https://postdocs.stanford.edu/funding-guidelines</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106</a:t>
            </a:fld>
            <a:endParaRPr lang="en-US" dirty="0"/>
          </a:p>
        </p:txBody>
      </p:sp>
    </p:spTree>
    <p:extLst>
      <p:ext uri="{BB962C8B-B14F-4D97-AF65-F5344CB8AC3E}">
        <p14:creationId xmlns:p14="http://schemas.microsoft.com/office/powerpoint/2010/main" val="34249924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40701"/>
            <a:ext cx="10034314" cy="1295400"/>
          </a:xfrm>
        </p:spPr>
        <p:txBody>
          <a:bodyPr>
            <a:normAutofit/>
          </a:bodyPr>
          <a:lstStyle/>
          <a:p>
            <a:r>
              <a:rPr lang="en-US" b="1" dirty="0"/>
              <a:t>Policy:</a:t>
            </a:r>
            <a:br>
              <a:rPr lang="en-US" dirty="0"/>
            </a:br>
            <a:r>
              <a:rPr lang="en-US" sz="3200" dirty="0"/>
              <a:t>Salary and Stipend - Key Distinctions</a:t>
            </a:r>
          </a:p>
        </p:txBody>
      </p:sp>
      <p:sp>
        <p:nvSpPr>
          <p:cNvPr id="3" name="Text Placeholder 2"/>
          <p:cNvSpPr>
            <a:spLocks noGrp="1"/>
          </p:cNvSpPr>
          <p:nvPr>
            <p:ph type="body" idx="1"/>
          </p:nvPr>
        </p:nvSpPr>
        <p:spPr>
          <a:xfrm>
            <a:off x="1178168" y="1813706"/>
            <a:ext cx="4613032" cy="614816"/>
          </a:xfrm>
        </p:spPr>
        <p:txBody>
          <a:bodyPr/>
          <a:lstStyle/>
          <a:p>
            <a:pPr algn="ctr"/>
            <a:r>
              <a:rPr lang="en-US" b="1" u="sng" dirty="0"/>
              <a:t>Salary</a:t>
            </a:r>
          </a:p>
        </p:txBody>
      </p:sp>
      <p:sp>
        <p:nvSpPr>
          <p:cNvPr id="4" name="Content Placeholder 3"/>
          <p:cNvSpPr>
            <a:spLocks noGrp="1"/>
          </p:cNvSpPr>
          <p:nvPr>
            <p:ph sz="half" idx="2"/>
          </p:nvPr>
        </p:nvSpPr>
        <p:spPr>
          <a:xfrm>
            <a:off x="1178169" y="2412749"/>
            <a:ext cx="4917831" cy="3070508"/>
          </a:xfrm>
        </p:spPr>
        <p:txBody>
          <a:bodyPr>
            <a:normAutofit fontScale="77500" lnSpcReduction="20000"/>
          </a:bodyPr>
          <a:lstStyle/>
          <a:p>
            <a:pPr marL="459676" indent="-342900" defTabSz="820356">
              <a:spcBef>
                <a:spcPct val="35000"/>
              </a:spcBef>
              <a:buFont typeface="Arial" panose="020B0604020202020204" pitchFamily="34" charset="0"/>
              <a:buChar char="•"/>
            </a:pPr>
            <a:r>
              <a:rPr lang="en-US" sz="2600" dirty="0"/>
              <a:t>Pay for work performed</a:t>
            </a:r>
          </a:p>
          <a:p>
            <a:pPr marL="459676" indent="-342900" defTabSz="820356">
              <a:spcBef>
                <a:spcPct val="35000"/>
              </a:spcBef>
              <a:buFont typeface="Arial" panose="020B0604020202020204" pitchFamily="34" charset="0"/>
              <a:buChar char="•"/>
            </a:pPr>
            <a:r>
              <a:rPr lang="en-US" sz="2600" b="1" dirty="0">
                <a:solidFill>
                  <a:schemeClr val="hlink"/>
                </a:solidFill>
              </a:rPr>
              <a:t>ALLOWABLE</a:t>
            </a:r>
            <a:r>
              <a:rPr lang="en-US" sz="2600" dirty="0"/>
              <a:t> on research grants/ contracts</a:t>
            </a:r>
          </a:p>
          <a:p>
            <a:pPr marL="459676" indent="-342900" defTabSz="820356">
              <a:spcBef>
                <a:spcPct val="70000"/>
              </a:spcBef>
              <a:buFont typeface="Arial" panose="020B0604020202020204" pitchFamily="34" charset="0"/>
              <a:buChar char="•"/>
            </a:pPr>
            <a:r>
              <a:rPr lang="en-US" sz="2400" dirty="0"/>
              <a:t>Subject to employment rules, tax withholding</a:t>
            </a:r>
          </a:p>
          <a:p>
            <a:pPr marL="1026604" lvl="1" indent="-342900" defTabSz="820356">
              <a:spcBef>
                <a:spcPct val="70000"/>
              </a:spcBef>
              <a:buFont typeface="Arial" panose="020B0604020202020204" pitchFamily="34" charset="0"/>
              <a:buChar char="•"/>
            </a:pPr>
            <a:r>
              <a:rPr lang="en-US" sz="2100" dirty="0"/>
              <a:t>Receives W-2 form</a:t>
            </a:r>
          </a:p>
          <a:p>
            <a:pPr marL="459676" indent="-342900" defTabSz="820356">
              <a:spcBef>
                <a:spcPct val="70000"/>
              </a:spcBef>
              <a:buFont typeface="Arial" panose="020B0604020202020204" pitchFamily="34" charset="0"/>
              <a:buChar char="•"/>
            </a:pPr>
            <a:r>
              <a:rPr lang="en-US" sz="2400" dirty="0">
                <a:hlinkClick r:id="rId2"/>
              </a:rPr>
              <a:t>Fringe Benefits Rate</a:t>
            </a:r>
            <a:r>
              <a:rPr lang="en-US" sz="2400" dirty="0"/>
              <a:t> automatically incurred for 20 hours salary or more</a:t>
            </a:r>
          </a:p>
          <a:p>
            <a:pPr marL="1026604" lvl="1" indent="-342900" defTabSz="820356">
              <a:spcBef>
                <a:spcPct val="70000"/>
              </a:spcBef>
              <a:buFont typeface="Arial" panose="020B0604020202020204" pitchFamily="34" charset="0"/>
              <a:buChar char="•"/>
            </a:pPr>
            <a:r>
              <a:rPr lang="en-US" sz="2100" dirty="0"/>
              <a:t>28.5% in FY24</a:t>
            </a:r>
          </a:p>
        </p:txBody>
      </p:sp>
      <p:sp>
        <p:nvSpPr>
          <p:cNvPr id="5" name="Text Placeholder 4"/>
          <p:cNvSpPr>
            <a:spLocks noGrp="1"/>
          </p:cNvSpPr>
          <p:nvPr>
            <p:ph type="body" sz="quarter" idx="3"/>
          </p:nvPr>
        </p:nvSpPr>
        <p:spPr>
          <a:xfrm>
            <a:off x="6400801" y="1813706"/>
            <a:ext cx="4811682" cy="658365"/>
          </a:xfrm>
        </p:spPr>
        <p:txBody>
          <a:bodyPr/>
          <a:lstStyle/>
          <a:p>
            <a:pPr algn="ctr"/>
            <a:r>
              <a:rPr lang="en-US" b="1" u="sng" dirty="0"/>
              <a:t>Stipend</a:t>
            </a:r>
          </a:p>
        </p:txBody>
      </p:sp>
      <p:sp>
        <p:nvSpPr>
          <p:cNvPr id="6" name="Content Placeholder 5"/>
          <p:cNvSpPr>
            <a:spLocks noGrp="1"/>
          </p:cNvSpPr>
          <p:nvPr>
            <p:ph sz="quarter" idx="4"/>
          </p:nvPr>
        </p:nvSpPr>
        <p:spPr>
          <a:xfrm>
            <a:off x="6400801" y="2412749"/>
            <a:ext cx="4811682" cy="3070508"/>
          </a:xfrm>
        </p:spPr>
        <p:txBody>
          <a:bodyPr>
            <a:normAutofit fontScale="77500" lnSpcReduction="20000"/>
          </a:bodyPr>
          <a:lstStyle/>
          <a:p>
            <a:pPr marL="402526" indent="-285750" defTabSz="820356">
              <a:spcBef>
                <a:spcPct val="50000"/>
              </a:spcBef>
              <a:buFont typeface="Arial" panose="020B0604020202020204" pitchFamily="34" charset="0"/>
              <a:buChar char="•"/>
            </a:pPr>
            <a:r>
              <a:rPr lang="en-US" sz="2600" dirty="0"/>
              <a:t>Living allowance for research</a:t>
            </a:r>
          </a:p>
          <a:p>
            <a:pPr marL="402526" indent="-285750" defTabSz="820356">
              <a:spcBef>
                <a:spcPct val="50000"/>
              </a:spcBef>
              <a:buFont typeface="Arial" panose="020B0604020202020204" pitchFamily="34" charset="0"/>
              <a:buChar char="•"/>
            </a:pPr>
            <a:r>
              <a:rPr lang="en-US" sz="2600" b="1" dirty="0">
                <a:solidFill>
                  <a:schemeClr val="hlink"/>
                </a:solidFill>
              </a:rPr>
              <a:t>NOT ALLOWED</a:t>
            </a:r>
            <a:r>
              <a:rPr lang="en-US" sz="2600" b="1" dirty="0"/>
              <a:t> </a:t>
            </a:r>
            <a:r>
              <a:rPr lang="en-US" sz="2600" dirty="0"/>
              <a:t>on research grants/ contracts</a:t>
            </a:r>
          </a:p>
          <a:p>
            <a:pPr marL="969454" lvl="1" indent="-285750" defTabSz="820356">
              <a:spcBef>
                <a:spcPct val="50000"/>
              </a:spcBef>
              <a:buFont typeface="Arial" panose="020B0604020202020204" pitchFamily="34" charset="0"/>
              <a:buChar char="•"/>
            </a:pPr>
            <a:r>
              <a:rPr lang="en-US" sz="2000" dirty="0"/>
              <a:t>Except Training Grants, Fellowships</a:t>
            </a:r>
          </a:p>
          <a:p>
            <a:pPr marL="402526" indent="-285750" defTabSz="820356">
              <a:spcBef>
                <a:spcPct val="50000"/>
              </a:spcBef>
              <a:buFont typeface="Arial" panose="020B0604020202020204" pitchFamily="34" charset="0"/>
              <a:buChar char="•"/>
            </a:pPr>
            <a:r>
              <a:rPr lang="en-US" sz="2600" dirty="0"/>
              <a:t>Receives letter from Payroll for taxes</a:t>
            </a:r>
          </a:p>
          <a:p>
            <a:pPr marL="402526" indent="-285750" defTabSz="820356">
              <a:spcBef>
                <a:spcPct val="50000"/>
              </a:spcBef>
              <a:buFont typeface="Arial" panose="020B0604020202020204" pitchFamily="34" charset="0"/>
              <a:buChar char="•"/>
            </a:pPr>
            <a:r>
              <a:rPr lang="en-US" sz="2600" dirty="0"/>
              <a:t>Not permitted for postdocs in H-1B (employment) visa status</a:t>
            </a:r>
          </a:p>
        </p:txBody>
      </p:sp>
      <p:sp>
        <p:nvSpPr>
          <p:cNvPr id="7" name="Slide Number Placeholder 6"/>
          <p:cNvSpPr>
            <a:spLocks noGrp="1"/>
          </p:cNvSpPr>
          <p:nvPr>
            <p:ph type="sldNum" sz="quarter" idx="12"/>
          </p:nvPr>
        </p:nvSpPr>
        <p:spPr/>
        <p:txBody>
          <a:bodyPr/>
          <a:lstStyle/>
          <a:p>
            <a:fld id="{6D22F896-40B5-4ADD-8801-0D06FADFA095}" type="slidenum">
              <a:rPr lang="en-US" smtClean="0"/>
              <a:t>107</a:t>
            </a:fld>
            <a:endParaRPr lang="en-US" dirty="0"/>
          </a:p>
        </p:txBody>
      </p:sp>
      <p:sp>
        <p:nvSpPr>
          <p:cNvPr id="8" name="Rectangle 7"/>
          <p:cNvSpPr/>
          <p:nvPr/>
        </p:nvSpPr>
        <p:spPr>
          <a:xfrm>
            <a:off x="958362" y="5500302"/>
            <a:ext cx="10489223" cy="646331"/>
          </a:xfrm>
          <a:prstGeom prst="rect">
            <a:avLst/>
          </a:prstGeom>
        </p:spPr>
        <p:txBody>
          <a:bodyPr wrap="square">
            <a:spAutoFit/>
          </a:bodyPr>
          <a:lstStyle/>
          <a:p>
            <a:pPr algn="ctr" defTabSz="959993" eaLnBrk="0" hangingPunct="0"/>
            <a:r>
              <a:rPr lang="en-US" b="1" dirty="0">
                <a:solidFill>
                  <a:srgbClr val="FF0000"/>
                </a:solidFill>
              </a:rPr>
              <a:t>Correction from one funding type to another can be very painful. Work with your department’s Research, Grants, and Financial Administrators to determine the correct type of support before making GFS entries</a:t>
            </a:r>
          </a:p>
        </p:txBody>
      </p:sp>
    </p:spTree>
    <p:extLst>
      <p:ext uri="{BB962C8B-B14F-4D97-AF65-F5344CB8AC3E}">
        <p14:creationId xmlns:p14="http://schemas.microsoft.com/office/powerpoint/2010/main" val="30024232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F5880699-0D1D-4FBD-A012-061480A03725}"/>
              </a:ext>
            </a:extLst>
          </p:cNvPr>
          <p:cNvPicPr>
            <a:picLocks noGrp="1" noChangeAspect="1"/>
          </p:cNvPicPr>
          <p:nvPr>
            <p:ph sz="half" idx="2"/>
          </p:nvPr>
        </p:nvPicPr>
        <p:blipFill>
          <a:blip r:embed="rId2"/>
          <a:stretch>
            <a:fillRect/>
          </a:stretch>
        </p:blipFill>
        <p:spPr>
          <a:xfrm>
            <a:off x="6275358" y="2081928"/>
            <a:ext cx="4937125" cy="3982317"/>
          </a:xfrm>
        </p:spPr>
      </p:pic>
      <p:sp>
        <p:nvSpPr>
          <p:cNvPr id="2" name="Title 1"/>
          <p:cNvSpPr>
            <a:spLocks noGrp="1"/>
          </p:cNvSpPr>
          <p:nvPr>
            <p:ph type="title"/>
          </p:nvPr>
        </p:nvSpPr>
        <p:spPr>
          <a:xfrm>
            <a:off x="1186962" y="236199"/>
            <a:ext cx="10025521" cy="1293028"/>
          </a:xfrm>
        </p:spPr>
        <p:txBody>
          <a:bodyPr/>
          <a:lstStyle/>
          <a:p>
            <a:r>
              <a:rPr lang="en-US" b="1" dirty="0"/>
              <a:t>Click Steps:</a:t>
            </a:r>
            <a:br>
              <a:rPr lang="en-US" dirty="0"/>
            </a:br>
            <a:r>
              <a:rPr lang="en-US" sz="3200" dirty="0"/>
              <a:t>Funding Details Box</a:t>
            </a:r>
          </a:p>
        </p:txBody>
      </p:sp>
      <p:sp>
        <p:nvSpPr>
          <p:cNvPr id="9" name="Content Placeholder 8"/>
          <p:cNvSpPr>
            <a:spLocks noGrp="1"/>
          </p:cNvSpPr>
          <p:nvPr>
            <p:ph sz="half" idx="1"/>
          </p:nvPr>
        </p:nvSpPr>
        <p:spPr>
          <a:xfrm>
            <a:off x="1186961" y="1992444"/>
            <a:ext cx="4879981" cy="4182406"/>
          </a:xfrm>
        </p:spPr>
        <p:txBody>
          <a:bodyPr>
            <a:normAutofit fontScale="92500" lnSpcReduction="10000"/>
          </a:bodyPr>
          <a:lstStyle/>
          <a:p>
            <a:pPr marL="0" indent="0">
              <a:buNone/>
            </a:pPr>
            <a:r>
              <a:rPr lang="en-US" sz="2400" b="1" dirty="0"/>
              <a:t>Data entered in these fields populates the offer letter:</a:t>
            </a:r>
          </a:p>
          <a:p>
            <a:pPr marL="0" indent="0">
              <a:buNone/>
            </a:pPr>
            <a:r>
              <a:rPr lang="en-US" sz="2400" b="1" dirty="0"/>
              <a:t>Provide these funding details: </a:t>
            </a:r>
          </a:p>
          <a:p>
            <a:pPr lvl="1">
              <a:buFont typeface="Arial" panose="020B0604020202020204" pitchFamily="34" charset="0"/>
              <a:buChar char="•"/>
            </a:pPr>
            <a:r>
              <a:rPr lang="en-US" dirty="0"/>
              <a:t>Source/Fellowship Name</a:t>
            </a:r>
          </a:p>
          <a:p>
            <a:pPr lvl="1">
              <a:buFont typeface="Arial" panose="020B0604020202020204" pitchFamily="34" charset="0"/>
              <a:buChar char="•"/>
            </a:pPr>
            <a:r>
              <a:rPr lang="en-US" dirty="0"/>
              <a:t>Dates of Funding</a:t>
            </a:r>
          </a:p>
          <a:p>
            <a:pPr lvl="2">
              <a:buFont typeface="Arial" panose="020B0604020202020204" pitchFamily="34" charset="0"/>
              <a:buChar char="•"/>
            </a:pPr>
            <a:r>
              <a:rPr lang="en-US" sz="1400" dirty="0"/>
              <a:t>If different from appointment dates</a:t>
            </a:r>
          </a:p>
          <a:p>
            <a:pPr marL="0" indent="0">
              <a:buNone/>
            </a:pPr>
            <a:r>
              <a:rPr lang="en-US" sz="2400" b="1" dirty="0"/>
              <a:t>Example entry format:</a:t>
            </a:r>
          </a:p>
          <a:p>
            <a:pPr lvl="1">
              <a:buFont typeface="Arial" panose="020B0604020202020204" pitchFamily="34" charset="0"/>
              <a:buChar char="•"/>
            </a:pPr>
            <a:r>
              <a:rPr lang="en-US" sz="1500" dirty="0"/>
              <a:t>Wallenberg Fellowship</a:t>
            </a:r>
          </a:p>
          <a:p>
            <a:pPr lvl="1">
              <a:buFont typeface="Arial" panose="020B0604020202020204" pitchFamily="34" charset="0"/>
              <a:buChar char="•"/>
            </a:pPr>
            <a:r>
              <a:rPr lang="en-US" sz="1500" dirty="0"/>
              <a:t>John Doe Gift Funds; 10/01/24-09/30/25</a:t>
            </a:r>
          </a:p>
          <a:p>
            <a:pPr marL="0" indent="0">
              <a:buNone/>
            </a:pPr>
            <a:r>
              <a:rPr lang="en-US" sz="2400" b="1" i="1" dirty="0"/>
              <a:t>Real World Training Scenario</a:t>
            </a:r>
            <a:r>
              <a:rPr lang="en-US" b="1" i="1" dirty="0"/>
              <a:t>:</a:t>
            </a:r>
          </a:p>
          <a:p>
            <a:pPr lvl="1">
              <a:buFont typeface="Arial" panose="020B0604020202020204" pitchFamily="34" charset="0"/>
              <a:buChar char="•"/>
            </a:pPr>
            <a:r>
              <a:rPr lang="en-US" dirty="0"/>
              <a:t>Enter Robin’s funding:</a:t>
            </a:r>
          </a:p>
          <a:p>
            <a:pPr lvl="2">
              <a:buFont typeface="Arial" panose="020B0604020202020204" pitchFamily="34" charset="0"/>
              <a:buChar char="•"/>
            </a:pPr>
            <a:r>
              <a:rPr lang="en-US" dirty="0"/>
              <a:t>Description:  Prof Lobell’s Research Grant</a:t>
            </a:r>
          </a:p>
          <a:p>
            <a:pPr lvl="2">
              <a:buFont typeface="Arial" panose="020B0604020202020204" pitchFamily="34" charset="0"/>
              <a:buChar char="•"/>
            </a:pPr>
            <a:r>
              <a:rPr lang="en-US" dirty="0"/>
              <a:t>Annual Amount:  $74,516</a:t>
            </a:r>
          </a:p>
        </p:txBody>
      </p:sp>
      <p:sp>
        <p:nvSpPr>
          <p:cNvPr id="4" name="Slide Number Placeholder 3"/>
          <p:cNvSpPr>
            <a:spLocks noGrp="1"/>
          </p:cNvSpPr>
          <p:nvPr>
            <p:ph type="sldNum" sz="quarter" idx="12"/>
          </p:nvPr>
        </p:nvSpPr>
        <p:spPr/>
        <p:txBody>
          <a:bodyPr/>
          <a:lstStyle/>
          <a:p>
            <a:fld id="{6D22F896-40B5-4ADD-8801-0D06FADFA095}" type="slidenum">
              <a:rPr lang="en-US" smtClean="0"/>
              <a:t>108</a:t>
            </a:fld>
            <a:endParaRPr lang="en-US" dirty="0"/>
          </a:p>
        </p:txBody>
      </p:sp>
      <p:sp>
        <p:nvSpPr>
          <p:cNvPr id="6" name="Oval 5"/>
          <p:cNvSpPr/>
          <p:nvPr/>
        </p:nvSpPr>
        <p:spPr>
          <a:xfrm>
            <a:off x="6125060" y="4012707"/>
            <a:ext cx="1429837" cy="4139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15314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39B10ED-663F-49FB-999B-66F26E7C7924}"/>
              </a:ext>
            </a:extLst>
          </p:cNvPr>
          <p:cNvPicPr>
            <a:picLocks noGrp="1" noChangeAspect="1"/>
          </p:cNvPicPr>
          <p:nvPr>
            <p:ph sz="half" idx="2"/>
          </p:nvPr>
        </p:nvPicPr>
        <p:blipFill>
          <a:blip r:embed="rId2"/>
          <a:stretch>
            <a:fillRect/>
          </a:stretch>
        </p:blipFill>
        <p:spPr>
          <a:xfrm>
            <a:off x="6218238" y="2069501"/>
            <a:ext cx="4937125" cy="4024124"/>
          </a:xfrm>
        </p:spPr>
      </p:pic>
      <p:sp>
        <p:nvSpPr>
          <p:cNvPr id="2" name="Title 1"/>
          <p:cNvSpPr>
            <a:spLocks noGrp="1"/>
          </p:cNvSpPr>
          <p:nvPr>
            <p:ph type="title"/>
          </p:nvPr>
        </p:nvSpPr>
        <p:spPr>
          <a:xfrm>
            <a:off x="1178169" y="228042"/>
            <a:ext cx="9977194" cy="1293028"/>
          </a:xfrm>
        </p:spPr>
        <p:txBody>
          <a:bodyPr/>
          <a:lstStyle/>
          <a:p>
            <a:r>
              <a:rPr lang="en-US" b="1" dirty="0"/>
              <a:t>Process:</a:t>
            </a:r>
            <a:br>
              <a:rPr lang="en-US" dirty="0"/>
            </a:br>
            <a:r>
              <a:rPr lang="en-US" sz="3200" dirty="0"/>
              <a:t>Funding Details Box</a:t>
            </a:r>
          </a:p>
        </p:txBody>
      </p:sp>
      <p:sp>
        <p:nvSpPr>
          <p:cNvPr id="9" name="Content Placeholder 8"/>
          <p:cNvSpPr>
            <a:spLocks noGrp="1"/>
          </p:cNvSpPr>
          <p:nvPr>
            <p:ph sz="half" idx="1"/>
          </p:nvPr>
        </p:nvSpPr>
        <p:spPr>
          <a:xfrm>
            <a:off x="1178169" y="2069501"/>
            <a:ext cx="4917831" cy="4024125"/>
          </a:xfrm>
        </p:spPr>
        <p:txBody>
          <a:bodyPr>
            <a:normAutofit/>
          </a:bodyPr>
          <a:lstStyle/>
          <a:p>
            <a:pPr>
              <a:buFont typeface="Arial" panose="020B0604020202020204" pitchFamily="34" charset="0"/>
              <a:buChar char="•"/>
            </a:pPr>
            <a:r>
              <a:rPr lang="en-US" sz="2400" b="1" dirty="0"/>
              <a:t> Funding MUST be entered as an annual rate</a:t>
            </a:r>
          </a:p>
          <a:p>
            <a:pPr lvl="1">
              <a:buFont typeface="Arial" panose="020B0604020202020204" pitchFamily="34" charset="0"/>
              <a:buChar char="•"/>
            </a:pPr>
            <a:r>
              <a:rPr lang="en-US" sz="2200" dirty="0"/>
              <a:t>Even when the appointment term is more or less than one year</a:t>
            </a:r>
          </a:p>
          <a:p>
            <a:pPr>
              <a:buFont typeface="Arial" panose="020B0604020202020204" pitchFamily="34" charset="0"/>
              <a:buChar char="•"/>
            </a:pPr>
            <a:r>
              <a:rPr lang="en-US" dirty="0"/>
              <a:t> The Recommendation form will calculate the “Required Salary” based on the number of research months entered by Postdoc Admin</a:t>
            </a:r>
          </a:p>
          <a:p>
            <a:pPr>
              <a:buFont typeface="Arial" panose="020B0604020202020204" pitchFamily="34" charset="0"/>
              <a:buChar char="•"/>
            </a:pPr>
            <a:r>
              <a:rPr lang="en-US" dirty="0"/>
              <a:t> The “Total Annual Rate” must meet or exceed the “Required Salary” amount</a:t>
            </a:r>
          </a:p>
        </p:txBody>
      </p:sp>
      <p:sp>
        <p:nvSpPr>
          <p:cNvPr id="4" name="Slide Number Placeholder 3"/>
          <p:cNvSpPr>
            <a:spLocks noGrp="1"/>
          </p:cNvSpPr>
          <p:nvPr>
            <p:ph type="sldNum" sz="quarter" idx="12"/>
          </p:nvPr>
        </p:nvSpPr>
        <p:spPr/>
        <p:txBody>
          <a:bodyPr/>
          <a:lstStyle/>
          <a:p>
            <a:fld id="{6D22F896-40B5-4ADD-8801-0D06FADFA095}" type="slidenum">
              <a:rPr lang="en-US" smtClean="0"/>
              <a:t>109</a:t>
            </a:fld>
            <a:endParaRPr lang="en-US" dirty="0"/>
          </a:p>
        </p:txBody>
      </p:sp>
      <p:sp>
        <p:nvSpPr>
          <p:cNvPr id="7" name="Oval 6"/>
          <p:cNvSpPr/>
          <p:nvPr/>
        </p:nvSpPr>
        <p:spPr>
          <a:xfrm>
            <a:off x="7916561" y="5636874"/>
            <a:ext cx="3361040" cy="5226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4586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375" y="197548"/>
            <a:ext cx="10043107" cy="1293028"/>
          </a:xfrm>
        </p:spPr>
        <p:txBody>
          <a:bodyPr/>
          <a:lstStyle/>
          <a:p>
            <a:r>
              <a:rPr lang="en-US" b="1" dirty="0"/>
              <a:t>Postdoc Admin: </a:t>
            </a:r>
            <a:br>
              <a:rPr lang="en-US" b="1" dirty="0"/>
            </a:br>
            <a:r>
              <a:rPr lang="en-US" sz="3200" dirty="0"/>
              <a:t>OPA Resources</a:t>
            </a:r>
          </a:p>
        </p:txBody>
      </p:sp>
      <p:sp>
        <p:nvSpPr>
          <p:cNvPr id="3" name="Content Placeholder 2"/>
          <p:cNvSpPr>
            <a:spLocks noGrp="1"/>
          </p:cNvSpPr>
          <p:nvPr>
            <p:ph idx="1"/>
          </p:nvPr>
        </p:nvSpPr>
        <p:spPr>
          <a:xfrm>
            <a:off x="1169376" y="2076032"/>
            <a:ext cx="10043107" cy="3937906"/>
          </a:xfrm>
        </p:spPr>
        <p:txBody>
          <a:bodyPr>
            <a:normAutofit/>
          </a:bodyPr>
          <a:lstStyle/>
          <a:p>
            <a:pPr>
              <a:lnSpc>
                <a:spcPct val="100000"/>
              </a:lnSpc>
            </a:pPr>
            <a:r>
              <a:rPr lang="en-US" sz="2800" dirty="0"/>
              <a:t>Postdoc Administrator’s Mentoring Group</a:t>
            </a:r>
          </a:p>
          <a:p>
            <a:pPr lvl="1">
              <a:lnSpc>
                <a:spcPct val="100000"/>
              </a:lnSpc>
              <a:buFont typeface="Arial" panose="020B0604020202020204" pitchFamily="34" charset="0"/>
              <a:buChar char="•"/>
            </a:pPr>
            <a:r>
              <a:rPr lang="en-US" sz="2400" dirty="0"/>
              <a:t>Expert Postdoc Administrators who volunteered to be available to other Postdoc Administrators to answer policy and process questions and to inspire interdepartmental collaboration among all Postdoc Administrators</a:t>
            </a:r>
          </a:p>
          <a:p>
            <a:pPr lvl="1">
              <a:lnSpc>
                <a:spcPct val="100000"/>
              </a:lnSpc>
              <a:buFont typeface="Arial" panose="020B0604020202020204" pitchFamily="34" charset="0"/>
              <a:buChar char="•"/>
            </a:pPr>
            <a:r>
              <a:rPr lang="en-US" sz="2400" dirty="0"/>
              <a:t>Other Admins are a great resource for sharing information on department-level processes, reports, templates, etc.</a:t>
            </a:r>
          </a:p>
          <a:p>
            <a:pPr lvl="1">
              <a:lnSpc>
                <a:spcPct val="100000"/>
              </a:lnSpc>
              <a:buFont typeface="Arial" panose="020B0604020202020204" pitchFamily="34" charset="0"/>
              <a:buChar char="•"/>
            </a:pPr>
            <a:r>
              <a:rPr lang="en-US" sz="2400" dirty="0"/>
              <a:t>Submit a </a:t>
            </a:r>
            <a:r>
              <a:rPr lang="en-US" sz="2400" dirty="0">
                <a:hlinkClick r:id="rId2"/>
              </a:rPr>
              <a:t>Service Now Help Ticket </a:t>
            </a:r>
            <a:r>
              <a:rPr lang="en-US" sz="2400" dirty="0"/>
              <a:t>to be connected to a Postdoc Admin Mentor</a:t>
            </a:r>
            <a:endParaRPr lang="en-US" dirty="0"/>
          </a:p>
          <a:p>
            <a:pPr marL="457200" lvl="1" indent="0">
              <a:buNone/>
            </a:pPr>
            <a:endParaRPr lang="en-US" dirty="0"/>
          </a:p>
          <a:p>
            <a:pPr marL="457200" lvl="1" indent="0" algn="ctr">
              <a:buNone/>
            </a:pPr>
            <a:r>
              <a:rPr lang="en-US" sz="1400" dirty="0">
                <a:hlinkClick r:id="rId3"/>
              </a:rPr>
              <a:t>https://postdocs.stanford.edu/postdoctoral-administrators/mentoring-group-postdoctoral-administrators</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41134753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B5234F-7C12-4453-AB0D-755E25075465}"/>
              </a:ext>
            </a:extLst>
          </p:cNvPr>
          <p:cNvPicPr>
            <a:picLocks noChangeAspect="1"/>
          </p:cNvPicPr>
          <p:nvPr/>
        </p:nvPicPr>
        <p:blipFill>
          <a:blip r:embed="rId2"/>
          <a:stretch>
            <a:fillRect/>
          </a:stretch>
        </p:blipFill>
        <p:spPr>
          <a:xfrm>
            <a:off x="6275358" y="4548885"/>
            <a:ext cx="4937125" cy="590580"/>
          </a:xfrm>
          <a:prstGeom prst="rect">
            <a:avLst/>
          </a:prstGeom>
        </p:spPr>
      </p:pic>
      <p:pic>
        <p:nvPicPr>
          <p:cNvPr id="11" name="Content Placeholder 10">
            <a:extLst>
              <a:ext uri="{FF2B5EF4-FFF2-40B4-BE49-F238E27FC236}">
                <a16:creationId xmlns:a16="http://schemas.microsoft.com/office/drawing/2014/main" id="{4A16A728-12DE-4616-86D4-95D9132A6980}"/>
              </a:ext>
            </a:extLst>
          </p:cNvPr>
          <p:cNvPicPr>
            <a:picLocks noGrp="1" noChangeAspect="1"/>
          </p:cNvPicPr>
          <p:nvPr>
            <p:ph sz="half" idx="2"/>
          </p:nvPr>
        </p:nvPicPr>
        <p:blipFill>
          <a:blip r:embed="rId3"/>
          <a:stretch>
            <a:fillRect/>
          </a:stretch>
        </p:blipFill>
        <p:spPr>
          <a:xfrm>
            <a:off x="6275358" y="1935538"/>
            <a:ext cx="4937125" cy="1293028"/>
          </a:xfrm>
        </p:spPr>
      </p:pic>
      <p:sp>
        <p:nvSpPr>
          <p:cNvPr id="2" name="Title 1"/>
          <p:cNvSpPr>
            <a:spLocks noGrp="1"/>
          </p:cNvSpPr>
          <p:nvPr>
            <p:ph type="title"/>
          </p:nvPr>
        </p:nvSpPr>
        <p:spPr>
          <a:xfrm>
            <a:off x="1178170" y="284072"/>
            <a:ext cx="9977194" cy="1293028"/>
          </a:xfrm>
        </p:spPr>
        <p:txBody>
          <a:bodyPr/>
          <a:lstStyle/>
          <a:p>
            <a:r>
              <a:rPr lang="en-US" b="1" dirty="0"/>
              <a:t>Click Steps:</a:t>
            </a:r>
            <a:br>
              <a:rPr lang="en-US" dirty="0"/>
            </a:br>
            <a:r>
              <a:rPr lang="en-US" sz="3200" dirty="0"/>
              <a:t>Visa Details Box</a:t>
            </a:r>
          </a:p>
        </p:txBody>
      </p:sp>
      <p:sp>
        <p:nvSpPr>
          <p:cNvPr id="5" name="Content Placeholder 4"/>
          <p:cNvSpPr>
            <a:spLocks noGrp="1"/>
          </p:cNvSpPr>
          <p:nvPr>
            <p:ph sz="half" idx="1"/>
          </p:nvPr>
        </p:nvSpPr>
        <p:spPr>
          <a:xfrm>
            <a:off x="1178170" y="2006380"/>
            <a:ext cx="4795593" cy="4024125"/>
          </a:xfrm>
        </p:spPr>
        <p:txBody>
          <a:bodyPr/>
          <a:lstStyle/>
          <a:p>
            <a:pPr marL="0" indent="0">
              <a:buNone/>
            </a:pPr>
            <a:r>
              <a:rPr lang="en-US" sz="2400" b="1" dirty="0"/>
              <a:t>For International Scholars only:</a:t>
            </a:r>
          </a:p>
          <a:p>
            <a:pPr lvl="1">
              <a:buFont typeface="Arial" panose="020B0604020202020204" pitchFamily="34" charset="0"/>
              <a:buChar char="•"/>
            </a:pPr>
            <a:r>
              <a:rPr lang="en-US" dirty="0"/>
              <a:t>Click the “Visa Type” field</a:t>
            </a:r>
          </a:p>
          <a:p>
            <a:pPr lvl="1">
              <a:buFont typeface="Arial" panose="020B0604020202020204" pitchFamily="34" charset="0"/>
              <a:buChar char="•"/>
            </a:pPr>
            <a:r>
              <a:rPr lang="en-US" dirty="0"/>
              <a:t>From the drop-down list, select the correct visa status</a:t>
            </a:r>
          </a:p>
          <a:p>
            <a:pPr lvl="1">
              <a:buFont typeface="Arial" panose="020B0604020202020204" pitchFamily="34" charset="0"/>
              <a:buChar char="•"/>
            </a:pPr>
            <a:r>
              <a:rPr lang="en-US" dirty="0"/>
              <a:t>If the correct visa status is not listed, select any status and note the correct visa status in the “Notes to Approver” field</a:t>
            </a:r>
          </a:p>
          <a:p>
            <a:pPr lvl="1"/>
            <a:endParaRPr lang="en-US" dirty="0"/>
          </a:p>
          <a:p>
            <a:pPr marL="0" indent="0">
              <a:buNone/>
            </a:pPr>
            <a:r>
              <a:rPr lang="en-US" sz="2400" b="1" i="1" dirty="0"/>
              <a:t>Real World Training Scenario:</a:t>
            </a:r>
          </a:p>
          <a:p>
            <a:pPr lvl="1">
              <a:buFont typeface="Arial" panose="020B0604020202020204" pitchFamily="34" charset="0"/>
              <a:buChar char="•"/>
            </a:pPr>
            <a:r>
              <a:rPr lang="en-US" dirty="0"/>
              <a:t>Robin’s visa status is J-1</a:t>
            </a:r>
          </a:p>
        </p:txBody>
      </p:sp>
      <p:sp>
        <p:nvSpPr>
          <p:cNvPr id="4" name="Slide Number Placeholder 3"/>
          <p:cNvSpPr>
            <a:spLocks noGrp="1"/>
          </p:cNvSpPr>
          <p:nvPr>
            <p:ph type="sldNum" sz="quarter" idx="12"/>
          </p:nvPr>
        </p:nvSpPr>
        <p:spPr/>
        <p:txBody>
          <a:bodyPr/>
          <a:lstStyle/>
          <a:p>
            <a:fld id="{6D22F896-40B5-4ADD-8801-0D06FADFA095}" type="slidenum">
              <a:rPr lang="en-US" smtClean="0"/>
              <a:t>110</a:t>
            </a:fld>
            <a:endParaRPr lang="en-US" dirty="0"/>
          </a:p>
        </p:txBody>
      </p:sp>
      <p:sp>
        <p:nvSpPr>
          <p:cNvPr id="10" name="Oval 9"/>
          <p:cNvSpPr/>
          <p:nvPr/>
        </p:nvSpPr>
        <p:spPr>
          <a:xfrm>
            <a:off x="6735057" y="2692301"/>
            <a:ext cx="825023" cy="5362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a:cxnSpLocks/>
            <a:stCxn id="10" idx="4"/>
          </p:cNvCxnSpPr>
          <p:nvPr/>
        </p:nvCxnSpPr>
        <p:spPr>
          <a:xfrm>
            <a:off x="7147569" y="3228565"/>
            <a:ext cx="662424" cy="15459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1079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Policy Exceptions:</a:t>
            </a:r>
            <a:br>
              <a:rPr lang="en-US" b="1" dirty="0"/>
            </a:br>
            <a:r>
              <a:rPr lang="en-US" sz="3200" dirty="0"/>
              <a:t>New Appointments</a:t>
            </a:r>
          </a:p>
        </p:txBody>
      </p:sp>
      <p:sp>
        <p:nvSpPr>
          <p:cNvPr id="3" name="Content Placeholder 2"/>
          <p:cNvSpPr>
            <a:spLocks noGrp="1"/>
          </p:cNvSpPr>
          <p:nvPr>
            <p:ph sz="half" idx="1"/>
          </p:nvPr>
        </p:nvSpPr>
        <p:spPr>
          <a:xfrm>
            <a:off x="1097280" y="1853513"/>
            <a:ext cx="4937760" cy="4341339"/>
          </a:xfrm>
        </p:spPr>
        <p:txBody>
          <a:bodyPr>
            <a:normAutofit fontScale="77500" lnSpcReduction="20000"/>
          </a:bodyPr>
          <a:lstStyle/>
          <a:p>
            <a:pPr marL="0" indent="0">
              <a:buNone/>
            </a:pPr>
            <a:r>
              <a:rPr lang="en-US" sz="2400" dirty="0"/>
              <a:t>A Policy exception is required for these scenarios:</a:t>
            </a:r>
          </a:p>
          <a:p>
            <a:pPr lvl="1">
              <a:buFont typeface="Arial" panose="020B0604020202020204" pitchFamily="34" charset="0"/>
              <a:buChar char="•"/>
            </a:pPr>
            <a:r>
              <a:rPr lang="en-US" sz="2000" b="1" dirty="0"/>
              <a:t>Appointment term less than 9 months</a:t>
            </a:r>
          </a:p>
          <a:p>
            <a:pPr lvl="2">
              <a:buFont typeface="Arial" panose="020B0604020202020204" pitchFamily="34" charset="0"/>
              <a:buChar char="•"/>
            </a:pPr>
            <a:r>
              <a:rPr lang="en-US" dirty="0"/>
              <a:t>Only for Stanford PhD grads who need time to finish PhD work or bridge time to a new position elsewhere</a:t>
            </a:r>
          </a:p>
          <a:p>
            <a:pPr lvl="1">
              <a:buFont typeface="Arial" panose="020B0604020202020204" pitchFamily="34" charset="0"/>
              <a:buChar char="•"/>
            </a:pPr>
            <a:r>
              <a:rPr lang="en-US" sz="2000" b="1" dirty="0"/>
              <a:t>PhD conferred more than 3 years ago</a:t>
            </a:r>
            <a:r>
              <a:rPr lang="en-US" sz="2000" dirty="0"/>
              <a:t>, or MD conferred more than 6 years ago</a:t>
            </a:r>
          </a:p>
          <a:p>
            <a:pPr lvl="1">
              <a:buFont typeface="Arial" panose="020B0604020202020204" pitchFamily="34" charset="0"/>
              <a:buChar char="•"/>
            </a:pPr>
            <a:r>
              <a:rPr lang="en-US" sz="2000" b="1" dirty="0"/>
              <a:t>Conditional DS-2019 approval while awaiting final proof of degree</a:t>
            </a:r>
          </a:p>
          <a:p>
            <a:pPr lvl="1">
              <a:buFont typeface="Arial" panose="020B0604020202020204" pitchFamily="34" charset="0"/>
              <a:buChar char="•"/>
            </a:pPr>
            <a:r>
              <a:rPr lang="en-US" sz="2000" b="1" dirty="0"/>
              <a:t>Other (Do NOT use for 6</a:t>
            </a:r>
            <a:r>
              <a:rPr lang="en-US" sz="2000" b="1" baseline="30000" dirty="0"/>
              <a:t>th</a:t>
            </a:r>
            <a:r>
              <a:rPr lang="en-US" sz="2000" b="1" dirty="0"/>
              <a:t> year or H-1B visa requests)</a:t>
            </a:r>
          </a:p>
          <a:p>
            <a:pPr marL="0" indent="0">
              <a:buNone/>
            </a:pPr>
            <a:r>
              <a:rPr lang="en-US" sz="2400" b="1" dirty="0"/>
              <a:t>How to Request a Policy Exception:</a:t>
            </a:r>
            <a:endParaRPr lang="en-US" sz="2000" dirty="0"/>
          </a:p>
          <a:p>
            <a:pPr lvl="1">
              <a:buFont typeface="Arial" panose="020B0604020202020204" pitchFamily="34" charset="0"/>
              <a:buChar char="•"/>
            </a:pPr>
            <a:r>
              <a:rPr lang="en-US" sz="2000" dirty="0"/>
              <a:t>Select the applicable policy exception checkbox(es)</a:t>
            </a:r>
          </a:p>
          <a:p>
            <a:pPr lvl="1">
              <a:buFont typeface="Arial" panose="020B0604020202020204" pitchFamily="34" charset="0"/>
              <a:buChar char="•"/>
            </a:pPr>
            <a:r>
              <a:rPr lang="en-US" sz="2000" dirty="0"/>
              <a:t>Complete the supporting information text boxes</a:t>
            </a:r>
          </a:p>
          <a:p>
            <a:pPr lvl="1">
              <a:buFont typeface="Arial" panose="020B0604020202020204" pitchFamily="34" charset="0"/>
              <a:buChar char="•"/>
            </a:pPr>
            <a:r>
              <a:rPr lang="en-US" sz="2000" dirty="0"/>
              <a:t>Upload any required supporting documents</a:t>
            </a:r>
          </a:p>
          <a:p>
            <a:pPr marL="0">
              <a:buNone/>
            </a:pPr>
            <a:r>
              <a:rPr lang="en-US" sz="2200" b="1" i="1" dirty="0"/>
              <a:t>Real World Training Scenario:</a:t>
            </a:r>
          </a:p>
          <a:p>
            <a:pPr lvl="1">
              <a:buFont typeface="Arial" panose="020B0604020202020204" pitchFamily="34" charset="0"/>
              <a:buChar char="•"/>
            </a:pPr>
            <a:r>
              <a:rPr lang="en-US" sz="2000" dirty="0"/>
              <a:t>Robin needs a policy exception for an appointment more than 3 years after doctoral degree conferral</a:t>
            </a:r>
          </a:p>
        </p:txBody>
      </p:sp>
      <p:sp>
        <p:nvSpPr>
          <p:cNvPr id="4" name="Slide Number Placeholder 3"/>
          <p:cNvSpPr>
            <a:spLocks noGrp="1"/>
          </p:cNvSpPr>
          <p:nvPr>
            <p:ph type="sldNum" sz="quarter" idx="12"/>
          </p:nvPr>
        </p:nvSpPr>
        <p:spPr/>
        <p:txBody>
          <a:bodyPr/>
          <a:lstStyle/>
          <a:p>
            <a:fld id="{6D22F896-40B5-4ADD-8801-0D06FADFA095}" type="slidenum">
              <a:rPr lang="en-US" smtClean="0"/>
              <a:t>111</a:t>
            </a:fld>
            <a:endParaRPr lang="en-US" dirty="0"/>
          </a:p>
        </p:txBody>
      </p:sp>
      <p:pic>
        <p:nvPicPr>
          <p:cNvPr id="13" name="Content Placeholder 12">
            <a:extLst>
              <a:ext uri="{FF2B5EF4-FFF2-40B4-BE49-F238E27FC236}">
                <a16:creationId xmlns:a16="http://schemas.microsoft.com/office/drawing/2014/main" id="{A33608EE-0F82-45D7-8C5D-A235CBEA8243}"/>
              </a:ext>
            </a:extLst>
          </p:cNvPr>
          <p:cNvPicPr>
            <a:picLocks noGrp="1" noChangeAspect="1"/>
          </p:cNvPicPr>
          <p:nvPr>
            <p:ph sz="half" idx="2"/>
          </p:nvPr>
        </p:nvPicPr>
        <p:blipFill>
          <a:blip r:embed="rId2"/>
          <a:stretch>
            <a:fillRect/>
          </a:stretch>
        </p:blipFill>
        <p:spPr>
          <a:xfrm>
            <a:off x="6218555" y="1853514"/>
            <a:ext cx="5174375" cy="4341340"/>
          </a:xfrm>
        </p:spPr>
      </p:pic>
    </p:spTree>
    <p:extLst>
      <p:ext uri="{BB962C8B-B14F-4D97-AF65-F5344CB8AC3E}">
        <p14:creationId xmlns:p14="http://schemas.microsoft.com/office/powerpoint/2010/main" val="10109251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411208-7048-4DCE-8E59-7CBCC9E000F4}"/>
              </a:ext>
            </a:extLst>
          </p:cNvPr>
          <p:cNvPicPr>
            <a:picLocks noChangeAspect="1"/>
          </p:cNvPicPr>
          <p:nvPr/>
        </p:nvPicPr>
        <p:blipFill>
          <a:blip r:embed="rId2"/>
          <a:stretch>
            <a:fillRect/>
          </a:stretch>
        </p:blipFill>
        <p:spPr>
          <a:xfrm>
            <a:off x="6395539" y="2101086"/>
            <a:ext cx="4941245" cy="3598377"/>
          </a:xfrm>
          <a:prstGeom prst="rect">
            <a:avLst/>
          </a:prstGeom>
        </p:spPr>
      </p:pic>
      <p:sp>
        <p:nvSpPr>
          <p:cNvPr id="2" name="Title 1"/>
          <p:cNvSpPr>
            <a:spLocks noGrp="1"/>
          </p:cNvSpPr>
          <p:nvPr>
            <p:ph type="title"/>
          </p:nvPr>
        </p:nvSpPr>
        <p:spPr>
          <a:xfrm>
            <a:off x="1178169" y="238929"/>
            <a:ext cx="9977512" cy="1293028"/>
          </a:xfrm>
        </p:spPr>
        <p:txBody>
          <a:bodyPr>
            <a:normAutofit/>
          </a:bodyPr>
          <a:lstStyle/>
          <a:p>
            <a:r>
              <a:rPr lang="en-US" b="1" dirty="0"/>
              <a:t>Process:</a:t>
            </a:r>
            <a:br>
              <a:rPr lang="en-US" dirty="0"/>
            </a:br>
            <a:r>
              <a:rPr lang="en-US" sz="3100" dirty="0"/>
              <a:t>Supporting Documents and </a:t>
            </a:r>
            <a:r>
              <a:rPr lang="en-US" sz="3200" dirty="0"/>
              <a:t>Attachments</a:t>
            </a:r>
          </a:p>
        </p:txBody>
      </p:sp>
      <p:sp>
        <p:nvSpPr>
          <p:cNvPr id="3" name="Content Placeholder 2"/>
          <p:cNvSpPr>
            <a:spLocks noGrp="1"/>
          </p:cNvSpPr>
          <p:nvPr>
            <p:ph sz="half" idx="1"/>
          </p:nvPr>
        </p:nvSpPr>
        <p:spPr>
          <a:xfrm>
            <a:off x="1157389" y="2166774"/>
            <a:ext cx="4938611" cy="3301871"/>
          </a:xfrm>
        </p:spPr>
        <p:txBody>
          <a:bodyPr>
            <a:normAutofit/>
          </a:bodyPr>
          <a:lstStyle/>
          <a:p>
            <a:pPr>
              <a:buFont typeface="Arial" panose="020B0604020202020204" pitchFamily="34" charset="0"/>
              <a:buChar char="•"/>
            </a:pPr>
            <a:r>
              <a:rPr lang="en-US" b="1" dirty="0"/>
              <a:t> </a:t>
            </a:r>
            <a:r>
              <a:rPr lang="en-US" sz="2800" b="1" dirty="0"/>
              <a:t>Supporting Documents:</a:t>
            </a:r>
          </a:p>
          <a:p>
            <a:pPr lvl="1">
              <a:buFont typeface="Arial" panose="020B0604020202020204" pitchFamily="34" charset="0"/>
              <a:buChar char="•"/>
            </a:pPr>
            <a:r>
              <a:rPr lang="en-US" sz="2000" dirty="0"/>
              <a:t>A list of required supporting documents displays</a:t>
            </a:r>
          </a:p>
          <a:p>
            <a:pPr>
              <a:buFont typeface="Arial" panose="020B0604020202020204" pitchFamily="34" charset="0"/>
              <a:buChar char="•"/>
            </a:pPr>
            <a:r>
              <a:rPr lang="en-US" b="1" dirty="0"/>
              <a:t> </a:t>
            </a:r>
            <a:r>
              <a:rPr lang="en-US" sz="2800" b="1" dirty="0"/>
              <a:t>Attachments:</a:t>
            </a:r>
            <a:endParaRPr lang="en-US" b="1" dirty="0"/>
          </a:p>
          <a:p>
            <a:pPr lvl="1">
              <a:buFont typeface="Arial" panose="020B0604020202020204" pitchFamily="34" charset="0"/>
              <a:buChar char="•"/>
            </a:pPr>
            <a:r>
              <a:rPr lang="en-US" dirty="0"/>
              <a:t>Uploaded documents displays</a:t>
            </a:r>
          </a:p>
          <a:p>
            <a:pPr lvl="2">
              <a:buFont typeface="Arial" panose="020B0604020202020204" pitchFamily="34" charset="0"/>
              <a:buChar char="•"/>
            </a:pPr>
            <a:r>
              <a:rPr lang="en-US" dirty="0"/>
              <a:t>Admin must upload any missing documents</a:t>
            </a:r>
          </a:p>
          <a:p>
            <a:pPr lvl="2">
              <a:buFont typeface="Arial" panose="020B0604020202020204" pitchFamily="34" charset="0"/>
              <a:buChar char="•"/>
            </a:pPr>
            <a:r>
              <a:rPr lang="en-US" dirty="0"/>
              <a:t>Select the Document Type to be uploaded</a:t>
            </a:r>
          </a:p>
          <a:p>
            <a:pPr lvl="2">
              <a:buFont typeface="Arial" panose="020B0604020202020204" pitchFamily="34" charset="0"/>
              <a:buChar char="•"/>
            </a:pPr>
            <a:r>
              <a:rPr lang="en-US" dirty="0"/>
              <a:t>Click Upload File</a:t>
            </a:r>
          </a:p>
          <a:p>
            <a:pPr lvl="2">
              <a:buFont typeface="Arial" panose="020B0604020202020204" pitchFamily="34" charset="0"/>
              <a:buChar char="•"/>
            </a:pPr>
            <a:r>
              <a:rPr lang="en-US" dirty="0"/>
              <a:t>Choose the file to upload from your hard drive</a:t>
            </a:r>
          </a:p>
          <a:p>
            <a:pPr lvl="2">
              <a:buFont typeface="Arial" panose="020B0604020202020204" pitchFamily="34" charset="0"/>
              <a:buChar char="•"/>
            </a:pPr>
            <a:r>
              <a:rPr lang="en-US" dirty="0"/>
              <a:t>Click Upload</a:t>
            </a:r>
          </a:p>
        </p:txBody>
      </p:sp>
      <p:sp>
        <p:nvSpPr>
          <p:cNvPr id="8" name="Content Placeholder 7"/>
          <p:cNvSpPr>
            <a:spLocks noGrp="1"/>
          </p:cNvSpPr>
          <p:nvPr>
            <p:ph sz="half" idx="2"/>
          </p:nvPr>
        </p:nvSpPr>
        <p:spPr/>
        <p:txBody>
          <a:bodyPr>
            <a:normAutofit/>
          </a:bodyPr>
          <a:lstStyle/>
          <a:p>
            <a:pPr marL="0" indent="0">
              <a:buNone/>
            </a:pPr>
            <a:r>
              <a:rPr lang="en-US" dirty="0">
                <a:solidFill>
                  <a:schemeClr val="bg1"/>
                </a:solidFill>
              </a:rPr>
              <a:t>.</a:t>
            </a:r>
          </a:p>
        </p:txBody>
      </p:sp>
      <p:sp>
        <p:nvSpPr>
          <p:cNvPr id="5" name="Slide Number Placeholder 4"/>
          <p:cNvSpPr>
            <a:spLocks noGrp="1"/>
          </p:cNvSpPr>
          <p:nvPr>
            <p:ph type="sldNum" sz="quarter" idx="12"/>
          </p:nvPr>
        </p:nvSpPr>
        <p:spPr/>
        <p:txBody>
          <a:bodyPr/>
          <a:lstStyle/>
          <a:p>
            <a:fld id="{6D22F896-40B5-4ADD-8801-0D06FADFA095}" type="slidenum">
              <a:rPr lang="en-US" smtClean="0"/>
              <a:t>112</a:t>
            </a:fld>
            <a:endParaRPr lang="en-US" dirty="0"/>
          </a:p>
        </p:txBody>
      </p:sp>
      <p:sp>
        <p:nvSpPr>
          <p:cNvPr id="7" name="Oval 6"/>
          <p:cNvSpPr/>
          <p:nvPr/>
        </p:nvSpPr>
        <p:spPr>
          <a:xfrm>
            <a:off x="6166925" y="2427885"/>
            <a:ext cx="1272400" cy="6943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9197266" y="3610360"/>
            <a:ext cx="905522" cy="494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12564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02665-0CC0-435F-B36C-A58818296E15}"/>
              </a:ext>
            </a:extLst>
          </p:cNvPr>
          <p:cNvPicPr>
            <a:picLocks noChangeAspect="1"/>
          </p:cNvPicPr>
          <p:nvPr/>
        </p:nvPicPr>
        <p:blipFill>
          <a:blip r:embed="rId2"/>
          <a:stretch>
            <a:fillRect/>
          </a:stretch>
        </p:blipFill>
        <p:spPr>
          <a:xfrm>
            <a:off x="6217920" y="1957866"/>
            <a:ext cx="5340624" cy="2500531"/>
          </a:xfrm>
          <a:prstGeom prst="rect">
            <a:avLst/>
          </a:prstGeom>
        </p:spPr>
      </p:pic>
      <p:sp>
        <p:nvSpPr>
          <p:cNvPr id="2" name="Title 1"/>
          <p:cNvSpPr>
            <a:spLocks noGrp="1"/>
          </p:cNvSpPr>
          <p:nvPr>
            <p:ph type="title"/>
          </p:nvPr>
        </p:nvSpPr>
        <p:spPr>
          <a:xfrm>
            <a:off x="1178169" y="238929"/>
            <a:ext cx="9977512" cy="1293028"/>
          </a:xfrm>
        </p:spPr>
        <p:txBody>
          <a:bodyPr>
            <a:normAutofit/>
          </a:bodyPr>
          <a:lstStyle/>
          <a:p>
            <a:r>
              <a:rPr lang="en-US" b="1" dirty="0"/>
              <a:t>Click Steps:</a:t>
            </a:r>
            <a:br>
              <a:rPr lang="en-US" dirty="0"/>
            </a:br>
            <a:r>
              <a:rPr lang="en-US" sz="3200" dirty="0"/>
              <a:t>Preview Offer Letter and Notes to Approver</a:t>
            </a:r>
          </a:p>
        </p:txBody>
      </p:sp>
      <p:sp>
        <p:nvSpPr>
          <p:cNvPr id="3" name="Content Placeholder 2"/>
          <p:cNvSpPr>
            <a:spLocks noGrp="1"/>
          </p:cNvSpPr>
          <p:nvPr>
            <p:ph sz="half" idx="1"/>
          </p:nvPr>
        </p:nvSpPr>
        <p:spPr>
          <a:xfrm>
            <a:off x="1178168" y="1939582"/>
            <a:ext cx="4938611" cy="4118318"/>
          </a:xfrm>
        </p:spPr>
        <p:txBody>
          <a:bodyPr>
            <a:normAutofit/>
          </a:bodyPr>
          <a:lstStyle/>
          <a:p>
            <a:pPr>
              <a:buFont typeface="Arial" panose="020B0604020202020204" pitchFamily="34" charset="0"/>
              <a:buChar char="•"/>
            </a:pPr>
            <a:r>
              <a:rPr lang="en-US" b="1" dirty="0"/>
              <a:t> Preview Offer Letter link</a:t>
            </a:r>
          </a:p>
          <a:p>
            <a:pPr lvl="1">
              <a:buFont typeface="Arial" panose="020B0604020202020204" pitchFamily="34" charset="0"/>
              <a:buChar char="•"/>
            </a:pPr>
            <a:r>
              <a:rPr lang="en-US" dirty="0"/>
              <a:t>Click Save</a:t>
            </a:r>
          </a:p>
          <a:p>
            <a:pPr lvl="1">
              <a:buFont typeface="Arial" panose="020B0604020202020204" pitchFamily="34" charset="0"/>
              <a:buChar char="•"/>
            </a:pPr>
            <a:r>
              <a:rPr lang="en-US" dirty="0"/>
              <a:t>Click the “Preview Offer Letter” link</a:t>
            </a:r>
          </a:p>
          <a:p>
            <a:pPr lvl="1">
              <a:buFont typeface="Arial" panose="020B0604020202020204" pitchFamily="34" charset="0"/>
              <a:buChar char="•"/>
            </a:pPr>
            <a:r>
              <a:rPr lang="en-US" dirty="0"/>
              <a:t>Review the Offer Letter for proper grammar, punctuation, and word flow where data entries populate the text</a:t>
            </a:r>
          </a:p>
          <a:p>
            <a:pPr lvl="1">
              <a:buFont typeface="Arial" panose="020B0604020202020204" pitchFamily="34" charset="0"/>
              <a:buChar char="•"/>
            </a:pPr>
            <a:r>
              <a:rPr lang="en-US" dirty="0"/>
              <a:t>Revise data entry fields to correct word flow, punctuation, grammar, etc., where needed</a:t>
            </a:r>
          </a:p>
          <a:p>
            <a:pPr>
              <a:buFont typeface="Arial" panose="020B0604020202020204" pitchFamily="34" charset="0"/>
              <a:buChar char="•"/>
            </a:pPr>
            <a:r>
              <a:rPr lang="en-US" b="1" dirty="0"/>
              <a:t> Notes to Approver field </a:t>
            </a:r>
            <a:r>
              <a:rPr lang="en-US" dirty="0"/>
              <a:t>can be used to:</a:t>
            </a:r>
          </a:p>
          <a:p>
            <a:pPr lvl="1">
              <a:buFont typeface="Arial" panose="020B0604020202020204" pitchFamily="34" charset="0"/>
              <a:buChar char="•"/>
            </a:pPr>
            <a:r>
              <a:rPr lang="en-US" dirty="0"/>
              <a:t>Explain unusual appointment terms to approver</a:t>
            </a:r>
          </a:p>
          <a:p>
            <a:pPr lvl="1">
              <a:buFont typeface="Arial" panose="020B0604020202020204" pitchFamily="34" charset="0"/>
              <a:buChar char="•"/>
            </a:pPr>
            <a:r>
              <a:rPr lang="en-US" dirty="0"/>
              <a:t>Notify OPA of existing Student ID number</a:t>
            </a:r>
          </a:p>
          <a:p>
            <a:pPr lvl="1">
              <a:buFont typeface="Arial" panose="020B0604020202020204" pitchFamily="34" charset="0"/>
              <a:buChar char="•"/>
            </a:pPr>
            <a:r>
              <a:rPr lang="en-US" dirty="0"/>
              <a:t>Notify OPA of erroneous data to correct on the Data form</a:t>
            </a:r>
          </a:p>
        </p:txBody>
      </p:sp>
      <p:sp>
        <p:nvSpPr>
          <p:cNvPr id="8" name="Content Placeholder 7"/>
          <p:cNvSpPr>
            <a:spLocks noGrp="1"/>
          </p:cNvSpPr>
          <p:nvPr>
            <p:ph sz="half" idx="2"/>
          </p:nvPr>
        </p:nvSpPr>
        <p:spPr/>
        <p:txBody>
          <a:bodyPr>
            <a:normAutofit/>
          </a:bodyPr>
          <a:lstStyle/>
          <a:p>
            <a:pPr marL="0" indent="0">
              <a:buNone/>
            </a:pPr>
            <a:r>
              <a:rPr lang="en-US" dirty="0">
                <a:solidFill>
                  <a:schemeClr val="bg1"/>
                </a:solidFill>
              </a:rPr>
              <a:t>.</a:t>
            </a:r>
          </a:p>
        </p:txBody>
      </p:sp>
      <p:sp>
        <p:nvSpPr>
          <p:cNvPr id="5" name="Slide Number Placeholder 4"/>
          <p:cNvSpPr>
            <a:spLocks noGrp="1"/>
          </p:cNvSpPr>
          <p:nvPr>
            <p:ph type="sldNum" sz="quarter" idx="12"/>
          </p:nvPr>
        </p:nvSpPr>
        <p:spPr/>
        <p:txBody>
          <a:bodyPr/>
          <a:lstStyle/>
          <a:p>
            <a:fld id="{6D22F896-40B5-4ADD-8801-0D06FADFA095}" type="slidenum">
              <a:rPr lang="en-US" smtClean="0"/>
              <a:t>113</a:t>
            </a:fld>
            <a:endParaRPr lang="en-US" dirty="0"/>
          </a:p>
        </p:txBody>
      </p:sp>
      <p:sp>
        <p:nvSpPr>
          <p:cNvPr id="7" name="Oval 6"/>
          <p:cNvSpPr/>
          <p:nvPr/>
        </p:nvSpPr>
        <p:spPr>
          <a:xfrm>
            <a:off x="8016536" y="2192785"/>
            <a:ext cx="2054228" cy="5415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217920" y="3857415"/>
            <a:ext cx="682781" cy="494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95435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AC31F1-B931-4F06-80C8-898BAA6A4094}"/>
              </a:ext>
            </a:extLst>
          </p:cNvPr>
          <p:cNvPicPr>
            <a:picLocks noChangeAspect="1"/>
          </p:cNvPicPr>
          <p:nvPr/>
        </p:nvPicPr>
        <p:blipFill>
          <a:blip r:embed="rId2"/>
          <a:stretch>
            <a:fillRect/>
          </a:stretch>
        </p:blipFill>
        <p:spPr>
          <a:xfrm>
            <a:off x="6066210" y="2047730"/>
            <a:ext cx="5340624" cy="3677198"/>
          </a:xfrm>
          <a:prstGeom prst="rect">
            <a:avLst/>
          </a:prstGeom>
        </p:spPr>
      </p:pic>
      <p:sp>
        <p:nvSpPr>
          <p:cNvPr id="2" name="Title 1"/>
          <p:cNvSpPr>
            <a:spLocks noGrp="1"/>
          </p:cNvSpPr>
          <p:nvPr>
            <p:ph type="title"/>
          </p:nvPr>
        </p:nvSpPr>
        <p:spPr>
          <a:xfrm>
            <a:off x="1125416" y="227325"/>
            <a:ext cx="10087068" cy="1293028"/>
          </a:xfrm>
        </p:spPr>
        <p:txBody>
          <a:bodyPr>
            <a:normAutofit/>
          </a:bodyPr>
          <a:lstStyle/>
          <a:p>
            <a:r>
              <a:rPr lang="en-US" dirty="0"/>
              <a:t>Click Steps:</a:t>
            </a:r>
            <a:br>
              <a:rPr lang="en-US" dirty="0"/>
            </a:br>
            <a:r>
              <a:rPr lang="en-US" sz="3200" dirty="0"/>
              <a:t>Submission to Workflow</a:t>
            </a:r>
          </a:p>
        </p:txBody>
      </p:sp>
      <p:sp>
        <p:nvSpPr>
          <p:cNvPr id="3" name="Content Placeholder 2"/>
          <p:cNvSpPr>
            <a:spLocks noGrp="1"/>
          </p:cNvSpPr>
          <p:nvPr>
            <p:ph sz="half" idx="1"/>
          </p:nvPr>
        </p:nvSpPr>
        <p:spPr>
          <a:xfrm>
            <a:off x="1204546" y="1845735"/>
            <a:ext cx="4861664" cy="4316168"/>
          </a:xfrm>
        </p:spPr>
        <p:txBody>
          <a:bodyPr>
            <a:normAutofit/>
          </a:bodyPr>
          <a:lstStyle/>
          <a:p>
            <a:pPr marL="0" indent="0">
              <a:buNone/>
            </a:pPr>
            <a:r>
              <a:rPr lang="en-US" b="1" dirty="0"/>
              <a:t>Click the “I certify…” check box</a:t>
            </a:r>
          </a:p>
          <a:p>
            <a:r>
              <a:rPr lang="en-US" b="1" dirty="0"/>
              <a:t>Action Buttons</a:t>
            </a:r>
          </a:p>
          <a:p>
            <a:pPr lvl="1">
              <a:buFont typeface="Arial" panose="020B0604020202020204" pitchFamily="34" charset="0"/>
              <a:buChar char="•"/>
            </a:pPr>
            <a:r>
              <a:rPr lang="en-US" dirty="0"/>
              <a:t>Save</a:t>
            </a:r>
          </a:p>
          <a:p>
            <a:pPr lvl="2">
              <a:buFont typeface="Arial" panose="020B0604020202020204" pitchFamily="34" charset="0"/>
              <a:buChar char="•"/>
            </a:pPr>
            <a:r>
              <a:rPr lang="en-US" dirty="0"/>
              <a:t>Saves data entered in form</a:t>
            </a:r>
          </a:p>
          <a:p>
            <a:pPr lvl="1">
              <a:buFont typeface="Arial" panose="020B0604020202020204" pitchFamily="34" charset="0"/>
              <a:buChar char="•"/>
            </a:pPr>
            <a:r>
              <a:rPr lang="en-US" dirty="0"/>
              <a:t>Submit</a:t>
            </a:r>
          </a:p>
          <a:p>
            <a:pPr lvl="2">
              <a:buFont typeface="Arial" panose="020B0604020202020204" pitchFamily="34" charset="0"/>
              <a:buChar char="•"/>
            </a:pPr>
            <a:r>
              <a:rPr lang="en-US" dirty="0"/>
              <a:t>Submits to workflow for Role #3 Department Manager/ DFA approval </a:t>
            </a:r>
          </a:p>
          <a:p>
            <a:pPr lvl="1">
              <a:buFont typeface="Arial" panose="020B0604020202020204" pitchFamily="34" charset="0"/>
              <a:buChar char="•"/>
            </a:pPr>
            <a:r>
              <a:rPr lang="en-US" dirty="0"/>
              <a:t>Back</a:t>
            </a:r>
          </a:p>
          <a:p>
            <a:pPr lvl="2">
              <a:buFont typeface="Arial" panose="020B0604020202020204" pitchFamily="34" charset="0"/>
              <a:buChar char="•"/>
            </a:pPr>
            <a:r>
              <a:rPr lang="en-US" dirty="0"/>
              <a:t>Return to previous screen</a:t>
            </a:r>
          </a:p>
          <a:p>
            <a:pPr lvl="1">
              <a:buFont typeface="Arial" panose="020B0604020202020204" pitchFamily="34" charset="0"/>
              <a:buChar char="•"/>
            </a:pPr>
            <a:r>
              <a:rPr lang="en-US" dirty="0"/>
              <a:t>Print</a:t>
            </a:r>
          </a:p>
          <a:p>
            <a:pPr lvl="2">
              <a:buFont typeface="Arial" panose="020B0604020202020204" pitchFamily="34" charset="0"/>
              <a:buChar char="•"/>
            </a:pPr>
            <a:r>
              <a:rPr lang="en-US" dirty="0"/>
              <a:t>Prints a copy for PDF or paper file</a:t>
            </a:r>
          </a:p>
          <a:p>
            <a:pPr lvl="1">
              <a:buFont typeface="Arial" panose="020B0604020202020204" pitchFamily="34" charset="0"/>
              <a:buChar char="•"/>
            </a:pPr>
            <a:endParaRPr lang="en-US" dirty="0"/>
          </a:p>
          <a:p>
            <a:pPr lvl="1">
              <a:buFont typeface="Arial" panose="020B0604020202020204" pitchFamily="34" charset="0"/>
              <a:buChar char="•"/>
            </a:pPr>
            <a:r>
              <a:rPr lang="en-US" dirty="0"/>
              <a:t>Click Submit to send form to Workflow</a:t>
            </a:r>
          </a:p>
        </p:txBody>
      </p:sp>
      <p:sp>
        <p:nvSpPr>
          <p:cNvPr id="8" name="Content Placeholder 7"/>
          <p:cNvSpPr>
            <a:spLocks noGrp="1"/>
          </p:cNvSpPr>
          <p:nvPr>
            <p:ph sz="half" idx="2"/>
          </p:nvPr>
        </p:nvSpPr>
        <p:spPr/>
        <p:txBody>
          <a:bodyPr>
            <a:normAutofit/>
          </a:bodyPr>
          <a:lstStyle/>
          <a:p>
            <a:pPr marL="0" indent="0">
              <a:buNone/>
            </a:pPr>
            <a:r>
              <a:rPr lang="en-US" dirty="0">
                <a:solidFill>
                  <a:schemeClr val="bg1"/>
                </a:solidFill>
              </a:rPr>
              <a:t>.</a:t>
            </a:r>
          </a:p>
        </p:txBody>
      </p:sp>
      <p:sp>
        <p:nvSpPr>
          <p:cNvPr id="5" name="Slide Number Placeholder 4"/>
          <p:cNvSpPr>
            <a:spLocks noGrp="1"/>
          </p:cNvSpPr>
          <p:nvPr>
            <p:ph type="sldNum" sz="quarter" idx="12"/>
          </p:nvPr>
        </p:nvSpPr>
        <p:spPr/>
        <p:txBody>
          <a:bodyPr/>
          <a:lstStyle/>
          <a:p>
            <a:fld id="{6D22F896-40B5-4ADD-8801-0D06FADFA095}" type="slidenum">
              <a:rPr lang="en-US" smtClean="0"/>
              <a:t>114</a:t>
            </a:fld>
            <a:endParaRPr lang="en-US" dirty="0"/>
          </a:p>
        </p:txBody>
      </p:sp>
      <p:sp>
        <p:nvSpPr>
          <p:cNvPr id="12" name="Oval 11"/>
          <p:cNvSpPr/>
          <p:nvPr/>
        </p:nvSpPr>
        <p:spPr>
          <a:xfrm>
            <a:off x="6587219" y="4947673"/>
            <a:ext cx="728770" cy="6041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027926" y="3126930"/>
            <a:ext cx="728770" cy="5395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80122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60808"/>
            <a:ext cx="9942025" cy="1293028"/>
          </a:xfrm>
        </p:spPr>
        <p:txBody>
          <a:bodyPr>
            <a:normAutofit/>
          </a:bodyPr>
          <a:lstStyle/>
          <a:p>
            <a:r>
              <a:rPr lang="en-US" sz="4400" b="1" dirty="0"/>
              <a:t>Process:</a:t>
            </a:r>
            <a:br>
              <a:rPr lang="en-US" dirty="0"/>
            </a:br>
            <a:r>
              <a:rPr lang="en-US" sz="3600" dirty="0"/>
              <a:t>Role #3 Approver Receives Email Notice</a:t>
            </a:r>
          </a:p>
        </p:txBody>
      </p:sp>
      <p:pic>
        <p:nvPicPr>
          <p:cNvPr id="6" name="Content Placeholder 5"/>
          <p:cNvPicPr>
            <a:picLocks noGrp="1" noChangeAspect="1"/>
          </p:cNvPicPr>
          <p:nvPr>
            <p:ph idx="1"/>
          </p:nvPr>
        </p:nvPicPr>
        <p:blipFill>
          <a:blip r:embed="rId2"/>
          <a:stretch>
            <a:fillRect/>
          </a:stretch>
        </p:blipFill>
        <p:spPr>
          <a:xfrm>
            <a:off x="1213338" y="2305579"/>
            <a:ext cx="9942025" cy="3215990"/>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115</a:t>
            </a:fld>
            <a:endParaRPr lang="en-US" dirty="0"/>
          </a:p>
        </p:txBody>
      </p:sp>
    </p:spTree>
    <p:extLst>
      <p:ext uri="{BB962C8B-B14F-4D97-AF65-F5344CB8AC3E}">
        <p14:creationId xmlns:p14="http://schemas.microsoft.com/office/powerpoint/2010/main" val="2228792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43125"/>
            <a:ext cx="9959609" cy="1295400"/>
          </a:xfrm>
        </p:spPr>
        <p:txBody>
          <a:bodyPr>
            <a:normAutofit/>
          </a:bodyPr>
          <a:lstStyle/>
          <a:p>
            <a:r>
              <a:rPr lang="en-US" b="1" dirty="0"/>
              <a:t>Process:</a:t>
            </a:r>
            <a:br>
              <a:rPr lang="en-US" dirty="0"/>
            </a:br>
            <a:r>
              <a:rPr lang="en-US" sz="3100" dirty="0"/>
              <a:t>Role #3 Approver Reviews Recommendation Form</a:t>
            </a:r>
          </a:p>
        </p:txBody>
      </p:sp>
      <p:sp>
        <p:nvSpPr>
          <p:cNvPr id="6" name="Text Placeholder 5"/>
          <p:cNvSpPr>
            <a:spLocks noGrp="1"/>
          </p:cNvSpPr>
          <p:nvPr>
            <p:ph type="body" idx="1"/>
          </p:nvPr>
        </p:nvSpPr>
        <p:spPr>
          <a:xfrm>
            <a:off x="1195754" y="1896587"/>
            <a:ext cx="4798646" cy="823912"/>
          </a:xfrm>
        </p:spPr>
        <p:txBody>
          <a:bodyPr>
            <a:normAutofit/>
          </a:bodyPr>
          <a:lstStyle/>
          <a:p>
            <a:pPr algn="ctr"/>
            <a:r>
              <a:rPr lang="en-US" b="1" dirty="0"/>
              <a:t>Role# 3 Approver Reviews Recommendation Form</a:t>
            </a:r>
          </a:p>
        </p:txBody>
      </p:sp>
      <p:sp>
        <p:nvSpPr>
          <p:cNvPr id="3" name="Content Placeholder 2"/>
          <p:cNvSpPr>
            <a:spLocks noGrp="1"/>
          </p:cNvSpPr>
          <p:nvPr>
            <p:ph sz="half" idx="2"/>
          </p:nvPr>
        </p:nvSpPr>
        <p:spPr>
          <a:xfrm>
            <a:off x="1195754" y="2804747"/>
            <a:ext cx="4900246" cy="3205556"/>
          </a:xfrm>
        </p:spPr>
        <p:txBody>
          <a:bodyPr>
            <a:normAutofit/>
          </a:bodyPr>
          <a:lstStyle/>
          <a:p>
            <a:r>
              <a:rPr lang="en-US" sz="2400" b="1" dirty="0"/>
              <a:t>Approver can:</a:t>
            </a:r>
          </a:p>
          <a:p>
            <a:pPr lvl="1">
              <a:buFont typeface="Arial" panose="020B0604020202020204" pitchFamily="34" charset="0"/>
              <a:buChar char="•"/>
            </a:pPr>
            <a:r>
              <a:rPr lang="en-US" sz="2000" b="1" dirty="0"/>
              <a:t>Approve </a:t>
            </a:r>
          </a:p>
          <a:p>
            <a:pPr lvl="2">
              <a:buFont typeface="Arial" panose="020B0604020202020204" pitchFamily="34" charset="0"/>
              <a:buChar char="•"/>
            </a:pPr>
            <a:r>
              <a:rPr lang="en-US" sz="1800" dirty="0"/>
              <a:t>Generates the offer letter</a:t>
            </a:r>
          </a:p>
          <a:p>
            <a:pPr lvl="1">
              <a:buFont typeface="Arial" panose="020B0604020202020204" pitchFamily="34" charset="0"/>
              <a:buChar char="•"/>
            </a:pPr>
            <a:r>
              <a:rPr lang="en-US" sz="2000" b="1" dirty="0"/>
              <a:t>Return</a:t>
            </a:r>
          </a:p>
          <a:p>
            <a:pPr lvl="2">
              <a:buFont typeface="Arial" panose="020B0604020202020204" pitchFamily="34" charset="0"/>
              <a:buChar char="•"/>
            </a:pPr>
            <a:r>
              <a:rPr lang="en-US" sz="1800" dirty="0"/>
              <a:t>To Postdoc Admin for revisions</a:t>
            </a:r>
          </a:p>
          <a:p>
            <a:pPr lvl="1">
              <a:buFont typeface="Arial" panose="020B0604020202020204" pitchFamily="34" charset="0"/>
              <a:buChar char="•"/>
            </a:pPr>
            <a:r>
              <a:rPr lang="en-US" sz="2000" b="1" dirty="0"/>
              <a:t>Decline</a:t>
            </a:r>
          </a:p>
          <a:p>
            <a:pPr lvl="2">
              <a:buFont typeface="Arial" panose="020B0604020202020204" pitchFamily="34" charset="0"/>
              <a:buChar char="•"/>
            </a:pPr>
            <a:r>
              <a:rPr lang="en-US" sz="1800" dirty="0"/>
              <a:t>Ends the appointment process</a:t>
            </a:r>
          </a:p>
          <a:p>
            <a:pPr lvl="2">
              <a:buFont typeface="Arial" panose="020B0604020202020204" pitchFamily="34" charset="0"/>
              <a:buChar char="•"/>
            </a:pPr>
            <a:r>
              <a:rPr lang="en-US" sz="1800" dirty="0"/>
              <a:t>Decline only if candidate rejects Stanford offer</a:t>
            </a:r>
          </a:p>
        </p:txBody>
      </p:sp>
      <p:sp>
        <p:nvSpPr>
          <p:cNvPr id="7" name="Text Placeholder 6"/>
          <p:cNvSpPr>
            <a:spLocks noGrp="1"/>
          </p:cNvSpPr>
          <p:nvPr>
            <p:ph type="body" sz="quarter" idx="3"/>
          </p:nvPr>
        </p:nvSpPr>
        <p:spPr>
          <a:xfrm>
            <a:off x="6246307" y="1896587"/>
            <a:ext cx="4909056" cy="823912"/>
          </a:xfrm>
        </p:spPr>
        <p:txBody>
          <a:bodyPr>
            <a:normAutofit/>
          </a:bodyPr>
          <a:lstStyle/>
          <a:p>
            <a:pPr algn="ctr"/>
            <a:r>
              <a:rPr lang="en-US" b="1" dirty="0"/>
              <a:t>When Role# 3 clicks “Approve”, the Offer Letter is sent to Postdoc</a:t>
            </a:r>
          </a:p>
        </p:txBody>
      </p:sp>
      <p:pic>
        <p:nvPicPr>
          <p:cNvPr id="8" name="Content Placeholder 7"/>
          <p:cNvPicPr>
            <a:picLocks noGrp="1" noChangeAspect="1"/>
          </p:cNvPicPr>
          <p:nvPr>
            <p:ph sz="quarter" idx="4"/>
          </p:nvPr>
        </p:nvPicPr>
        <p:blipFill rotWithShape="1">
          <a:blip r:embed="rId2"/>
          <a:stretch/>
        </p:blipFill>
        <p:spPr>
          <a:xfrm>
            <a:off x="6255117" y="2804746"/>
            <a:ext cx="4900246" cy="3481753"/>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116</a:t>
            </a:fld>
            <a:endParaRPr lang="en-US" dirty="0"/>
          </a:p>
        </p:txBody>
      </p:sp>
      <p:sp>
        <p:nvSpPr>
          <p:cNvPr id="13" name="Oval 12"/>
          <p:cNvSpPr/>
          <p:nvPr/>
        </p:nvSpPr>
        <p:spPr>
          <a:xfrm>
            <a:off x="6246307" y="5690589"/>
            <a:ext cx="631275" cy="3820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897767" y="5690589"/>
            <a:ext cx="558749" cy="3820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904808" y="5690589"/>
            <a:ext cx="711662" cy="3820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623580" y="5690589"/>
            <a:ext cx="692838" cy="3820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6022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172087"/>
            <a:ext cx="10058400" cy="1450757"/>
          </a:xfrm>
        </p:spPr>
        <p:txBody>
          <a:bodyPr>
            <a:normAutofit/>
          </a:bodyPr>
          <a:lstStyle/>
          <a:p>
            <a:r>
              <a:rPr lang="en-US" sz="4400" b="1" dirty="0"/>
              <a:t>Process:</a:t>
            </a:r>
            <a:br>
              <a:rPr lang="en-US" sz="4400" dirty="0"/>
            </a:br>
            <a:r>
              <a:rPr lang="en-US" sz="2700" dirty="0"/>
              <a:t>Role #3 Approval Triggers Emails</a:t>
            </a:r>
          </a:p>
        </p:txBody>
      </p:sp>
      <p:sp>
        <p:nvSpPr>
          <p:cNvPr id="3" name="Text Placeholder 2"/>
          <p:cNvSpPr>
            <a:spLocks noGrp="1"/>
          </p:cNvSpPr>
          <p:nvPr>
            <p:ph type="body" idx="1"/>
          </p:nvPr>
        </p:nvSpPr>
        <p:spPr/>
        <p:txBody>
          <a:bodyPr>
            <a:normAutofit/>
          </a:bodyPr>
          <a:lstStyle/>
          <a:p>
            <a:pPr algn="ctr"/>
            <a:r>
              <a:rPr lang="en-US" b="1" dirty="0"/>
              <a:t>Approval email to Faculty Sponsor</a:t>
            </a:r>
          </a:p>
        </p:txBody>
      </p:sp>
      <p:sp>
        <p:nvSpPr>
          <p:cNvPr id="7" name="Text Placeholder 6"/>
          <p:cNvSpPr>
            <a:spLocks noGrp="1"/>
          </p:cNvSpPr>
          <p:nvPr>
            <p:ph type="body" sz="quarter" idx="3"/>
          </p:nvPr>
        </p:nvSpPr>
        <p:spPr/>
        <p:txBody>
          <a:bodyPr>
            <a:normAutofit/>
          </a:bodyPr>
          <a:lstStyle/>
          <a:p>
            <a:pPr algn="ctr"/>
            <a:r>
              <a:rPr lang="en-US" b="1" dirty="0"/>
              <a:t>Email to candidate to review offer letter</a:t>
            </a:r>
          </a:p>
        </p:txBody>
      </p:sp>
      <p:pic>
        <p:nvPicPr>
          <p:cNvPr id="9" name="Content Placeholder 9"/>
          <p:cNvPicPr>
            <a:picLocks noGrp="1" noChangeAspect="1"/>
          </p:cNvPicPr>
          <p:nvPr>
            <p:ph sz="quarter" idx="4"/>
          </p:nvPr>
        </p:nvPicPr>
        <p:blipFill>
          <a:blip r:embed="rId2"/>
          <a:stretch>
            <a:fillRect/>
          </a:stretch>
        </p:blipFill>
        <p:spPr>
          <a:xfrm>
            <a:off x="6320695" y="2805542"/>
            <a:ext cx="4834668" cy="2264673"/>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117</a:t>
            </a:fld>
            <a:endParaRPr lang="en-US" dirty="0"/>
          </a:p>
        </p:txBody>
      </p:sp>
      <p:pic>
        <p:nvPicPr>
          <p:cNvPr id="5" name="Content Placeholder 4"/>
          <p:cNvPicPr>
            <a:picLocks noGrp="1" noChangeAspect="1"/>
          </p:cNvPicPr>
          <p:nvPr>
            <p:ph idx="4294967295"/>
          </p:nvPr>
        </p:nvPicPr>
        <p:blipFill>
          <a:blip r:embed="rId3"/>
          <a:stretch>
            <a:fillRect/>
          </a:stretch>
        </p:blipFill>
        <p:spPr>
          <a:xfrm>
            <a:off x="1096962" y="2490299"/>
            <a:ext cx="4774345" cy="3602769"/>
          </a:xfrm>
          <a:prstGeom prst="rect">
            <a:avLst/>
          </a:prstGeom>
        </p:spPr>
      </p:pic>
    </p:spTree>
    <p:extLst>
      <p:ext uri="{BB962C8B-B14F-4D97-AF65-F5344CB8AC3E}">
        <p14:creationId xmlns:p14="http://schemas.microsoft.com/office/powerpoint/2010/main" val="7820014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New Appointment</a:t>
            </a:r>
          </a:p>
        </p:txBody>
      </p:sp>
      <p:sp>
        <p:nvSpPr>
          <p:cNvPr id="3" name="Text Placeholder 2"/>
          <p:cNvSpPr>
            <a:spLocks noGrp="1"/>
          </p:cNvSpPr>
          <p:nvPr>
            <p:ph type="body" idx="1"/>
          </p:nvPr>
        </p:nvSpPr>
        <p:spPr/>
        <p:txBody>
          <a:bodyPr/>
          <a:lstStyle/>
          <a:p>
            <a:r>
              <a:rPr lang="en-US" dirty="0"/>
              <a:t>Candidate: View of Offer Letter</a:t>
            </a:r>
          </a:p>
        </p:txBody>
      </p:sp>
      <p:sp>
        <p:nvSpPr>
          <p:cNvPr id="4" name="Slide Number Placeholder 3"/>
          <p:cNvSpPr>
            <a:spLocks noGrp="1"/>
          </p:cNvSpPr>
          <p:nvPr>
            <p:ph type="sldNum" sz="quarter" idx="12"/>
          </p:nvPr>
        </p:nvSpPr>
        <p:spPr/>
        <p:txBody>
          <a:bodyPr/>
          <a:lstStyle/>
          <a:p>
            <a:fld id="{6D22F896-40B5-4ADD-8801-0D06FADFA095}" type="slidenum">
              <a:rPr lang="en-US" smtClean="0"/>
              <a:t>118</a:t>
            </a:fld>
            <a:endParaRPr lang="en-US" dirty="0"/>
          </a:p>
        </p:txBody>
      </p:sp>
    </p:spTree>
    <p:extLst>
      <p:ext uri="{BB962C8B-B14F-4D97-AF65-F5344CB8AC3E}">
        <p14:creationId xmlns:p14="http://schemas.microsoft.com/office/powerpoint/2010/main" val="26962736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877D297-8C99-457D-9E25-6F0F04B56F14}"/>
              </a:ext>
            </a:extLst>
          </p:cNvPr>
          <p:cNvPicPr>
            <a:picLocks noGrp="1" noChangeAspect="1"/>
          </p:cNvPicPr>
          <p:nvPr>
            <p:ph idx="1"/>
          </p:nvPr>
        </p:nvPicPr>
        <p:blipFill>
          <a:blip r:embed="rId2"/>
          <a:stretch>
            <a:fillRect/>
          </a:stretch>
        </p:blipFill>
        <p:spPr>
          <a:xfrm>
            <a:off x="3160450" y="1760773"/>
            <a:ext cx="6386902" cy="4515739"/>
          </a:xfrm>
        </p:spPr>
      </p:pic>
      <p:sp>
        <p:nvSpPr>
          <p:cNvPr id="2" name="Title 1"/>
          <p:cNvSpPr>
            <a:spLocks noGrp="1"/>
          </p:cNvSpPr>
          <p:nvPr>
            <p:ph type="title"/>
          </p:nvPr>
        </p:nvSpPr>
        <p:spPr>
          <a:xfrm>
            <a:off x="1204546" y="267886"/>
            <a:ext cx="10007938" cy="1293028"/>
          </a:xfrm>
        </p:spPr>
        <p:txBody>
          <a:bodyPr>
            <a:normAutofit/>
          </a:bodyPr>
          <a:lstStyle/>
          <a:p>
            <a:r>
              <a:rPr lang="en-US" sz="4400" dirty="0"/>
              <a:t>Process:</a:t>
            </a:r>
            <a:br>
              <a:rPr lang="en-US" dirty="0"/>
            </a:br>
            <a:r>
              <a:rPr lang="en-US" sz="3600" dirty="0"/>
              <a:t>Postdoc Candidate Returns to Secure Portal</a:t>
            </a:r>
          </a:p>
        </p:txBody>
      </p:sp>
      <p:sp>
        <p:nvSpPr>
          <p:cNvPr id="4" name="Slide Number Placeholder 3"/>
          <p:cNvSpPr>
            <a:spLocks noGrp="1"/>
          </p:cNvSpPr>
          <p:nvPr>
            <p:ph type="sldNum" sz="quarter" idx="12"/>
          </p:nvPr>
        </p:nvSpPr>
        <p:spPr/>
        <p:txBody>
          <a:bodyPr/>
          <a:lstStyle/>
          <a:p>
            <a:fld id="{6D22F896-40B5-4ADD-8801-0D06FADFA095}" type="slidenum">
              <a:rPr lang="en-US" smtClean="0"/>
              <a:t>119</a:t>
            </a:fld>
            <a:endParaRPr lang="en-US" dirty="0"/>
          </a:p>
        </p:txBody>
      </p:sp>
      <p:sp>
        <p:nvSpPr>
          <p:cNvPr id="8" name="Oval 7"/>
          <p:cNvSpPr/>
          <p:nvPr/>
        </p:nvSpPr>
        <p:spPr>
          <a:xfrm>
            <a:off x="2805344" y="3429000"/>
            <a:ext cx="2814221" cy="12495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9329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132" y="228042"/>
            <a:ext cx="9990352" cy="1293028"/>
          </a:xfrm>
        </p:spPr>
        <p:txBody>
          <a:bodyPr/>
          <a:lstStyle/>
          <a:p>
            <a:r>
              <a:rPr lang="en-US" b="1" dirty="0"/>
              <a:t>Postdoc Admin: </a:t>
            </a:r>
            <a:br>
              <a:rPr lang="en-US" dirty="0"/>
            </a:br>
            <a:r>
              <a:rPr lang="en-US" sz="3200" dirty="0"/>
              <a:t>GFS Resources</a:t>
            </a:r>
          </a:p>
        </p:txBody>
      </p:sp>
      <p:sp>
        <p:nvSpPr>
          <p:cNvPr id="3" name="Content Placeholder 2"/>
          <p:cNvSpPr>
            <a:spLocks noGrp="1"/>
          </p:cNvSpPr>
          <p:nvPr>
            <p:ph idx="1"/>
          </p:nvPr>
        </p:nvSpPr>
        <p:spPr>
          <a:xfrm>
            <a:off x="1222131" y="2193846"/>
            <a:ext cx="9990352" cy="3178253"/>
          </a:xfrm>
        </p:spPr>
        <p:txBody>
          <a:bodyPr>
            <a:normAutofit/>
          </a:bodyPr>
          <a:lstStyle/>
          <a:p>
            <a:r>
              <a:rPr lang="en-US" sz="3200" dirty="0"/>
              <a:t>Personalized help with GFS:</a:t>
            </a:r>
          </a:p>
          <a:p>
            <a:pPr lvl="1">
              <a:buFont typeface="Arial" panose="020B0604020202020204" pitchFamily="34" charset="0"/>
              <a:buChar char="•"/>
            </a:pPr>
            <a:r>
              <a:rPr lang="en-US" sz="2800" dirty="0">
                <a:hlinkClick r:id="rId2"/>
              </a:rPr>
              <a:t>Service Now Help Ticket to GFS</a:t>
            </a:r>
            <a:endParaRPr lang="en-US" sz="2800" dirty="0"/>
          </a:p>
          <a:p>
            <a:pPr lvl="1">
              <a:buFont typeface="Arial" panose="020B0604020202020204" pitchFamily="34" charset="0"/>
              <a:buChar char="•"/>
            </a:pPr>
            <a:r>
              <a:rPr lang="en-US" sz="3000" dirty="0">
                <a:hlinkClick r:id="rId3"/>
              </a:rPr>
              <a:t>GFS Help Page</a:t>
            </a:r>
            <a:endParaRPr lang="en-US" sz="3000" dirty="0"/>
          </a:p>
          <a:p>
            <a:pPr lvl="1">
              <a:buFont typeface="Arial" panose="020B0604020202020204" pitchFamily="34" charset="0"/>
              <a:buChar char="•"/>
            </a:pPr>
            <a:r>
              <a:rPr lang="en-US" sz="3000" dirty="0">
                <a:hlinkClick r:id="rId4"/>
              </a:rPr>
              <a:t>GFS How To… Job Aids</a:t>
            </a:r>
            <a:endParaRPr lang="en-US" sz="3000" dirty="0"/>
          </a:p>
          <a:p>
            <a:pPr lvl="1">
              <a:buFont typeface="Arial" panose="020B0604020202020204" pitchFamily="34" charset="0"/>
              <a:buChar char="•"/>
            </a:pPr>
            <a:r>
              <a:rPr lang="en-US" sz="3000" dirty="0">
                <a:hlinkClick r:id="rId5"/>
              </a:rPr>
              <a:t>PeopleSoft Training Center</a:t>
            </a:r>
            <a:endParaRPr lang="en-US" sz="3000" dirty="0"/>
          </a:p>
        </p:txBody>
      </p:sp>
      <p:sp>
        <p:nvSpPr>
          <p:cNvPr id="4" name="Slide Number Placeholder 3"/>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20682119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1" y="294588"/>
            <a:ext cx="9961685" cy="1293028"/>
          </a:xfrm>
        </p:spPr>
        <p:txBody>
          <a:bodyPr/>
          <a:lstStyle/>
          <a:p>
            <a:r>
              <a:rPr lang="en-US" b="1" dirty="0"/>
              <a:t>Process:</a:t>
            </a:r>
            <a:br>
              <a:rPr lang="en-US" dirty="0"/>
            </a:br>
            <a:r>
              <a:rPr lang="en-US" sz="3200" dirty="0"/>
              <a:t>Candidate’s View of the Offer Letter</a:t>
            </a:r>
          </a:p>
        </p:txBody>
      </p:sp>
      <p:sp>
        <p:nvSpPr>
          <p:cNvPr id="4" name="Slide Number Placeholder 3"/>
          <p:cNvSpPr>
            <a:spLocks noGrp="1"/>
          </p:cNvSpPr>
          <p:nvPr>
            <p:ph type="sldNum" sz="quarter" idx="12"/>
          </p:nvPr>
        </p:nvSpPr>
        <p:spPr/>
        <p:txBody>
          <a:bodyPr/>
          <a:lstStyle/>
          <a:p>
            <a:fld id="{6D22F896-40B5-4ADD-8801-0D06FADFA095}" type="slidenum">
              <a:rPr lang="en-US" smtClean="0"/>
              <a:t>120</a:t>
            </a:fld>
            <a:endParaRPr lang="en-US" dirty="0"/>
          </a:p>
        </p:txBody>
      </p:sp>
      <p:pic>
        <p:nvPicPr>
          <p:cNvPr id="8" name="Content Placeholder 7">
            <a:extLst>
              <a:ext uri="{FF2B5EF4-FFF2-40B4-BE49-F238E27FC236}">
                <a16:creationId xmlns:a16="http://schemas.microsoft.com/office/drawing/2014/main" id="{1B0894D9-5B88-4094-A309-3DC806CFF6A7}"/>
              </a:ext>
            </a:extLst>
          </p:cNvPr>
          <p:cNvPicPr>
            <a:picLocks noGrp="1" noChangeAspect="1"/>
          </p:cNvPicPr>
          <p:nvPr>
            <p:ph idx="1"/>
          </p:nvPr>
        </p:nvPicPr>
        <p:blipFill>
          <a:blip r:embed="rId2"/>
          <a:stretch>
            <a:fillRect/>
          </a:stretch>
        </p:blipFill>
        <p:spPr>
          <a:xfrm>
            <a:off x="3616810" y="1855849"/>
            <a:ext cx="5376270" cy="4335702"/>
          </a:xfrm>
        </p:spPr>
      </p:pic>
    </p:spTree>
    <p:extLst>
      <p:ext uri="{BB962C8B-B14F-4D97-AF65-F5344CB8AC3E}">
        <p14:creationId xmlns:p14="http://schemas.microsoft.com/office/powerpoint/2010/main" val="219799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53214"/>
            <a:ext cx="10016730" cy="1293028"/>
          </a:xfrm>
        </p:spPr>
        <p:txBody>
          <a:bodyPr>
            <a:normAutofit/>
          </a:bodyPr>
          <a:lstStyle/>
          <a:p>
            <a:r>
              <a:rPr lang="en-US" b="1" dirty="0"/>
              <a:t>Process:</a:t>
            </a:r>
            <a:br>
              <a:rPr lang="en-US" dirty="0"/>
            </a:br>
            <a:r>
              <a:rPr lang="en-US" sz="3600" dirty="0"/>
              <a:t>Candidate Accepts or Rejects the Offer Letter</a:t>
            </a:r>
          </a:p>
        </p:txBody>
      </p:sp>
      <p:pic>
        <p:nvPicPr>
          <p:cNvPr id="7" name="Content Placeholder 6"/>
          <p:cNvPicPr>
            <a:picLocks noGrp="1" noChangeAspect="1"/>
          </p:cNvPicPr>
          <p:nvPr>
            <p:ph idx="1"/>
          </p:nvPr>
        </p:nvPicPr>
        <p:blipFill>
          <a:blip r:embed="rId2"/>
          <a:stretch>
            <a:fillRect/>
          </a:stretch>
        </p:blipFill>
        <p:spPr>
          <a:xfrm>
            <a:off x="3185308" y="2014537"/>
            <a:ext cx="5821383" cy="402272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121</a:t>
            </a:fld>
            <a:endParaRPr lang="en-US" dirty="0"/>
          </a:p>
        </p:txBody>
      </p:sp>
      <p:sp>
        <p:nvSpPr>
          <p:cNvPr id="6" name="Oval 5"/>
          <p:cNvSpPr/>
          <p:nvPr/>
        </p:nvSpPr>
        <p:spPr>
          <a:xfrm>
            <a:off x="2992315" y="4501663"/>
            <a:ext cx="6207369" cy="14589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47492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63212"/>
            <a:ext cx="10034314" cy="1293028"/>
          </a:xfrm>
        </p:spPr>
        <p:txBody>
          <a:bodyPr/>
          <a:lstStyle/>
          <a:p>
            <a:r>
              <a:rPr lang="en-US" b="1" dirty="0"/>
              <a:t>Process:</a:t>
            </a:r>
            <a:br>
              <a:rPr lang="en-US" dirty="0"/>
            </a:br>
            <a:r>
              <a:rPr lang="en-US" sz="3200" dirty="0"/>
              <a:t>Confirmation of Offer Status</a:t>
            </a:r>
          </a:p>
        </p:txBody>
      </p:sp>
      <p:pic>
        <p:nvPicPr>
          <p:cNvPr id="5" name="Content Placeholder 4"/>
          <p:cNvPicPr>
            <a:picLocks noGrp="1" noChangeAspect="1"/>
          </p:cNvPicPr>
          <p:nvPr>
            <p:ph idx="1"/>
          </p:nvPr>
        </p:nvPicPr>
        <p:blipFill>
          <a:blip r:embed="rId2"/>
          <a:stretch>
            <a:fillRect/>
          </a:stretch>
        </p:blipFill>
        <p:spPr>
          <a:xfrm>
            <a:off x="3805360" y="1846263"/>
            <a:ext cx="5019044" cy="4220429"/>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122</a:t>
            </a:fld>
            <a:endParaRPr lang="en-US" dirty="0"/>
          </a:p>
        </p:txBody>
      </p:sp>
      <p:sp>
        <p:nvSpPr>
          <p:cNvPr id="6" name="Oval 5"/>
          <p:cNvSpPr/>
          <p:nvPr/>
        </p:nvSpPr>
        <p:spPr>
          <a:xfrm>
            <a:off x="3200400" y="3854567"/>
            <a:ext cx="3261946" cy="12930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05885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96493"/>
            <a:ext cx="10022725" cy="1295400"/>
          </a:xfrm>
        </p:spPr>
        <p:txBody>
          <a:bodyPr>
            <a:normAutofit/>
          </a:bodyPr>
          <a:lstStyle/>
          <a:p>
            <a:r>
              <a:rPr lang="en-US" b="1" dirty="0"/>
              <a:t>Process:</a:t>
            </a:r>
            <a:br>
              <a:rPr lang="en-US" dirty="0"/>
            </a:br>
            <a:r>
              <a:rPr lang="en-US" sz="3200" dirty="0"/>
              <a:t>Offer Acceptance Notices</a:t>
            </a:r>
          </a:p>
        </p:txBody>
      </p:sp>
      <p:sp>
        <p:nvSpPr>
          <p:cNvPr id="3" name="Text Placeholder 2"/>
          <p:cNvSpPr>
            <a:spLocks noGrp="1"/>
          </p:cNvSpPr>
          <p:nvPr>
            <p:ph type="body" idx="1"/>
          </p:nvPr>
        </p:nvSpPr>
        <p:spPr/>
        <p:txBody>
          <a:bodyPr>
            <a:normAutofit/>
          </a:bodyPr>
          <a:lstStyle/>
          <a:p>
            <a:pPr algn="ctr"/>
            <a:r>
              <a:rPr lang="en-US" dirty="0"/>
              <a:t>Email Notice to Postdoc Confirming Offer Acceptance</a:t>
            </a:r>
          </a:p>
        </p:txBody>
      </p:sp>
      <p:pic>
        <p:nvPicPr>
          <p:cNvPr id="14" name="Content Placeholder 13"/>
          <p:cNvPicPr>
            <a:picLocks noGrp="1" noChangeAspect="1"/>
          </p:cNvPicPr>
          <p:nvPr>
            <p:ph sz="half" idx="2"/>
          </p:nvPr>
        </p:nvPicPr>
        <p:blipFill>
          <a:blip r:embed="rId2"/>
          <a:stretch>
            <a:fillRect/>
          </a:stretch>
        </p:blipFill>
        <p:spPr>
          <a:xfrm>
            <a:off x="1097280" y="2836493"/>
            <a:ext cx="4887605" cy="3313835"/>
          </a:xfrm>
          <a:prstGeom prst="rect">
            <a:avLst/>
          </a:prstGeom>
        </p:spPr>
      </p:pic>
      <p:sp>
        <p:nvSpPr>
          <p:cNvPr id="7" name="Text Placeholder 6"/>
          <p:cNvSpPr>
            <a:spLocks noGrp="1"/>
          </p:cNvSpPr>
          <p:nvPr>
            <p:ph type="body" sz="quarter" idx="3"/>
          </p:nvPr>
        </p:nvSpPr>
        <p:spPr/>
        <p:txBody>
          <a:bodyPr>
            <a:normAutofit/>
          </a:bodyPr>
          <a:lstStyle/>
          <a:p>
            <a:pPr algn="ctr"/>
            <a:r>
              <a:rPr lang="en-US" dirty="0"/>
              <a:t>Email Notice to Admin of Postdoc Acceptance</a:t>
            </a:r>
          </a:p>
        </p:txBody>
      </p:sp>
      <p:pic>
        <p:nvPicPr>
          <p:cNvPr id="19" name="Content Placeholder 18"/>
          <p:cNvPicPr>
            <a:picLocks noGrp="1" noChangeAspect="1"/>
          </p:cNvPicPr>
          <p:nvPr>
            <p:ph sz="quarter" idx="4"/>
          </p:nvPr>
        </p:nvPicPr>
        <p:blipFill>
          <a:blip r:embed="rId3"/>
          <a:stretch>
            <a:fillRect/>
          </a:stretch>
        </p:blipFill>
        <p:spPr>
          <a:xfrm>
            <a:off x="6207116" y="2836492"/>
            <a:ext cx="5005367" cy="331383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123</a:t>
            </a:fld>
            <a:endParaRPr lang="en-US" dirty="0"/>
          </a:p>
        </p:txBody>
      </p:sp>
    </p:spTree>
    <p:extLst>
      <p:ext uri="{BB962C8B-B14F-4D97-AF65-F5344CB8AC3E}">
        <p14:creationId xmlns:p14="http://schemas.microsoft.com/office/powerpoint/2010/main" val="26392716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New Appointment</a:t>
            </a:r>
          </a:p>
        </p:txBody>
      </p:sp>
      <p:sp>
        <p:nvSpPr>
          <p:cNvPr id="3" name="Text Placeholder 2"/>
          <p:cNvSpPr>
            <a:spLocks noGrp="1"/>
          </p:cNvSpPr>
          <p:nvPr>
            <p:ph type="body" idx="1"/>
          </p:nvPr>
        </p:nvSpPr>
        <p:spPr/>
        <p:txBody>
          <a:bodyPr/>
          <a:lstStyle/>
          <a:p>
            <a:r>
              <a:rPr lang="en-US" dirty="0"/>
              <a:t>Postdoc Admin: Submit the Recommendation Web Form </a:t>
            </a:r>
          </a:p>
        </p:txBody>
      </p:sp>
      <p:sp>
        <p:nvSpPr>
          <p:cNvPr id="4" name="Slide Number Placeholder 3"/>
          <p:cNvSpPr>
            <a:spLocks noGrp="1"/>
          </p:cNvSpPr>
          <p:nvPr>
            <p:ph type="sldNum" sz="quarter" idx="12"/>
          </p:nvPr>
        </p:nvSpPr>
        <p:spPr/>
        <p:txBody>
          <a:bodyPr/>
          <a:lstStyle/>
          <a:p>
            <a:fld id="{6D22F896-40B5-4ADD-8801-0D06FADFA095}" type="slidenum">
              <a:rPr lang="en-US" smtClean="0"/>
              <a:t>124</a:t>
            </a:fld>
            <a:endParaRPr lang="en-US" dirty="0"/>
          </a:p>
        </p:txBody>
      </p:sp>
    </p:spTree>
    <p:extLst>
      <p:ext uri="{BB962C8B-B14F-4D97-AF65-F5344CB8AC3E}">
        <p14:creationId xmlns:p14="http://schemas.microsoft.com/office/powerpoint/2010/main" val="27820042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5538FC58-9F0C-4981-ACFE-0CE21B537E20}"/>
              </a:ext>
            </a:extLst>
          </p:cNvPr>
          <p:cNvPicPr>
            <a:picLocks noGrp="1" noChangeAspect="1"/>
          </p:cNvPicPr>
          <p:nvPr>
            <p:ph sz="half" idx="2"/>
          </p:nvPr>
        </p:nvPicPr>
        <p:blipFill>
          <a:blip r:embed="rId2"/>
          <a:stretch>
            <a:fillRect/>
          </a:stretch>
        </p:blipFill>
        <p:spPr>
          <a:xfrm>
            <a:off x="6779316" y="2839307"/>
            <a:ext cx="4678518" cy="2310683"/>
          </a:xfrm>
        </p:spPr>
      </p:pic>
      <p:sp>
        <p:nvSpPr>
          <p:cNvPr id="2" name="Title 1"/>
          <p:cNvSpPr>
            <a:spLocks noGrp="1"/>
          </p:cNvSpPr>
          <p:nvPr>
            <p:ph type="title"/>
          </p:nvPr>
        </p:nvSpPr>
        <p:spPr>
          <a:xfrm>
            <a:off x="1186962" y="236484"/>
            <a:ext cx="10025521" cy="1293028"/>
          </a:xfrm>
        </p:spPr>
        <p:txBody>
          <a:bodyPr>
            <a:normAutofit/>
          </a:bodyPr>
          <a:lstStyle/>
          <a:p>
            <a:r>
              <a:rPr lang="en-US" sz="4400" b="1" dirty="0"/>
              <a:t>Process:</a:t>
            </a:r>
            <a:br>
              <a:rPr lang="en-US" dirty="0"/>
            </a:br>
            <a:r>
              <a:rPr lang="en-US" sz="3600" dirty="0"/>
              <a:t>Return to Workflow to Verify and Submit to OPA</a:t>
            </a:r>
          </a:p>
        </p:txBody>
      </p:sp>
      <p:sp>
        <p:nvSpPr>
          <p:cNvPr id="5" name="Content Placeholder 4"/>
          <p:cNvSpPr>
            <a:spLocks noGrp="1"/>
          </p:cNvSpPr>
          <p:nvPr>
            <p:ph sz="half" idx="1"/>
          </p:nvPr>
        </p:nvSpPr>
        <p:spPr>
          <a:xfrm>
            <a:off x="1186962" y="1955844"/>
            <a:ext cx="4909038" cy="4077609"/>
          </a:xfrm>
        </p:spPr>
        <p:txBody>
          <a:bodyPr>
            <a:normAutofit fontScale="92500" lnSpcReduction="10000"/>
          </a:bodyPr>
          <a:lstStyle/>
          <a:p>
            <a:pPr marL="0" indent="0">
              <a:buNone/>
            </a:pPr>
            <a:r>
              <a:rPr lang="en-US" sz="2400" b="1" dirty="0"/>
              <a:t>Admin MUST return to workflow for final Verify approval to:</a:t>
            </a:r>
          </a:p>
          <a:p>
            <a:pPr lvl="1">
              <a:buFont typeface="Arial" panose="020B0604020202020204" pitchFamily="34" charset="0"/>
              <a:buChar char="•"/>
            </a:pPr>
            <a:r>
              <a:rPr lang="en-US" sz="2200" dirty="0"/>
              <a:t>Confirm appointment terms are accurate</a:t>
            </a:r>
          </a:p>
          <a:p>
            <a:pPr lvl="1">
              <a:buFont typeface="Arial" panose="020B0604020202020204" pitchFamily="34" charset="0"/>
              <a:buChar char="•"/>
            </a:pPr>
            <a:r>
              <a:rPr lang="en-US" sz="2200" dirty="0"/>
              <a:t>Confirm all required supporting documents are uploaded</a:t>
            </a:r>
          </a:p>
          <a:p>
            <a:pPr lvl="1">
              <a:buFont typeface="Arial" panose="020B0604020202020204" pitchFamily="34" charset="0"/>
              <a:buChar char="•"/>
            </a:pPr>
            <a:r>
              <a:rPr lang="en-US" sz="2200" dirty="0"/>
              <a:t>Submit to workflow</a:t>
            </a:r>
          </a:p>
          <a:p>
            <a:pPr marL="0" indent="0">
              <a:buNone/>
            </a:pPr>
            <a:r>
              <a:rPr lang="en-US" b="1" u="sng" dirty="0"/>
              <a:t>Good to Know:</a:t>
            </a:r>
          </a:p>
          <a:p>
            <a:pPr lvl="1">
              <a:buFont typeface="Arial" panose="020B0604020202020204" pitchFamily="34" charset="0"/>
              <a:buChar char="•"/>
            </a:pPr>
            <a:r>
              <a:rPr lang="en-US" b="1" dirty="0"/>
              <a:t>A DISABLED/GREYED OUT “APPROVE” BUTTON </a:t>
            </a:r>
            <a:r>
              <a:rPr lang="en-US" dirty="0"/>
              <a:t>indicates the Postdoc has NOT accepted the online offer letter</a:t>
            </a:r>
          </a:p>
          <a:p>
            <a:pPr lvl="1">
              <a:buFont typeface="Arial" panose="020B0604020202020204" pitchFamily="34" charset="0"/>
              <a:buChar char="•"/>
            </a:pPr>
            <a:r>
              <a:rPr lang="en-US" dirty="0"/>
              <a:t>Appointment cannot proceed until Postdoc accepts the offer letter</a:t>
            </a:r>
          </a:p>
          <a:p>
            <a:pPr marL="457200" lvl="1" indent="0">
              <a:buNone/>
            </a:pPr>
            <a:endParaRPr lang="en-US" dirty="0"/>
          </a:p>
          <a:p>
            <a:pPr marL="914400" lvl="2" indent="0" algn="ctr">
              <a:buNone/>
            </a:pPr>
            <a:r>
              <a:rPr lang="en-US" sz="1400" dirty="0">
                <a:hlinkClick r:id="rId3"/>
              </a:rPr>
              <a:t>https://axess.sahr.stanford.edu/</a:t>
            </a:r>
            <a:endParaRPr lang="en-US" sz="1400" dirty="0"/>
          </a:p>
          <a:p>
            <a:pPr marL="914400" lvl="2" indent="0" algn="ctr">
              <a:buNone/>
            </a:pP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125</a:t>
            </a:fld>
            <a:endParaRPr lang="en-US" dirty="0"/>
          </a:p>
        </p:txBody>
      </p:sp>
      <p:sp>
        <p:nvSpPr>
          <p:cNvPr id="8" name="Oval 7"/>
          <p:cNvSpPr/>
          <p:nvPr/>
        </p:nvSpPr>
        <p:spPr>
          <a:xfrm>
            <a:off x="6761125" y="3225396"/>
            <a:ext cx="518564" cy="5656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cxnSpLocks/>
          </p:cNvCxnSpPr>
          <p:nvPr/>
        </p:nvCxnSpPr>
        <p:spPr>
          <a:xfrm flipV="1">
            <a:off x="6096000" y="3713978"/>
            <a:ext cx="683316" cy="12930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6781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04546" y="190834"/>
            <a:ext cx="10007937" cy="1295400"/>
          </a:xfrm>
        </p:spPr>
        <p:txBody>
          <a:bodyPr>
            <a:normAutofit/>
          </a:bodyPr>
          <a:lstStyle/>
          <a:p>
            <a:r>
              <a:rPr lang="en-US" b="1" dirty="0"/>
              <a:t>Process:</a:t>
            </a:r>
            <a:br>
              <a:rPr lang="en-US" sz="3200" dirty="0"/>
            </a:br>
            <a:r>
              <a:rPr lang="en-US" sz="3200" b="1" dirty="0"/>
              <a:t>HOLD IT! </a:t>
            </a:r>
            <a:r>
              <a:rPr lang="en-US" sz="3200" dirty="0"/>
              <a:t>Are </a:t>
            </a:r>
            <a:r>
              <a:rPr lang="en-US" sz="3200" i="1" dirty="0"/>
              <a:t>All</a:t>
            </a:r>
            <a:r>
              <a:rPr lang="en-US" sz="3200" dirty="0"/>
              <a:t> Required Documents Uploaded?</a:t>
            </a:r>
          </a:p>
        </p:txBody>
      </p:sp>
      <p:sp>
        <p:nvSpPr>
          <p:cNvPr id="7" name="Content Placeholder 6"/>
          <p:cNvSpPr>
            <a:spLocks noGrp="1"/>
          </p:cNvSpPr>
          <p:nvPr>
            <p:ph sz="half" idx="2"/>
          </p:nvPr>
        </p:nvSpPr>
        <p:spPr>
          <a:xfrm>
            <a:off x="1204546" y="2758908"/>
            <a:ext cx="4815256" cy="3292366"/>
          </a:xfrm>
        </p:spPr>
        <p:txBody>
          <a:bodyPr>
            <a:noAutofit/>
          </a:bodyPr>
          <a:lstStyle/>
          <a:p>
            <a:pPr marL="0" indent="0">
              <a:buNone/>
            </a:pPr>
            <a:r>
              <a:rPr lang="en-US" sz="1800" b="1" dirty="0"/>
              <a:t>Documents Uploaded by Candidate</a:t>
            </a:r>
          </a:p>
          <a:p>
            <a:pPr lvl="1">
              <a:buFont typeface="Arial" panose="020B0604020202020204" pitchFamily="34" charset="0"/>
              <a:buChar char="•"/>
            </a:pPr>
            <a:r>
              <a:rPr lang="en-US" sz="1600" dirty="0"/>
              <a:t>Doctoral diploma or Letter of Completion</a:t>
            </a:r>
          </a:p>
          <a:p>
            <a:pPr lvl="1">
              <a:buFont typeface="Arial" panose="020B0604020202020204" pitchFamily="34" charset="0"/>
              <a:buChar char="•"/>
            </a:pPr>
            <a:r>
              <a:rPr lang="en-US" sz="1600" dirty="0"/>
              <a:t>Current CV</a:t>
            </a:r>
          </a:p>
          <a:p>
            <a:pPr lvl="1">
              <a:buFont typeface="Arial" panose="020B0604020202020204" pitchFamily="34" charset="0"/>
              <a:buChar char="•"/>
            </a:pPr>
            <a:r>
              <a:rPr lang="en-US" sz="1600" dirty="0"/>
              <a:t>If International:</a:t>
            </a:r>
          </a:p>
          <a:p>
            <a:pPr lvl="2">
              <a:buFont typeface="Arial" panose="020B0604020202020204" pitchFamily="34" charset="0"/>
              <a:buChar char="•"/>
            </a:pPr>
            <a:r>
              <a:rPr lang="en-US" sz="1600" dirty="0"/>
              <a:t>Passport AND:</a:t>
            </a:r>
          </a:p>
          <a:p>
            <a:pPr lvl="3">
              <a:buFont typeface="Arial" panose="020B0604020202020204" pitchFamily="34" charset="0"/>
              <a:buChar char="•"/>
            </a:pPr>
            <a:r>
              <a:rPr lang="en-US" dirty="0"/>
              <a:t>EAD Card or application (if F1 OPT)</a:t>
            </a:r>
          </a:p>
          <a:p>
            <a:pPr lvl="3">
              <a:buFont typeface="Arial" panose="020B0604020202020204" pitchFamily="34" charset="0"/>
              <a:buChar char="•"/>
            </a:pPr>
            <a:r>
              <a:rPr lang="en-US" dirty="0"/>
              <a:t>Green Card (if Permanent Resident)</a:t>
            </a:r>
          </a:p>
          <a:p>
            <a:pPr lvl="3">
              <a:buFont typeface="Arial" panose="020B0604020202020204" pitchFamily="34" charset="0"/>
              <a:buChar char="•"/>
            </a:pPr>
            <a:r>
              <a:rPr lang="en-US" dirty="0"/>
              <a:t>I-797 Approval Notice (if H-1B status)</a:t>
            </a:r>
          </a:p>
          <a:p>
            <a:pPr lvl="3">
              <a:buFont typeface="Arial" panose="020B0604020202020204" pitchFamily="34" charset="0"/>
              <a:buChar char="•"/>
            </a:pPr>
            <a:r>
              <a:rPr lang="en-US" dirty="0"/>
              <a:t>Copy of DS-2019 (if sponsored by other institution)</a:t>
            </a:r>
          </a:p>
          <a:p>
            <a:pPr lvl="1">
              <a:buFont typeface="Arial" panose="020B0604020202020204" pitchFamily="34" charset="0"/>
              <a:buChar char="•"/>
            </a:pPr>
            <a:r>
              <a:rPr lang="en-US" sz="1600" dirty="0"/>
              <a:t>Outside Funding Letter(s)</a:t>
            </a:r>
          </a:p>
          <a:p>
            <a:pPr lvl="2">
              <a:buFont typeface="Arial" panose="020B0604020202020204" pitchFamily="34" charset="0"/>
              <a:buChar char="•"/>
            </a:pPr>
            <a:r>
              <a:rPr lang="en-US" dirty="0"/>
              <a:t>if applicable</a:t>
            </a:r>
          </a:p>
        </p:txBody>
      </p:sp>
      <p:sp>
        <p:nvSpPr>
          <p:cNvPr id="9" name="Text Placeholder 8"/>
          <p:cNvSpPr>
            <a:spLocks noGrp="1"/>
          </p:cNvSpPr>
          <p:nvPr>
            <p:ph type="body" sz="quarter" idx="3"/>
          </p:nvPr>
        </p:nvSpPr>
        <p:spPr>
          <a:xfrm>
            <a:off x="1204546" y="1866941"/>
            <a:ext cx="10007936" cy="1080233"/>
          </a:xfrm>
        </p:spPr>
        <p:txBody>
          <a:bodyPr>
            <a:normAutofit/>
          </a:bodyPr>
          <a:lstStyle/>
          <a:p>
            <a:pPr algn="ctr"/>
            <a:r>
              <a:rPr lang="en-US" b="1" dirty="0">
                <a:solidFill>
                  <a:srgbClr val="FF0000"/>
                </a:solidFill>
              </a:rPr>
              <a:t>the rec form will not submit without all required supporting documents.</a:t>
            </a:r>
          </a:p>
        </p:txBody>
      </p:sp>
      <p:sp>
        <p:nvSpPr>
          <p:cNvPr id="10" name="Content Placeholder 9"/>
          <p:cNvSpPr>
            <a:spLocks noGrp="1"/>
          </p:cNvSpPr>
          <p:nvPr>
            <p:ph sz="quarter" idx="4"/>
          </p:nvPr>
        </p:nvSpPr>
        <p:spPr>
          <a:xfrm>
            <a:off x="6096000" y="2758908"/>
            <a:ext cx="5578368" cy="3292366"/>
          </a:xfrm>
        </p:spPr>
        <p:txBody>
          <a:bodyPr>
            <a:normAutofit/>
          </a:bodyPr>
          <a:lstStyle/>
          <a:p>
            <a:pPr marL="0" indent="0">
              <a:buNone/>
            </a:pPr>
            <a:r>
              <a:rPr lang="en-US" sz="1900" b="1" dirty="0"/>
              <a:t>Documents Uploaded by Postdoc Admin</a:t>
            </a:r>
          </a:p>
          <a:p>
            <a:pPr lvl="1">
              <a:buFont typeface="Arial" panose="020B0604020202020204" pitchFamily="34" charset="0"/>
              <a:buChar char="•"/>
            </a:pPr>
            <a:r>
              <a:rPr lang="en-US" dirty="0"/>
              <a:t>Any missing or previously unavailable documents</a:t>
            </a:r>
          </a:p>
          <a:p>
            <a:pPr lvl="1">
              <a:buFont typeface="Arial" panose="020B0604020202020204" pitchFamily="34" charset="0"/>
              <a:buChar char="•"/>
            </a:pPr>
            <a:r>
              <a:rPr lang="en-US" dirty="0"/>
              <a:t>Currency Conversion printout</a:t>
            </a:r>
          </a:p>
          <a:p>
            <a:pPr lvl="2">
              <a:buFont typeface="Arial" panose="020B0604020202020204" pitchFamily="34" charset="0"/>
              <a:buChar char="•"/>
            </a:pPr>
            <a:r>
              <a:rPr lang="en-US" dirty="0"/>
              <a:t>if foreign currency is noted in the outside funding letter</a:t>
            </a:r>
          </a:p>
          <a:p>
            <a:pPr lvl="1">
              <a:buFont typeface="Arial" panose="020B0604020202020204" pitchFamily="34" charset="0"/>
              <a:buChar char="•"/>
            </a:pPr>
            <a:r>
              <a:rPr lang="en-US" dirty="0"/>
              <a:t>Outside funded benefits coverage approval email</a:t>
            </a:r>
          </a:p>
          <a:p>
            <a:pPr lvl="2">
              <a:buFont typeface="Arial" panose="020B0604020202020204" pitchFamily="34" charset="0"/>
              <a:buChar char="•"/>
            </a:pPr>
            <a:r>
              <a:rPr lang="en-US" dirty="0"/>
              <a:t>if applicable</a:t>
            </a:r>
          </a:p>
          <a:p>
            <a:pPr lvl="1">
              <a:buFont typeface="Arial" panose="020B0604020202020204" pitchFamily="34" charset="0"/>
              <a:buChar char="•"/>
            </a:pPr>
            <a:r>
              <a:rPr lang="en-US" dirty="0"/>
              <a:t>Signed Patient Care form</a:t>
            </a:r>
          </a:p>
          <a:p>
            <a:pPr lvl="2">
              <a:buFont typeface="Arial" panose="020B0604020202020204" pitchFamily="34" charset="0"/>
              <a:buChar char="•"/>
            </a:pPr>
            <a:r>
              <a:rPr lang="en-US" dirty="0"/>
              <a:t>SOM clinical appts only</a:t>
            </a:r>
          </a:p>
          <a:p>
            <a:pPr lvl="1"/>
            <a:endParaRPr lang="en-US" sz="1200" dirty="0"/>
          </a:p>
          <a:p>
            <a:pPr lvl="1"/>
            <a:endParaRPr lang="en-US" sz="1200" dirty="0"/>
          </a:p>
          <a:p>
            <a:pPr marL="0" indent="0" algn="ctr">
              <a:buNone/>
            </a:pPr>
            <a:r>
              <a:rPr lang="en-US" sz="1200" dirty="0">
                <a:hlinkClick r:id="rId2"/>
              </a:rPr>
              <a:t>https://postdocs.stanford.edu/postdoctoral-administrators/appoint-postdoctoral-scholars</a:t>
            </a:r>
            <a:endParaRPr lang="en-US" sz="1200" dirty="0"/>
          </a:p>
        </p:txBody>
      </p:sp>
      <p:sp>
        <p:nvSpPr>
          <p:cNvPr id="5" name="Slide Number Placeholder 4"/>
          <p:cNvSpPr>
            <a:spLocks noGrp="1"/>
          </p:cNvSpPr>
          <p:nvPr>
            <p:ph type="sldNum" sz="quarter" idx="12"/>
          </p:nvPr>
        </p:nvSpPr>
        <p:spPr/>
        <p:txBody>
          <a:bodyPr/>
          <a:lstStyle/>
          <a:p>
            <a:fld id="{6D22F896-40B5-4ADD-8801-0D06FADFA095}" type="slidenum">
              <a:rPr lang="en-US" smtClean="0"/>
              <a:t>126</a:t>
            </a:fld>
            <a:endParaRPr lang="en-US" dirty="0"/>
          </a:p>
        </p:txBody>
      </p:sp>
    </p:spTree>
    <p:extLst>
      <p:ext uri="{BB962C8B-B14F-4D97-AF65-F5344CB8AC3E}">
        <p14:creationId xmlns:p14="http://schemas.microsoft.com/office/powerpoint/2010/main" val="4750516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55578"/>
            <a:ext cx="10007937" cy="1295400"/>
          </a:xfrm>
        </p:spPr>
        <p:txBody>
          <a:bodyPr>
            <a:normAutofit/>
          </a:bodyPr>
          <a:lstStyle/>
          <a:p>
            <a:r>
              <a:rPr lang="en-US" b="1" dirty="0"/>
              <a:t>Click Steps:</a:t>
            </a:r>
            <a:br>
              <a:rPr lang="en-US" dirty="0"/>
            </a:br>
            <a:r>
              <a:rPr lang="en-US" sz="3200" dirty="0"/>
              <a:t>Submit the Recommend Form</a:t>
            </a:r>
          </a:p>
        </p:txBody>
      </p:sp>
      <p:sp>
        <p:nvSpPr>
          <p:cNvPr id="6" name="Text Placeholder 5"/>
          <p:cNvSpPr>
            <a:spLocks noGrp="1"/>
          </p:cNvSpPr>
          <p:nvPr>
            <p:ph type="body" idx="1"/>
          </p:nvPr>
        </p:nvSpPr>
        <p:spPr>
          <a:xfrm>
            <a:off x="1204546" y="1929602"/>
            <a:ext cx="4464416" cy="823912"/>
          </a:xfrm>
        </p:spPr>
        <p:txBody>
          <a:bodyPr>
            <a:normAutofit fontScale="40000" lnSpcReduction="20000"/>
          </a:bodyPr>
          <a:lstStyle/>
          <a:p>
            <a:pPr algn="ctr"/>
            <a:r>
              <a:rPr lang="en-US" sz="3800" b="1" dirty="0"/>
              <a:t>If all required supporting documents are uploaded, click Approve</a:t>
            </a:r>
          </a:p>
          <a:p>
            <a:pPr algn="ctr"/>
            <a:r>
              <a:rPr lang="en-US" sz="4200" dirty="0"/>
              <a:t>Approval comments can be added</a:t>
            </a:r>
          </a:p>
        </p:txBody>
      </p:sp>
      <p:pic>
        <p:nvPicPr>
          <p:cNvPr id="4" name="Content Placeholder 3"/>
          <p:cNvPicPr>
            <a:picLocks noGrp="1" noChangeAspect="1"/>
          </p:cNvPicPr>
          <p:nvPr>
            <p:ph sz="half" idx="2"/>
          </p:nvPr>
        </p:nvPicPr>
        <p:blipFill>
          <a:blip r:embed="rId2"/>
          <a:stretch>
            <a:fillRect/>
          </a:stretch>
        </p:blipFill>
        <p:spPr>
          <a:xfrm>
            <a:off x="1204546" y="2956292"/>
            <a:ext cx="4464416" cy="3188012"/>
          </a:xfrm>
          <a:prstGeom prst="rect">
            <a:avLst/>
          </a:prstGeom>
        </p:spPr>
      </p:pic>
      <p:sp>
        <p:nvSpPr>
          <p:cNvPr id="8" name="Text Placeholder 7"/>
          <p:cNvSpPr>
            <a:spLocks noGrp="1"/>
          </p:cNvSpPr>
          <p:nvPr>
            <p:ph type="body" sz="quarter" idx="3"/>
          </p:nvPr>
        </p:nvSpPr>
        <p:spPr/>
        <p:txBody>
          <a:bodyPr>
            <a:noAutofit/>
          </a:bodyPr>
          <a:lstStyle/>
          <a:p>
            <a:pPr algn="ctr"/>
            <a:r>
              <a:rPr lang="en-US" sz="2400" dirty="0"/>
              <a:t>Confirmation of Submission</a:t>
            </a:r>
          </a:p>
        </p:txBody>
      </p:sp>
      <p:pic>
        <p:nvPicPr>
          <p:cNvPr id="9" name="Content Placeholder 8"/>
          <p:cNvPicPr>
            <a:picLocks noGrp="1" noChangeAspect="1"/>
          </p:cNvPicPr>
          <p:nvPr>
            <p:ph sz="quarter" idx="4"/>
          </p:nvPr>
        </p:nvPicPr>
        <p:blipFill>
          <a:blip r:embed="rId3"/>
          <a:stretch>
            <a:fillRect/>
          </a:stretch>
        </p:blipFill>
        <p:spPr>
          <a:xfrm>
            <a:off x="6217603" y="2956292"/>
            <a:ext cx="4937760" cy="3188012"/>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127</a:t>
            </a:fld>
            <a:endParaRPr lang="en-US" dirty="0"/>
          </a:p>
        </p:txBody>
      </p:sp>
    </p:spTree>
    <p:extLst>
      <p:ext uri="{BB962C8B-B14F-4D97-AF65-F5344CB8AC3E}">
        <p14:creationId xmlns:p14="http://schemas.microsoft.com/office/powerpoint/2010/main" val="33631745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130" y="249237"/>
            <a:ext cx="9933549" cy="1295400"/>
          </a:xfrm>
        </p:spPr>
        <p:txBody>
          <a:bodyPr>
            <a:normAutofit/>
          </a:bodyPr>
          <a:lstStyle/>
          <a:p>
            <a:r>
              <a:rPr lang="en-US" b="1" dirty="0"/>
              <a:t>Process:</a:t>
            </a:r>
            <a:br>
              <a:rPr lang="en-US" dirty="0"/>
            </a:br>
            <a:r>
              <a:rPr lang="en-US" sz="3200" dirty="0"/>
              <a:t>OPA Approval Notices</a:t>
            </a:r>
          </a:p>
        </p:txBody>
      </p:sp>
      <p:sp>
        <p:nvSpPr>
          <p:cNvPr id="3" name="Text Placeholder 2"/>
          <p:cNvSpPr>
            <a:spLocks noGrp="1"/>
          </p:cNvSpPr>
          <p:nvPr>
            <p:ph type="body" idx="1"/>
          </p:nvPr>
        </p:nvSpPr>
        <p:spPr>
          <a:xfrm>
            <a:off x="1222130" y="1836927"/>
            <a:ext cx="4751950" cy="736282"/>
          </a:xfrm>
        </p:spPr>
        <p:txBody>
          <a:bodyPr/>
          <a:lstStyle/>
          <a:p>
            <a:pPr algn="ctr"/>
            <a:r>
              <a:rPr lang="en-US" dirty="0"/>
              <a:t>Approval Notice to Admin</a:t>
            </a:r>
          </a:p>
        </p:txBody>
      </p:sp>
      <p:pic>
        <p:nvPicPr>
          <p:cNvPr id="8" name="Content Placeholder 7" descr="84.PNG"/>
          <p:cNvPicPr>
            <a:picLocks noGrp="1" noChangeAspect="1"/>
          </p:cNvPicPr>
          <p:nvPr>
            <p:ph sz="half" idx="2"/>
          </p:nvPr>
        </p:nvPicPr>
        <p:blipFill>
          <a:blip r:embed="rId2" cstate="print"/>
          <a:stretch>
            <a:fillRect/>
          </a:stretch>
        </p:blipFill>
        <p:spPr>
          <a:xfrm>
            <a:off x="1222130" y="2710107"/>
            <a:ext cx="4966774" cy="3397250"/>
          </a:xfrm>
          <a:prstGeom prst="rect">
            <a:avLst/>
          </a:prstGeom>
        </p:spPr>
      </p:pic>
      <p:sp>
        <p:nvSpPr>
          <p:cNvPr id="5" name="Text Placeholder 4"/>
          <p:cNvSpPr>
            <a:spLocks noGrp="1"/>
          </p:cNvSpPr>
          <p:nvPr>
            <p:ph type="body" sz="quarter" idx="3"/>
          </p:nvPr>
        </p:nvSpPr>
        <p:spPr/>
        <p:txBody>
          <a:bodyPr/>
          <a:lstStyle/>
          <a:p>
            <a:pPr algn="ctr"/>
            <a:r>
              <a:rPr lang="en-US" dirty="0"/>
              <a:t>Approval Notice to Postdoc</a:t>
            </a:r>
          </a:p>
        </p:txBody>
      </p:sp>
      <p:pic>
        <p:nvPicPr>
          <p:cNvPr id="9" name="Content Placeholder 8" descr="83.PNG"/>
          <p:cNvPicPr>
            <a:picLocks noGrp="1" noChangeAspect="1"/>
          </p:cNvPicPr>
          <p:nvPr>
            <p:ph sz="quarter" idx="4"/>
          </p:nvPr>
        </p:nvPicPr>
        <p:blipFill>
          <a:blip r:embed="rId3" cstate="print"/>
          <a:stretch>
            <a:fillRect/>
          </a:stretch>
        </p:blipFill>
        <p:spPr>
          <a:xfrm>
            <a:off x="6403553" y="2707503"/>
            <a:ext cx="4808930" cy="3397250"/>
          </a:xfrm>
          <a:prstGeom prst="rect">
            <a:avLst/>
          </a:prstGeom>
        </p:spPr>
      </p:pic>
      <p:sp>
        <p:nvSpPr>
          <p:cNvPr id="7" name="Slide Number Placeholder 6"/>
          <p:cNvSpPr>
            <a:spLocks noGrp="1"/>
          </p:cNvSpPr>
          <p:nvPr>
            <p:ph type="sldNum" sz="quarter" idx="12"/>
          </p:nvPr>
        </p:nvSpPr>
        <p:spPr/>
        <p:txBody>
          <a:bodyPr/>
          <a:lstStyle/>
          <a:p>
            <a:fld id="{6D22F896-40B5-4ADD-8801-0D06FADFA095}" type="slidenum">
              <a:rPr lang="en-US" smtClean="0"/>
              <a:t>128</a:t>
            </a:fld>
            <a:endParaRPr lang="en-US" dirty="0"/>
          </a:p>
        </p:txBody>
      </p:sp>
      <p:pic>
        <p:nvPicPr>
          <p:cNvPr id="6" name="Picture 5"/>
          <p:cNvPicPr>
            <a:picLocks noChangeAspect="1"/>
          </p:cNvPicPr>
          <p:nvPr/>
        </p:nvPicPr>
        <p:blipFill>
          <a:blip r:embed="rId4"/>
          <a:stretch>
            <a:fillRect/>
          </a:stretch>
        </p:blipFill>
        <p:spPr>
          <a:xfrm>
            <a:off x="1284752" y="4695092"/>
            <a:ext cx="2500312" cy="559410"/>
          </a:xfrm>
          <a:prstGeom prst="rect">
            <a:avLst/>
          </a:prstGeom>
        </p:spPr>
      </p:pic>
    </p:spTree>
    <p:extLst>
      <p:ext uri="{BB962C8B-B14F-4D97-AF65-F5344CB8AC3E}">
        <p14:creationId xmlns:p14="http://schemas.microsoft.com/office/powerpoint/2010/main" val="25964370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8" y="236835"/>
            <a:ext cx="10034315" cy="1293028"/>
          </a:xfrm>
        </p:spPr>
        <p:txBody>
          <a:bodyPr>
            <a:normAutofit/>
          </a:bodyPr>
          <a:lstStyle/>
          <a:p>
            <a:r>
              <a:rPr lang="en-US" b="1" dirty="0"/>
              <a:t>Process:</a:t>
            </a:r>
            <a:br>
              <a:rPr lang="en-US" sz="3200" dirty="0"/>
            </a:br>
            <a:r>
              <a:rPr lang="en-US" sz="2800" dirty="0"/>
              <a:t>Common Reasons OPA Will Return Web Form or Delay Approval</a:t>
            </a:r>
          </a:p>
        </p:txBody>
      </p:sp>
      <p:sp>
        <p:nvSpPr>
          <p:cNvPr id="3" name="Content Placeholder 2"/>
          <p:cNvSpPr>
            <a:spLocks noGrp="1"/>
          </p:cNvSpPr>
          <p:nvPr>
            <p:ph idx="1"/>
          </p:nvPr>
        </p:nvSpPr>
        <p:spPr>
          <a:xfrm>
            <a:off x="1178167" y="1972407"/>
            <a:ext cx="10034315" cy="4286327"/>
          </a:xfrm>
        </p:spPr>
        <p:txBody>
          <a:bodyPr>
            <a:normAutofit fontScale="92500" lnSpcReduction="20000"/>
          </a:bodyPr>
          <a:lstStyle/>
          <a:p>
            <a:pPr marL="0" indent="0">
              <a:buNone/>
            </a:pPr>
            <a:r>
              <a:rPr lang="en-US" b="1" dirty="0"/>
              <a:t>Reasons for Returned Recommendation Forms to Postdoc Admin:</a:t>
            </a:r>
          </a:p>
          <a:p>
            <a:pPr lvl="1">
              <a:buFont typeface="Arial" panose="020B0604020202020204" pitchFamily="34" charset="0"/>
              <a:buChar char="•"/>
            </a:pPr>
            <a:r>
              <a:rPr lang="en-US" dirty="0"/>
              <a:t>Faculty Sponsor is not eligible to appoint a Postdoc</a:t>
            </a:r>
          </a:p>
          <a:p>
            <a:pPr lvl="1">
              <a:buFont typeface="Arial" panose="020B0604020202020204" pitchFamily="34" charset="0"/>
              <a:buChar char="•"/>
            </a:pPr>
            <a:r>
              <a:rPr lang="en-US" dirty="0"/>
              <a:t>Incorrect Career, Program, Plan, Sub-plan, or Other Association</a:t>
            </a:r>
          </a:p>
          <a:p>
            <a:pPr lvl="1">
              <a:buFont typeface="Arial" panose="020B0604020202020204" pitchFamily="34" charset="0"/>
              <a:buChar char="•"/>
            </a:pPr>
            <a:r>
              <a:rPr lang="en-US" dirty="0"/>
              <a:t>Postdoc Candidate is not eligible (appointment or employment elsewhere; more than 5 years postdoctoral research experience, etc.)</a:t>
            </a:r>
          </a:p>
          <a:p>
            <a:pPr lvl="1">
              <a:buFont typeface="Arial" panose="020B0604020202020204" pitchFamily="34" charset="0"/>
              <a:buChar char="•"/>
            </a:pPr>
            <a:r>
              <a:rPr lang="en-US" dirty="0"/>
              <a:t>Appointment start date not feasible (e.g., timeline too short for visa processing)</a:t>
            </a:r>
          </a:p>
          <a:p>
            <a:pPr lvl="1">
              <a:buFont typeface="Arial" panose="020B0604020202020204" pitchFamily="34" charset="0"/>
              <a:buChar char="•"/>
            </a:pPr>
            <a:r>
              <a:rPr lang="en-US" dirty="0"/>
              <a:t>Incorrect Research Experience noted by department</a:t>
            </a:r>
          </a:p>
          <a:p>
            <a:pPr lvl="1">
              <a:buFont typeface="Arial" panose="020B0604020202020204" pitchFamily="34" charset="0"/>
              <a:buChar char="•"/>
            </a:pPr>
            <a:r>
              <a:rPr lang="en-US" dirty="0"/>
              <a:t>Additional details added to offer letter that are contrary to </a:t>
            </a:r>
            <a:r>
              <a:rPr lang="en-US" dirty="0">
                <a:hlinkClick r:id="rId2"/>
              </a:rPr>
              <a:t>Postdoc Policy</a:t>
            </a:r>
            <a:endParaRPr lang="en-US" dirty="0"/>
          </a:p>
          <a:p>
            <a:pPr lvl="1">
              <a:buFont typeface="Arial" panose="020B0604020202020204" pitchFamily="34" charset="0"/>
              <a:buChar char="•"/>
            </a:pPr>
            <a:r>
              <a:rPr lang="en-US" dirty="0"/>
              <a:t>Incorrect Funding</a:t>
            </a:r>
          </a:p>
          <a:p>
            <a:pPr lvl="2">
              <a:buFont typeface="Arial" panose="020B0604020202020204" pitchFamily="34" charset="0"/>
              <a:buChar char="•"/>
            </a:pPr>
            <a:r>
              <a:rPr lang="en-US" dirty="0"/>
              <a:t>Amount listed is not the annual rate (appointment period is more or less than one year and funding is prorated for appointment period rather than annual rate)</a:t>
            </a:r>
          </a:p>
          <a:p>
            <a:pPr lvl="2">
              <a:buFont typeface="Arial" panose="020B0604020202020204" pitchFamily="34" charset="0"/>
              <a:buChar char="•"/>
            </a:pPr>
            <a:r>
              <a:rPr lang="en-US" dirty="0"/>
              <a:t>Annual amount includes extra allowances, benefits costs, or other non-salary amounts</a:t>
            </a:r>
          </a:p>
          <a:p>
            <a:pPr marL="0" indent="0">
              <a:buNone/>
            </a:pPr>
            <a:r>
              <a:rPr lang="en-US" b="1" dirty="0"/>
              <a:t>Recommendation Form remains pending in OPA workflow until issue resolved:</a:t>
            </a:r>
          </a:p>
          <a:p>
            <a:pPr lvl="1">
              <a:buFont typeface="Arial" panose="020B0604020202020204" pitchFamily="34" charset="0"/>
              <a:buChar char="•"/>
            </a:pPr>
            <a:r>
              <a:rPr lang="en-US" dirty="0"/>
              <a:t>Insufficient proof of degree (letter of completion does not meet requirements)</a:t>
            </a:r>
          </a:p>
          <a:p>
            <a:pPr lvl="1">
              <a:buFont typeface="Arial" panose="020B0604020202020204" pitchFamily="34" charset="0"/>
              <a:buChar char="•"/>
            </a:pPr>
            <a:r>
              <a:rPr lang="en-US" dirty="0"/>
              <a:t>Missing one or more required supporting documents</a:t>
            </a:r>
          </a:p>
          <a:p>
            <a:pPr lvl="1">
              <a:buFont typeface="Arial" panose="020B0604020202020204" pitchFamily="34" charset="0"/>
              <a:buChar char="•"/>
            </a:pPr>
            <a:r>
              <a:rPr lang="en-US" dirty="0"/>
              <a:t>Appointment dates/funding are mismatched with visa dates/funding</a:t>
            </a:r>
          </a:p>
          <a:p>
            <a:pPr lvl="1"/>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129</a:t>
            </a:fld>
            <a:endParaRPr lang="en-US" dirty="0"/>
          </a:p>
        </p:txBody>
      </p:sp>
    </p:spTree>
    <p:extLst>
      <p:ext uri="{BB962C8B-B14F-4D97-AF65-F5344CB8AC3E}">
        <p14:creationId xmlns:p14="http://schemas.microsoft.com/office/powerpoint/2010/main" val="2528342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The Postdoctoral Appointment</a:t>
            </a:r>
          </a:p>
        </p:txBody>
      </p:sp>
      <p:sp>
        <p:nvSpPr>
          <p:cNvPr id="3" name="Text Placeholder 2"/>
          <p:cNvSpPr>
            <a:spLocks noGrp="1"/>
          </p:cNvSpPr>
          <p:nvPr>
            <p:ph type="body" idx="1"/>
          </p:nvPr>
        </p:nvSpPr>
        <p:spPr/>
        <p:txBody>
          <a:bodyPr/>
          <a:lstStyle/>
          <a:p>
            <a:r>
              <a:rPr lang="en-US" dirty="0"/>
              <a:t>Criteria, Processing Timelines, SUN</a:t>
            </a:r>
            <a:r>
              <a:rPr lang="en-US" sz="1800" dirty="0"/>
              <a:t>et</a:t>
            </a:r>
            <a:r>
              <a:rPr lang="en-US" dirty="0"/>
              <a:t> ID Sponsorship</a:t>
            </a:r>
          </a:p>
        </p:txBody>
      </p:sp>
      <p:sp>
        <p:nvSpPr>
          <p:cNvPr id="4" name="Slide Number Placeholder 3"/>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26981179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7A97905B-4F06-46C0-B772-1DBF469954DB}"/>
              </a:ext>
            </a:extLst>
          </p:cNvPr>
          <p:cNvPicPr>
            <a:picLocks noGrp="1" noChangeAspect="1"/>
          </p:cNvPicPr>
          <p:nvPr>
            <p:ph sz="half" idx="2"/>
          </p:nvPr>
        </p:nvPicPr>
        <p:blipFill>
          <a:blip r:embed="rId2"/>
          <a:stretch>
            <a:fillRect/>
          </a:stretch>
        </p:blipFill>
        <p:spPr>
          <a:xfrm>
            <a:off x="6218238" y="1997666"/>
            <a:ext cx="4937125" cy="4021393"/>
          </a:xfrm>
        </p:spPr>
      </p:pic>
      <p:sp>
        <p:nvSpPr>
          <p:cNvPr id="2" name="Title 1"/>
          <p:cNvSpPr>
            <a:spLocks noGrp="1"/>
          </p:cNvSpPr>
          <p:nvPr>
            <p:ph type="title"/>
          </p:nvPr>
        </p:nvSpPr>
        <p:spPr>
          <a:xfrm>
            <a:off x="1178169" y="257837"/>
            <a:ext cx="10034314" cy="1293028"/>
          </a:xfrm>
        </p:spPr>
        <p:txBody>
          <a:bodyPr>
            <a:normAutofit/>
          </a:bodyPr>
          <a:lstStyle/>
          <a:p>
            <a:r>
              <a:rPr lang="en-US" b="1" dirty="0"/>
              <a:t>Click Steps:</a:t>
            </a:r>
            <a:br>
              <a:rPr lang="en-US" dirty="0"/>
            </a:br>
            <a:r>
              <a:rPr lang="en-US" sz="3200" dirty="0"/>
              <a:t>Returned Recommendation Form</a:t>
            </a:r>
          </a:p>
        </p:txBody>
      </p:sp>
      <p:sp>
        <p:nvSpPr>
          <p:cNvPr id="6" name="Content Placeholder 5"/>
          <p:cNvSpPr>
            <a:spLocks noGrp="1"/>
          </p:cNvSpPr>
          <p:nvPr>
            <p:ph sz="half" idx="1"/>
          </p:nvPr>
        </p:nvSpPr>
        <p:spPr>
          <a:xfrm>
            <a:off x="1200070" y="1893162"/>
            <a:ext cx="4694703" cy="4199770"/>
          </a:xfrm>
        </p:spPr>
        <p:txBody>
          <a:bodyPr>
            <a:normAutofit lnSpcReduction="10000"/>
          </a:bodyPr>
          <a:lstStyle/>
          <a:p>
            <a:pPr marL="0" indent="0" algn="ctr">
              <a:buNone/>
            </a:pPr>
            <a:r>
              <a:rPr lang="en-US" b="1" dirty="0"/>
              <a:t>What happens if appointment terms change after submission to workflow?</a:t>
            </a:r>
          </a:p>
          <a:p>
            <a:pPr marL="0" indent="0">
              <a:buNone/>
            </a:pPr>
            <a:r>
              <a:rPr lang="en-US" dirty="0"/>
              <a:t>Check AXESS to find the pending Approver</a:t>
            </a:r>
          </a:p>
          <a:p>
            <a:pPr lvl="1">
              <a:buFont typeface="Arial" panose="020B0604020202020204" pitchFamily="34" charset="0"/>
              <a:buChar char="•"/>
            </a:pPr>
            <a:r>
              <a:rPr lang="en-US" dirty="0"/>
              <a:t>Contact the Approver to return the web form</a:t>
            </a:r>
          </a:p>
          <a:p>
            <a:pPr marL="0" indent="0">
              <a:buNone/>
            </a:pPr>
            <a:r>
              <a:rPr lang="en-US" dirty="0"/>
              <a:t>Postdoc Admin returns web form to Self</a:t>
            </a:r>
          </a:p>
          <a:p>
            <a:pPr lvl="1">
              <a:buFont typeface="Arial" panose="020B0604020202020204" pitchFamily="34" charset="0"/>
              <a:buChar char="•"/>
            </a:pPr>
            <a:r>
              <a:rPr lang="en-US" dirty="0"/>
              <a:t>If the web form is pending Admin’s verify approval, Admin clicks Return, then exits workflow:</a:t>
            </a:r>
          </a:p>
          <a:p>
            <a:pPr lvl="2">
              <a:buFont typeface="Arial" panose="020B0604020202020204" pitchFamily="34" charset="0"/>
              <a:buChar char="•"/>
            </a:pPr>
            <a:r>
              <a:rPr lang="en-US" dirty="0"/>
              <a:t>Mouse over the OPA/Bechtel tab</a:t>
            </a:r>
          </a:p>
          <a:p>
            <a:pPr lvl="2">
              <a:buFont typeface="Arial" panose="020B0604020202020204" pitchFamily="34" charset="0"/>
              <a:buChar char="•"/>
            </a:pPr>
            <a:r>
              <a:rPr lang="en-US" dirty="0"/>
              <a:t>Click Postdoc Administrative Forms</a:t>
            </a:r>
          </a:p>
          <a:p>
            <a:pPr lvl="2">
              <a:buFont typeface="Arial" panose="020B0604020202020204" pitchFamily="34" charset="0"/>
              <a:buChar char="•"/>
            </a:pPr>
            <a:r>
              <a:rPr lang="en-US" dirty="0"/>
              <a:t>Click Recommendation Form button</a:t>
            </a:r>
          </a:p>
          <a:p>
            <a:pPr lvl="2">
              <a:buFont typeface="Arial" panose="020B0604020202020204" pitchFamily="34" charset="0"/>
              <a:buChar char="•"/>
            </a:pPr>
            <a:r>
              <a:rPr lang="en-US" dirty="0"/>
              <a:t>Search by Postdoc name</a:t>
            </a:r>
          </a:p>
          <a:p>
            <a:pPr lvl="2">
              <a:buFont typeface="Arial" panose="020B0604020202020204" pitchFamily="34" charset="0"/>
              <a:buChar char="•"/>
            </a:pPr>
            <a:r>
              <a:rPr lang="en-US" dirty="0"/>
              <a:t>Click the transaction ID, open form</a:t>
            </a:r>
          </a:p>
          <a:p>
            <a:pPr lvl="2">
              <a:buFont typeface="Arial" panose="020B0604020202020204" pitchFamily="34" charset="0"/>
              <a:buChar char="•"/>
            </a:pPr>
            <a:r>
              <a:rPr lang="en-US" dirty="0"/>
              <a:t>Make revisions, save, and resubmit</a:t>
            </a:r>
          </a:p>
          <a:p>
            <a:pPr lvl="1"/>
            <a:endParaRPr lang="en-US" dirty="0"/>
          </a:p>
          <a:p>
            <a:pPr lvl="1"/>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130</a:t>
            </a:fld>
            <a:endParaRPr lang="en-US" dirty="0"/>
          </a:p>
        </p:txBody>
      </p:sp>
      <p:sp>
        <p:nvSpPr>
          <p:cNvPr id="12" name="Oval 11"/>
          <p:cNvSpPr/>
          <p:nvPr/>
        </p:nvSpPr>
        <p:spPr>
          <a:xfrm>
            <a:off x="6096000" y="1893162"/>
            <a:ext cx="4353017" cy="5890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rot="1933431">
            <a:off x="6314732" y="5322716"/>
            <a:ext cx="825158" cy="2999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23187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19250"/>
            <a:ext cx="10007937" cy="1293028"/>
          </a:xfrm>
        </p:spPr>
        <p:txBody>
          <a:bodyPr>
            <a:normAutofit/>
          </a:bodyPr>
          <a:lstStyle/>
          <a:p>
            <a:r>
              <a:rPr lang="en-US" sz="4400" b="1" dirty="0"/>
              <a:t>Process:</a:t>
            </a:r>
            <a:br>
              <a:rPr lang="en-US" dirty="0"/>
            </a:br>
            <a:r>
              <a:rPr lang="en-US" sz="3600" dirty="0"/>
              <a:t>Delay of Appointment Data Load to PeopleSoft</a:t>
            </a:r>
          </a:p>
        </p:txBody>
      </p:sp>
      <p:sp>
        <p:nvSpPr>
          <p:cNvPr id="3" name="Content Placeholder 2"/>
          <p:cNvSpPr>
            <a:spLocks noGrp="1"/>
          </p:cNvSpPr>
          <p:nvPr>
            <p:ph idx="1"/>
          </p:nvPr>
        </p:nvSpPr>
        <p:spPr>
          <a:xfrm>
            <a:off x="1204546" y="2259623"/>
            <a:ext cx="10007937" cy="3648009"/>
          </a:xfrm>
        </p:spPr>
        <p:txBody>
          <a:bodyPr/>
          <a:lstStyle/>
          <a:p>
            <a:pPr marL="0" indent="0">
              <a:buNone/>
            </a:pPr>
            <a:r>
              <a:rPr lang="en-US" sz="2800" dirty="0"/>
              <a:t>The Email Notice of Appointment Approval Does Not Mean that Appointment Data is Uploaded to PeopleSoft</a:t>
            </a:r>
          </a:p>
          <a:p>
            <a:endParaRPr lang="en-US" sz="2800" dirty="0"/>
          </a:p>
          <a:p>
            <a:pPr lvl="1">
              <a:buFont typeface="Arial" panose="020B0604020202020204" pitchFamily="34" charset="0"/>
              <a:buChar char="•"/>
            </a:pPr>
            <a:r>
              <a:rPr lang="en-US" sz="2400" b="1" dirty="0"/>
              <a:t>There may be a 24-48 hour delay (longer during high volume processing periods) AFTER the approval notice before the appointment data is uploaded to PeopleSoft</a:t>
            </a:r>
          </a:p>
          <a:p>
            <a:pPr lvl="1">
              <a:buFont typeface="Arial" panose="020B0604020202020204" pitchFamily="34" charset="0"/>
              <a:buChar char="•"/>
            </a:pPr>
            <a:r>
              <a:rPr lang="en-US" sz="2400" dirty="0"/>
              <a:t>To check if the appointment is active in PeopleSoft, log-in and look for the student ID number (see the next slide)</a:t>
            </a:r>
          </a:p>
        </p:txBody>
      </p:sp>
      <p:sp>
        <p:nvSpPr>
          <p:cNvPr id="4" name="Slide Number Placeholder 3"/>
          <p:cNvSpPr>
            <a:spLocks noGrp="1"/>
          </p:cNvSpPr>
          <p:nvPr>
            <p:ph type="sldNum" sz="quarter" idx="12"/>
          </p:nvPr>
        </p:nvSpPr>
        <p:spPr/>
        <p:txBody>
          <a:bodyPr/>
          <a:lstStyle/>
          <a:p>
            <a:fld id="{6D22F896-40B5-4ADD-8801-0D06FADFA095}" type="slidenum">
              <a:rPr lang="en-US" smtClean="0"/>
              <a:t>131</a:t>
            </a:fld>
            <a:endParaRPr lang="en-US" dirty="0"/>
          </a:p>
        </p:txBody>
      </p:sp>
    </p:spTree>
    <p:extLst>
      <p:ext uri="{BB962C8B-B14F-4D97-AF65-F5344CB8AC3E}">
        <p14:creationId xmlns:p14="http://schemas.microsoft.com/office/powerpoint/2010/main" val="41878670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92195"/>
            <a:ext cx="10007937" cy="1295400"/>
          </a:xfrm>
        </p:spPr>
        <p:txBody>
          <a:bodyPr>
            <a:normAutofit/>
          </a:bodyPr>
          <a:lstStyle/>
          <a:p>
            <a:r>
              <a:rPr lang="en-US" b="1" dirty="0"/>
              <a:t>Click Steps:</a:t>
            </a:r>
            <a:br>
              <a:rPr lang="en-US" dirty="0"/>
            </a:br>
            <a:r>
              <a:rPr lang="en-US" sz="3200" b="1" dirty="0"/>
              <a:t>Look Up Student ID in Postdoc Web Forms</a:t>
            </a:r>
          </a:p>
        </p:txBody>
      </p:sp>
      <p:sp>
        <p:nvSpPr>
          <p:cNvPr id="6" name="Text Placeholder 5"/>
          <p:cNvSpPr>
            <a:spLocks noGrp="1"/>
          </p:cNvSpPr>
          <p:nvPr>
            <p:ph type="body" idx="1"/>
          </p:nvPr>
        </p:nvSpPr>
        <p:spPr>
          <a:xfrm>
            <a:off x="1204546" y="1880903"/>
            <a:ext cx="4789855" cy="1622272"/>
          </a:xfrm>
        </p:spPr>
        <p:txBody>
          <a:bodyPr>
            <a:normAutofit fontScale="85000" lnSpcReduction="10000"/>
          </a:bodyPr>
          <a:lstStyle/>
          <a:p>
            <a:pPr marL="285750" indent="-285750">
              <a:lnSpc>
                <a:spcPct val="110000"/>
              </a:lnSpc>
              <a:buFont typeface="Arial" panose="020B0604020202020204" pitchFamily="34" charset="0"/>
              <a:buChar char="•"/>
            </a:pPr>
            <a:r>
              <a:rPr lang="en-US" sz="1800" dirty="0"/>
              <a:t>CLICK OPA/Bechtel Center tab; click postdoc</a:t>
            </a:r>
          </a:p>
          <a:p>
            <a:pPr marL="285750" indent="-285750">
              <a:lnSpc>
                <a:spcPct val="110000"/>
              </a:lnSpc>
              <a:buFont typeface="Arial" panose="020B0604020202020204" pitchFamily="34" charset="0"/>
              <a:buChar char="•"/>
            </a:pPr>
            <a:r>
              <a:rPr lang="en-US" sz="1800" dirty="0"/>
              <a:t>Click Postdoc Administrative Forms</a:t>
            </a:r>
          </a:p>
          <a:p>
            <a:pPr marL="285750" indent="-285750">
              <a:lnSpc>
                <a:spcPct val="110000"/>
              </a:lnSpc>
              <a:buFont typeface="Arial" panose="020B0604020202020204" pitchFamily="34" charset="0"/>
              <a:buChar char="•"/>
            </a:pPr>
            <a:r>
              <a:rPr lang="en-US" sz="1800" dirty="0"/>
              <a:t>Click Change Request; click </a:t>
            </a:r>
            <a:r>
              <a:rPr lang="en-US" sz="1800" b="1" dirty="0"/>
              <a:t>Add</a:t>
            </a:r>
          </a:p>
          <a:p>
            <a:pPr marL="285750" indent="-285750">
              <a:lnSpc>
                <a:spcPct val="110000"/>
              </a:lnSpc>
              <a:buFont typeface="Arial" panose="020B0604020202020204" pitchFamily="34" charset="0"/>
              <a:buChar char="•"/>
            </a:pPr>
            <a:r>
              <a:rPr lang="en-US" sz="1800" dirty="0"/>
              <a:t>Click magnifying glass to Look Up</a:t>
            </a:r>
          </a:p>
        </p:txBody>
      </p:sp>
      <p:pic>
        <p:nvPicPr>
          <p:cNvPr id="4" name="Content Placeholder 3"/>
          <p:cNvPicPr>
            <a:picLocks noGrp="1" noChangeAspect="1"/>
          </p:cNvPicPr>
          <p:nvPr>
            <p:ph sz="half" idx="2"/>
          </p:nvPr>
        </p:nvPicPr>
        <p:blipFill>
          <a:blip r:embed="rId2"/>
          <a:stretch>
            <a:fillRect/>
          </a:stretch>
        </p:blipFill>
        <p:spPr>
          <a:xfrm>
            <a:off x="1204546" y="3636838"/>
            <a:ext cx="4804921" cy="2696446"/>
          </a:xfrm>
          <a:prstGeom prst="rect">
            <a:avLst/>
          </a:prstGeom>
        </p:spPr>
      </p:pic>
      <p:sp>
        <p:nvSpPr>
          <p:cNvPr id="12" name="Title 1"/>
          <p:cNvSpPr>
            <a:spLocks noGrp="1"/>
          </p:cNvSpPr>
          <p:nvPr>
            <p:ph type="body" sz="quarter" idx="3"/>
          </p:nvPr>
        </p:nvSpPr>
        <p:spPr>
          <a:xfrm>
            <a:off x="6096001" y="1880904"/>
            <a:ext cx="5116482" cy="1622272"/>
          </a:xfrm>
        </p:spPr>
        <p:txBody>
          <a:bodyPr>
            <a:noAutofit/>
          </a:bodyPr>
          <a:lstStyle/>
          <a:p>
            <a:pPr marL="457200" indent="-457200">
              <a:buFont typeface="Arial" panose="020B0604020202020204" pitchFamily="34" charset="0"/>
              <a:buChar char="•"/>
            </a:pPr>
            <a:r>
              <a:rPr lang="en-US" sz="1600" dirty="0"/>
              <a:t>Enter Postdoc names in search fields</a:t>
            </a:r>
          </a:p>
          <a:p>
            <a:pPr marL="457200" indent="-457200">
              <a:buFont typeface="Arial" panose="020B0604020202020204" pitchFamily="34" charset="0"/>
              <a:buChar char="•"/>
            </a:pPr>
            <a:r>
              <a:rPr lang="en-US" sz="1600" dirty="0"/>
              <a:t>click Look Up</a:t>
            </a:r>
          </a:p>
          <a:p>
            <a:pPr marL="457200" indent="-457200">
              <a:buFont typeface="Arial" panose="020B0604020202020204" pitchFamily="34" charset="0"/>
              <a:buChar char="•"/>
            </a:pPr>
            <a:r>
              <a:rPr lang="en-US" sz="1600" dirty="0"/>
              <a:t>Copy the Empl ID#; cancel and exit</a:t>
            </a:r>
          </a:p>
          <a:p>
            <a:pPr marL="457200" indent="-457200">
              <a:buFont typeface="Arial" panose="020B0604020202020204" pitchFamily="34" charset="0"/>
              <a:buChar char="•"/>
            </a:pPr>
            <a:r>
              <a:rPr lang="en-US" sz="1600" dirty="0"/>
              <a:t>If ”No Results”, the appointment data is not yet loaded to PeopleSoft</a:t>
            </a:r>
          </a:p>
        </p:txBody>
      </p:sp>
      <p:pic>
        <p:nvPicPr>
          <p:cNvPr id="8" name="Content Placeholder 7"/>
          <p:cNvPicPr>
            <a:picLocks noGrp="1" noChangeAspect="1"/>
          </p:cNvPicPr>
          <p:nvPr>
            <p:ph sz="quarter" idx="4"/>
          </p:nvPr>
        </p:nvPicPr>
        <p:blipFill>
          <a:blip r:embed="rId3"/>
          <a:stretch>
            <a:fillRect/>
          </a:stretch>
        </p:blipFill>
        <p:spPr>
          <a:xfrm>
            <a:off x="6182535" y="3636838"/>
            <a:ext cx="5029948" cy="2696446"/>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132</a:t>
            </a:fld>
            <a:endParaRPr lang="en-US" dirty="0"/>
          </a:p>
        </p:txBody>
      </p:sp>
      <p:sp>
        <p:nvSpPr>
          <p:cNvPr id="13" name="Oval 12"/>
          <p:cNvSpPr/>
          <p:nvPr/>
        </p:nvSpPr>
        <p:spPr>
          <a:xfrm flipV="1">
            <a:off x="7628474" y="5931493"/>
            <a:ext cx="1456967" cy="4650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flipV="1">
            <a:off x="2604713" y="4399504"/>
            <a:ext cx="474388" cy="445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48281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7200" b="1" i="1" dirty="0"/>
              <a:t>New Appointment</a:t>
            </a:r>
          </a:p>
        </p:txBody>
      </p:sp>
      <p:sp>
        <p:nvSpPr>
          <p:cNvPr id="6" name="Subtitle 5"/>
          <p:cNvSpPr>
            <a:spLocks noGrp="1"/>
          </p:cNvSpPr>
          <p:nvPr>
            <p:ph type="body" idx="1"/>
          </p:nvPr>
        </p:nvSpPr>
        <p:spPr/>
        <p:txBody>
          <a:bodyPr/>
          <a:lstStyle/>
          <a:p>
            <a:r>
              <a:rPr lang="en-US" dirty="0"/>
              <a:t>Postdoc Admin: Visas for International Scholars</a:t>
            </a:r>
          </a:p>
        </p:txBody>
      </p:sp>
      <p:sp>
        <p:nvSpPr>
          <p:cNvPr id="4" name="Slide Number Placeholder 3"/>
          <p:cNvSpPr>
            <a:spLocks noGrp="1"/>
          </p:cNvSpPr>
          <p:nvPr>
            <p:ph type="sldNum" sz="quarter" idx="12"/>
          </p:nvPr>
        </p:nvSpPr>
        <p:spPr/>
        <p:txBody>
          <a:bodyPr/>
          <a:lstStyle/>
          <a:p>
            <a:fld id="{6D22F896-40B5-4ADD-8801-0D06FADFA095}" type="slidenum">
              <a:rPr lang="en-US" smtClean="0"/>
              <a:t>133</a:t>
            </a:fld>
            <a:endParaRPr lang="en-US" dirty="0"/>
          </a:p>
        </p:txBody>
      </p:sp>
    </p:spTree>
    <p:extLst>
      <p:ext uri="{BB962C8B-B14F-4D97-AF65-F5344CB8AC3E}">
        <p14:creationId xmlns:p14="http://schemas.microsoft.com/office/powerpoint/2010/main" val="26788275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70" y="272473"/>
            <a:ext cx="10034314" cy="1293028"/>
          </a:xfrm>
        </p:spPr>
        <p:txBody>
          <a:bodyPr>
            <a:normAutofit/>
          </a:bodyPr>
          <a:lstStyle/>
          <a:p>
            <a:r>
              <a:rPr lang="en-US" b="1" dirty="0"/>
              <a:t>Policy:</a:t>
            </a:r>
            <a:br>
              <a:rPr lang="en-US" dirty="0"/>
            </a:br>
            <a:r>
              <a:rPr lang="en-US" sz="3200" dirty="0"/>
              <a:t>Visa Types for International Postdocs</a:t>
            </a:r>
          </a:p>
        </p:txBody>
      </p:sp>
      <p:sp>
        <p:nvSpPr>
          <p:cNvPr id="3" name="Content Placeholder 2"/>
          <p:cNvSpPr>
            <a:spLocks noGrp="1"/>
          </p:cNvSpPr>
          <p:nvPr>
            <p:ph idx="1"/>
          </p:nvPr>
        </p:nvSpPr>
        <p:spPr>
          <a:xfrm>
            <a:off x="1178170" y="2029933"/>
            <a:ext cx="9961684" cy="4123681"/>
          </a:xfrm>
        </p:spPr>
        <p:txBody>
          <a:bodyPr>
            <a:normAutofit fontScale="55000" lnSpcReduction="20000"/>
          </a:bodyPr>
          <a:lstStyle/>
          <a:p>
            <a:pPr marL="0" indent="0">
              <a:lnSpc>
                <a:spcPct val="110000"/>
              </a:lnSpc>
              <a:buNone/>
            </a:pPr>
            <a:r>
              <a:rPr lang="en-US" sz="3300" b="1" dirty="0"/>
              <a:t>J-1 Scholar (with DS-2019 document)</a:t>
            </a:r>
          </a:p>
          <a:p>
            <a:pPr lvl="1">
              <a:lnSpc>
                <a:spcPct val="110000"/>
              </a:lnSpc>
              <a:buFont typeface="Arial" panose="020B0604020202020204" pitchFamily="34" charset="0"/>
              <a:buChar char="•"/>
            </a:pPr>
            <a:r>
              <a:rPr lang="en-US" sz="3300" dirty="0"/>
              <a:t>Expected visa status for Stanford Postdocs</a:t>
            </a:r>
          </a:p>
          <a:p>
            <a:pPr lvl="1">
              <a:lnSpc>
                <a:spcPct val="110000"/>
              </a:lnSpc>
              <a:buFont typeface="Arial" panose="020B0604020202020204" pitchFamily="34" charset="0"/>
              <a:buChar char="•"/>
            </a:pPr>
            <a:r>
              <a:rPr lang="en-US" sz="3300" dirty="0"/>
              <a:t>J-1 visa status available up to a maximum total of 5 years</a:t>
            </a:r>
          </a:p>
          <a:p>
            <a:pPr marL="0" indent="0">
              <a:lnSpc>
                <a:spcPct val="110000"/>
              </a:lnSpc>
              <a:buNone/>
            </a:pPr>
            <a:r>
              <a:rPr lang="en-US" sz="3300" b="1" dirty="0"/>
              <a:t>F-1 Optional Practical Training (OPT) with Employment Authorization (EAD) card</a:t>
            </a:r>
          </a:p>
          <a:p>
            <a:pPr lvl="1">
              <a:lnSpc>
                <a:spcPct val="110000"/>
              </a:lnSpc>
              <a:buFont typeface="Arial" panose="020B0604020202020204" pitchFamily="34" charset="0"/>
              <a:buChar char="•"/>
            </a:pPr>
            <a:r>
              <a:rPr lang="en-US" sz="3300" dirty="0"/>
              <a:t>International Postdocs who were graduate students in the U.S. may start their postdoctoral appointment in F-1 OPT status for the period of the EAD work authorization up to 12 months</a:t>
            </a:r>
          </a:p>
          <a:p>
            <a:pPr lvl="1">
              <a:lnSpc>
                <a:spcPct val="110000"/>
              </a:lnSpc>
              <a:buFont typeface="Arial" panose="020B0604020202020204" pitchFamily="34" charset="0"/>
              <a:buChar char="•"/>
            </a:pPr>
            <a:r>
              <a:rPr lang="en-US" sz="3300" dirty="0"/>
              <a:t>A 24-month extension may be available in STEM research fields, then transfer to J-1 or H-1B visa status</a:t>
            </a:r>
          </a:p>
          <a:p>
            <a:pPr marL="0" indent="0">
              <a:lnSpc>
                <a:spcPct val="110000"/>
              </a:lnSpc>
              <a:buNone/>
            </a:pPr>
            <a:r>
              <a:rPr lang="en-US" sz="3300" b="1" dirty="0"/>
              <a:t>H-1B Visa</a:t>
            </a:r>
          </a:p>
          <a:p>
            <a:pPr lvl="1">
              <a:lnSpc>
                <a:spcPct val="110000"/>
              </a:lnSpc>
              <a:buFont typeface="Arial" panose="020B0604020202020204" pitchFamily="34" charset="0"/>
              <a:buChar char="•"/>
            </a:pPr>
            <a:r>
              <a:rPr lang="en-US" sz="3300" dirty="0"/>
              <a:t>Postdoc must meet eligibility criteria and be approved for this visa policy exception</a:t>
            </a:r>
          </a:p>
          <a:p>
            <a:pPr lvl="1">
              <a:lnSpc>
                <a:spcPct val="110000"/>
              </a:lnSpc>
              <a:buFont typeface="Arial" panose="020B0604020202020204" pitchFamily="34" charset="0"/>
              <a:buChar char="•"/>
            </a:pPr>
            <a:r>
              <a:rPr lang="en-US" sz="3300" dirty="0"/>
              <a:t>H-1B visa status available up to a maximum of 6 years</a:t>
            </a:r>
          </a:p>
          <a:p>
            <a:pPr lvl="1">
              <a:lnSpc>
                <a:spcPct val="110000"/>
              </a:lnSpc>
            </a:pPr>
            <a:endParaRPr lang="en-US" sz="3300" b="1" dirty="0"/>
          </a:p>
          <a:p>
            <a:pPr marL="0" indent="0" algn="ctr">
              <a:lnSpc>
                <a:spcPct val="80000"/>
              </a:lnSpc>
              <a:buNone/>
            </a:pPr>
            <a:r>
              <a:rPr lang="en-US" sz="2500" dirty="0">
                <a:hlinkClick r:id="rId2"/>
              </a:rPr>
              <a:t>https://postdocs.stanford.edu/postdoctoral-administrators/how-quick-links/request-visas-postdoctoral-scholars</a:t>
            </a:r>
            <a:endParaRPr lang="en-US" sz="2500" dirty="0"/>
          </a:p>
        </p:txBody>
      </p:sp>
      <p:sp>
        <p:nvSpPr>
          <p:cNvPr id="4" name="Slide Number Placeholder 3"/>
          <p:cNvSpPr>
            <a:spLocks noGrp="1"/>
          </p:cNvSpPr>
          <p:nvPr>
            <p:ph type="sldNum" sz="quarter" idx="12"/>
          </p:nvPr>
        </p:nvSpPr>
        <p:spPr/>
        <p:txBody>
          <a:bodyPr/>
          <a:lstStyle/>
          <a:p>
            <a:fld id="{6D22F896-40B5-4ADD-8801-0D06FADFA095}" type="slidenum">
              <a:rPr lang="en-US" smtClean="0"/>
              <a:t>134</a:t>
            </a:fld>
            <a:endParaRPr lang="en-US" dirty="0"/>
          </a:p>
        </p:txBody>
      </p:sp>
    </p:spTree>
    <p:extLst>
      <p:ext uri="{BB962C8B-B14F-4D97-AF65-F5344CB8AC3E}">
        <p14:creationId xmlns:p14="http://schemas.microsoft.com/office/powerpoint/2010/main" val="5685239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70" y="227356"/>
            <a:ext cx="10034314" cy="1293028"/>
          </a:xfrm>
        </p:spPr>
        <p:txBody>
          <a:bodyPr>
            <a:normAutofit/>
          </a:bodyPr>
          <a:lstStyle/>
          <a:p>
            <a:r>
              <a:rPr lang="en-US" b="1" dirty="0"/>
              <a:t>Process:</a:t>
            </a:r>
            <a:br>
              <a:rPr lang="en-US" dirty="0"/>
            </a:br>
            <a:r>
              <a:rPr lang="en-US" sz="3200" dirty="0"/>
              <a:t>Submission of J-1 / Visa DS-2019 Requests</a:t>
            </a:r>
          </a:p>
        </p:txBody>
      </p:sp>
      <p:sp>
        <p:nvSpPr>
          <p:cNvPr id="3" name="Content Placeholder 2"/>
          <p:cNvSpPr>
            <a:spLocks noGrp="1"/>
          </p:cNvSpPr>
          <p:nvPr>
            <p:ph idx="1"/>
          </p:nvPr>
        </p:nvSpPr>
        <p:spPr>
          <a:xfrm>
            <a:off x="1178169" y="2181177"/>
            <a:ext cx="10034313" cy="3736046"/>
          </a:xfrm>
        </p:spPr>
        <p:txBody>
          <a:bodyPr>
            <a:normAutofit fontScale="77500" lnSpcReduction="20000"/>
          </a:bodyPr>
          <a:lstStyle/>
          <a:p>
            <a:pPr marL="0" indent="0">
              <a:lnSpc>
                <a:spcPct val="110000"/>
              </a:lnSpc>
              <a:buNone/>
            </a:pPr>
            <a:r>
              <a:rPr lang="en-US" sz="3200" dirty="0"/>
              <a:t>Admin completes J-1/H-1B visa training with </a:t>
            </a:r>
            <a:r>
              <a:rPr lang="en-US" sz="3200" dirty="0">
                <a:hlinkClick r:id="rId2"/>
              </a:rPr>
              <a:t>Bechtel International Center</a:t>
            </a:r>
            <a:endParaRPr lang="en-US" sz="3200" dirty="0"/>
          </a:p>
          <a:p>
            <a:pPr marL="0" indent="0">
              <a:lnSpc>
                <a:spcPct val="110000"/>
              </a:lnSpc>
              <a:buNone/>
            </a:pPr>
            <a:r>
              <a:rPr lang="en-US" sz="3200" dirty="0"/>
              <a:t>Admin submits </a:t>
            </a:r>
            <a:r>
              <a:rPr lang="en-US" sz="3200" dirty="0">
                <a:hlinkClick r:id="rId3"/>
              </a:rPr>
              <a:t>J-1 / DS-2019 SEVIS Visa Request </a:t>
            </a:r>
            <a:r>
              <a:rPr lang="en-US" sz="3200" dirty="0"/>
              <a:t>web form</a:t>
            </a:r>
            <a:endParaRPr lang="en-US" sz="1800" dirty="0"/>
          </a:p>
          <a:p>
            <a:pPr marL="0" indent="0">
              <a:lnSpc>
                <a:spcPct val="110000"/>
              </a:lnSpc>
              <a:buNone/>
            </a:pPr>
            <a:r>
              <a:rPr lang="en-US" sz="3200" dirty="0"/>
              <a:t>Funding is required to cover duration of visa and appointment</a:t>
            </a:r>
          </a:p>
          <a:p>
            <a:pPr marL="0" indent="0">
              <a:lnSpc>
                <a:spcPct val="110000"/>
              </a:lnSpc>
              <a:buNone/>
            </a:pPr>
            <a:r>
              <a:rPr lang="en-US" sz="3200" dirty="0"/>
              <a:t>Submit DS-2019 and Recommendation web forms </a:t>
            </a:r>
            <a:r>
              <a:rPr lang="en-US" sz="3200" b="1" dirty="0"/>
              <a:t>at least 8 weeks </a:t>
            </a:r>
            <a:r>
              <a:rPr lang="en-US" sz="3200" dirty="0"/>
              <a:t>before expected Postdoc arrival / appointment start date</a:t>
            </a:r>
          </a:p>
          <a:p>
            <a:pPr lvl="1">
              <a:lnSpc>
                <a:spcPct val="110000"/>
              </a:lnSpc>
              <a:buFont typeface="Arial" panose="020B0604020202020204" pitchFamily="34" charset="0"/>
              <a:buChar char="•"/>
            </a:pPr>
            <a:r>
              <a:rPr lang="en-US" sz="3000" dirty="0"/>
              <a:t>3 months in advance is preferred</a:t>
            </a:r>
          </a:p>
          <a:p>
            <a:pPr marL="457200" lvl="1" indent="0">
              <a:lnSpc>
                <a:spcPct val="110000"/>
              </a:lnSpc>
              <a:buNone/>
            </a:pPr>
            <a:endParaRPr lang="en-US" sz="1800" dirty="0"/>
          </a:p>
          <a:p>
            <a:pPr marL="0" indent="0">
              <a:lnSpc>
                <a:spcPct val="110000"/>
              </a:lnSpc>
              <a:buNone/>
            </a:pPr>
            <a:r>
              <a:rPr lang="en-US" sz="2600" b="1" dirty="0"/>
              <a:t>OPA CANNOT approve visa web forms without an accompanying Recommendation Form</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135</a:t>
            </a:fld>
            <a:endParaRPr lang="en-US" dirty="0"/>
          </a:p>
        </p:txBody>
      </p:sp>
    </p:spTree>
    <p:extLst>
      <p:ext uri="{BB962C8B-B14F-4D97-AF65-F5344CB8AC3E}">
        <p14:creationId xmlns:p14="http://schemas.microsoft.com/office/powerpoint/2010/main" val="38987178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28042"/>
            <a:ext cx="10007938" cy="1293028"/>
          </a:xfrm>
        </p:spPr>
        <p:txBody>
          <a:bodyPr>
            <a:normAutofit/>
          </a:bodyPr>
          <a:lstStyle/>
          <a:p>
            <a:r>
              <a:rPr lang="en-US" b="1" dirty="0"/>
              <a:t>Policy:</a:t>
            </a:r>
            <a:br>
              <a:rPr lang="en-US" dirty="0"/>
            </a:br>
            <a:r>
              <a:rPr lang="en-US" sz="3200" dirty="0"/>
              <a:t>J-1 Visa / DS-2019 Processing Guidelines</a:t>
            </a:r>
          </a:p>
        </p:txBody>
      </p:sp>
      <p:sp>
        <p:nvSpPr>
          <p:cNvPr id="3" name="Content Placeholder 2"/>
          <p:cNvSpPr>
            <a:spLocks noGrp="1"/>
          </p:cNvSpPr>
          <p:nvPr>
            <p:ph idx="1"/>
          </p:nvPr>
        </p:nvSpPr>
        <p:spPr>
          <a:xfrm>
            <a:off x="1204546" y="2048608"/>
            <a:ext cx="10007937" cy="4157074"/>
          </a:xfrm>
        </p:spPr>
        <p:txBody>
          <a:bodyPr>
            <a:normAutofit fontScale="25000" lnSpcReduction="20000"/>
          </a:bodyPr>
          <a:lstStyle/>
          <a:p>
            <a:pPr marL="0" indent="0">
              <a:lnSpc>
                <a:spcPct val="110000"/>
              </a:lnSpc>
              <a:buNone/>
            </a:pPr>
            <a:r>
              <a:rPr lang="en-US" sz="8800" b="1" dirty="0"/>
              <a:t>Appointment start and end dates must match </a:t>
            </a:r>
            <a:r>
              <a:rPr lang="en-US" sz="8800" dirty="0"/>
              <a:t>DS-2019 program start and end dates </a:t>
            </a:r>
          </a:p>
          <a:p>
            <a:pPr marL="0" indent="0">
              <a:buNone/>
            </a:pPr>
            <a:r>
              <a:rPr lang="en-US" sz="8800" b="1" dirty="0"/>
              <a:t>DS-2019 funding total must match annual funding reported to OPA, EXCEPT:</a:t>
            </a:r>
          </a:p>
          <a:p>
            <a:pPr lvl="1">
              <a:buFont typeface="Arial" panose="020B0604020202020204" pitchFamily="34" charset="0"/>
              <a:buChar char="•"/>
            </a:pPr>
            <a:r>
              <a:rPr lang="en-US" sz="9000" dirty="0"/>
              <a:t>When appointment/DS-2019 program do not equal one year</a:t>
            </a:r>
          </a:p>
          <a:p>
            <a:pPr lvl="2">
              <a:buFont typeface="Arial" panose="020B0604020202020204" pitchFamily="34" charset="0"/>
              <a:buChar char="•"/>
            </a:pPr>
            <a:r>
              <a:rPr lang="en-US" sz="9000" dirty="0"/>
              <a:t>On the Recommendation form: Enter the annual funding amount</a:t>
            </a:r>
          </a:p>
          <a:p>
            <a:pPr lvl="2">
              <a:buFont typeface="Arial" panose="020B0604020202020204" pitchFamily="34" charset="0"/>
              <a:buChar char="•"/>
            </a:pPr>
            <a:r>
              <a:rPr lang="en-US" sz="9000" dirty="0"/>
              <a:t>On the DS-2019 form: Enter the funding amount for program period</a:t>
            </a:r>
          </a:p>
          <a:p>
            <a:pPr lvl="1">
              <a:buFont typeface="Arial" panose="020B0604020202020204" pitchFamily="34" charset="0"/>
              <a:buChar char="•"/>
            </a:pPr>
            <a:r>
              <a:rPr lang="en-US" sz="9000" dirty="0"/>
              <a:t>When external funding includes allowances beyond the annual funding amount</a:t>
            </a:r>
          </a:p>
          <a:p>
            <a:pPr lvl="2">
              <a:buFont typeface="Arial" panose="020B0604020202020204" pitchFamily="34" charset="0"/>
              <a:buChar char="•"/>
            </a:pPr>
            <a:r>
              <a:rPr lang="en-US" sz="9000" dirty="0"/>
              <a:t>On the Recommendation form: Enter the annual funding amount only; do not include allowances</a:t>
            </a:r>
          </a:p>
          <a:p>
            <a:pPr lvl="2">
              <a:buFont typeface="Arial" panose="020B0604020202020204" pitchFamily="34" charset="0"/>
              <a:buChar char="•"/>
            </a:pPr>
            <a:r>
              <a:rPr lang="en-US" sz="9000" dirty="0"/>
              <a:t>On the DS-2019 form: Enter funding amount for program period; okay to include allowances</a:t>
            </a:r>
          </a:p>
          <a:p>
            <a:pPr marL="0" indent="0">
              <a:lnSpc>
                <a:spcPct val="110000"/>
              </a:lnSpc>
              <a:buNone/>
            </a:pPr>
            <a:r>
              <a:rPr lang="en-US" sz="8800" b="1" dirty="0"/>
              <a:t>Recommendation and DS-2019 web forms</a:t>
            </a:r>
            <a:r>
              <a:rPr lang="en-US" sz="8800" dirty="0"/>
              <a:t> are submitted concurrently to OPA</a:t>
            </a:r>
          </a:p>
          <a:p>
            <a:endParaRPr lang="en-US" sz="4500" dirty="0"/>
          </a:p>
          <a:p>
            <a:pPr marL="905256" lvl="2" indent="0" algn="ctr">
              <a:buNone/>
            </a:pPr>
            <a:r>
              <a:rPr lang="en-US" sz="5600" dirty="0">
                <a:hlinkClick r:id="rId2"/>
              </a:rPr>
              <a:t>https://postdocs.stanford.edu/postdoctoral-administrators/appoint-postdoctoral-scholars</a:t>
            </a:r>
            <a:endParaRPr lang="en-US" sz="5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136</a:t>
            </a:fld>
            <a:endParaRPr lang="en-US" dirty="0"/>
          </a:p>
        </p:txBody>
      </p:sp>
    </p:spTree>
    <p:extLst>
      <p:ext uri="{BB962C8B-B14F-4D97-AF65-F5344CB8AC3E}">
        <p14:creationId xmlns:p14="http://schemas.microsoft.com/office/powerpoint/2010/main" val="28037405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585" y="254000"/>
            <a:ext cx="10051898" cy="1293028"/>
          </a:xfrm>
        </p:spPr>
        <p:txBody>
          <a:bodyPr>
            <a:normAutofit/>
          </a:bodyPr>
          <a:lstStyle/>
          <a:p>
            <a:r>
              <a:rPr lang="en-US" sz="4400" b="1" dirty="0"/>
              <a:t>Policy:</a:t>
            </a:r>
            <a:br>
              <a:rPr lang="en-US" dirty="0"/>
            </a:br>
            <a:r>
              <a:rPr lang="en-US" sz="3600" dirty="0"/>
              <a:t>Conditional J-1 Visa / DS-2019 Approval Guidelines</a:t>
            </a:r>
          </a:p>
        </p:txBody>
      </p:sp>
      <p:sp>
        <p:nvSpPr>
          <p:cNvPr id="3" name="Content Placeholder 2"/>
          <p:cNvSpPr>
            <a:spLocks noGrp="1"/>
          </p:cNvSpPr>
          <p:nvPr>
            <p:ph idx="1"/>
          </p:nvPr>
        </p:nvSpPr>
        <p:spPr>
          <a:xfrm>
            <a:off x="1160585" y="1908883"/>
            <a:ext cx="10051898" cy="4189046"/>
          </a:xfrm>
        </p:spPr>
        <p:txBody>
          <a:bodyPr>
            <a:noAutofit/>
          </a:bodyPr>
          <a:lstStyle/>
          <a:p>
            <a:pPr marL="0" indent="0">
              <a:buNone/>
            </a:pPr>
            <a:r>
              <a:rPr lang="en-US" sz="2000" dirty="0"/>
              <a:t>To facilitate visa processing for international scholars, OPA may review for a conditional DS-2019 approval in advance of the appointment approval, with:  </a:t>
            </a:r>
          </a:p>
          <a:p>
            <a:pPr lvl="1">
              <a:buFont typeface="Arial" panose="020B0604020202020204" pitchFamily="34" charset="0"/>
              <a:buChar char="•"/>
            </a:pPr>
            <a:r>
              <a:rPr lang="en-US" dirty="0">
                <a:solidFill>
                  <a:schemeClr val="tx1"/>
                </a:solidFill>
              </a:rPr>
              <a:t>Select the Conditional Approval of DS-2019 checkbox on the recommendation form</a:t>
            </a:r>
          </a:p>
          <a:p>
            <a:pPr lvl="1">
              <a:buFont typeface="Arial" panose="020B0604020202020204" pitchFamily="34" charset="0"/>
              <a:buChar char="•"/>
            </a:pPr>
            <a:r>
              <a:rPr lang="en-US" dirty="0"/>
              <a:t>Letter of Completion must provide a statement of progress toward degree</a:t>
            </a:r>
          </a:p>
          <a:p>
            <a:pPr lvl="1">
              <a:buFont typeface="Arial" panose="020B0604020202020204" pitchFamily="34" charset="0"/>
              <a:buChar char="•"/>
            </a:pPr>
            <a:r>
              <a:rPr lang="en-US" dirty="0"/>
              <a:t>Letter must provide an anticipated date of degree conferral</a:t>
            </a:r>
          </a:p>
          <a:p>
            <a:pPr lvl="1">
              <a:buFont typeface="Arial" panose="020B0604020202020204" pitchFamily="34" charset="0"/>
              <a:buChar char="•"/>
            </a:pPr>
            <a:r>
              <a:rPr lang="en-US" b="1" dirty="0"/>
              <a:t>If proof of degree is not provided on or before the postdoc appointment start date</a:t>
            </a:r>
            <a:r>
              <a:rPr lang="en-US" dirty="0"/>
              <a:t>:</a:t>
            </a:r>
          </a:p>
          <a:p>
            <a:pPr lvl="2">
              <a:buFont typeface="Arial" panose="020B0604020202020204" pitchFamily="34" charset="0"/>
              <a:buChar char="•"/>
            </a:pPr>
            <a:r>
              <a:rPr lang="en-US" sz="2000" dirty="0"/>
              <a:t>The appointment CANNOT start; Postdoc Admin must delay the start date, OR</a:t>
            </a:r>
          </a:p>
          <a:p>
            <a:pPr lvl="2">
              <a:buFont typeface="Arial" panose="020B0604020202020204" pitchFamily="34" charset="0"/>
              <a:buChar char="•"/>
            </a:pPr>
            <a:r>
              <a:rPr lang="en-US" sz="2000" dirty="0"/>
              <a:t>The Candidate must be appointed as a Visiting Student Researcher (VSR) or other appropriate status until proof of degree is provided</a:t>
            </a:r>
          </a:p>
          <a:p>
            <a:pPr lvl="3">
              <a:buFont typeface="Arial" panose="020B0604020202020204" pitchFamily="34" charset="0"/>
              <a:buChar char="•"/>
            </a:pPr>
            <a:r>
              <a:rPr lang="en-US" sz="1400" dirty="0"/>
              <a:t>Information on Visiting Student Researcher status can be found at:</a:t>
            </a:r>
          </a:p>
          <a:p>
            <a:pPr lvl="3">
              <a:buFont typeface="Arial" panose="020B0604020202020204" pitchFamily="34" charset="0"/>
              <a:buChar char="•"/>
            </a:pPr>
            <a:r>
              <a:rPr lang="en-US" sz="1400" dirty="0">
                <a:hlinkClick r:id="rId2"/>
              </a:rPr>
              <a:t>GAP policy (Section 1.3)</a:t>
            </a:r>
            <a:r>
              <a:rPr lang="en-US" sz="1400" dirty="0"/>
              <a:t>; </a:t>
            </a:r>
            <a:r>
              <a:rPr lang="en-US" sz="1400" dirty="0">
                <a:hlinkClick r:id="rId3"/>
              </a:rPr>
              <a:t>RPH policy</a:t>
            </a:r>
            <a:r>
              <a:rPr lang="en-US" sz="1400" dirty="0"/>
              <a:t>; </a:t>
            </a:r>
            <a:r>
              <a:rPr lang="en-US" sz="1400" dirty="0">
                <a:hlinkClick r:id="rId4"/>
              </a:rPr>
              <a:t>Registrar's Office page</a:t>
            </a:r>
            <a:endParaRPr lang="en-US" sz="1400" dirty="0"/>
          </a:p>
          <a:p>
            <a:pPr marL="0" indent="0" algn="ctr">
              <a:buNone/>
            </a:pPr>
            <a:r>
              <a:rPr lang="en-US" sz="2000" dirty="0"/>
              <a:t>Conditional approval of the DS-2019 is NOT available when the PhD institution has an extended dissertation evaluation process</a:t>
            </a:r>
          </a:p>
        </p:txBody>
      </p:sp>
      <p:sp>
        <p:nvSpPr>
          <p:cNvPr id="4" name="Slide Number Placeholder 3"/>
          <p:cNvSpPr>
            <a:spLocks noGrp="1"/>
          </p:cNvSpPr>
          <p:nvPr>
            <p:ph type="sldNum" sz="quarter" idx="12"/>
          </p:nvPr>
        </p:nvSpPr>
        <p:spPr/>
        <p:txBody>
          <a:bodyPr/>
          <a:lstStyle/>
          <a:p>
            <a:fld id="{6D22F896-40B5-4ADD-8801-0D06FADFA095}" type="slidenum">
              <a:rPr lang="en-US" smtClean="0"/>
              <a:t>137</a:t>
            </a:fld>
            <a:endParaRPr lang="en-US" dirty="0"/>
          </a:p>
        </p:txBody>
      </p:sp>
    </p:spTree>
    <p:extLst>
      <p:ext uri="{BB962C8B-B14F-4D97-AF65-F5344CB8AC3E}">
        <p14:creationId xmlns:p14="http://schemas.microsoft.com/office/powerpoint/2010/main" val="39746391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45627"/>
            <a:ext cx="10025521" cy="1293028"/>
          </a:xfrm>
        </p:spPr>
        <p:txBody>
          <a:bodyPr>
            <a:normAutofit/>
          </a:bodyPr>
          <a:lstStyle/>
          <a:p>
            <a:r>
              <a:rPr lang="en-US" b="1" dirty="0"/>
              <a:t>Process:</a:t>
            </a:r>
            <a:br>
              <a:rPr lang="en-US" dirty="0"/>
            </a:br>
            <a:r>
              <a:rPr lang="en-US" sz="3200" dirty="0"/>
              <a:t>F1 OPT and H-1B visa</a:t>
            </a:r>
          </a:p>
        </p:txBody>
      </p:sp>
      <p:sp>
        <p:nvSpPr>
          <p:cNvPr id="3" name="Content Placeholder 2"/>
          <p:cNvSpPr>
            <a:spLocks noGrp="1"/>
          </p:cNvSpPr>
          <p:nvPr>
            <p:ph sz="half" idx="1"/>
          </p:nvPr>
        </p:nvSpPr>
        <p:spPr>
          <a:xfrm>
            <a:off x="1186962" y="2009921"/>
            <a:ext cx="4588196" cy="4074356"/>
          </a:xfrm>
        </p:spPr>
        <p:txBody>
          <a:bodyPr>
            <a:normAutofit/>
          </a:bodyPr>
          <a:lstStyle/>
          <a:p>
            <a:pPr algn="ctr"/>
            <a:r>
              <a:rPr lang="en-US" b="1" dirty="0"/>
              <a:t>F1 OPT with Employment Authorization (EAD) Card</a:t>
            </a:r>
          </a:p>
          <a:p>
            <a:pPr algn="ctr"/>
            <a:r>
              <a:rPr lang="en-US" b="1" dirty="0"/>
              <a:t>	</a:t>
            </a:r>
          </a:p>
          <a:p>
            <a:pPr lvl="1">
              <a:buFont typeface="Arial" panose="020B0604020202020204" pitchFamily="34" charset="0"/>
              <a:buChar char="•"/>
            </a:pPr>
            <a:r>
              <a:rPr lang="en-US" dirty="0"/>
              <a:t>Postdoc applies for EAD Card</a:t>
            </a:r>
          </a:p>
          <a:p>
            <a:pPr lvl="2">
              <a:buFont typeface="Arial" panose="020B0604020202020204" pitchFamily="34" charset="0"/>
              <a:buChar char="•"/>
            </a:pPr>
            <a:r>
              <a:rPr lang="en-US" dirty="0"/>
              <a:t>Stanford is not involved in process</a:t>
            </a:r>
          </a:p>
          <a:p>
            <a:pPr lvl="1">
              <a:buFont typeface="Arial" panose="020B0604020202020204" pitchFamily="34" charset="0"/>
              <a:buChar char="•"/>
            </a:pPr>
            <a:r>
              <a:rPr lang="en-US" dirty="0"/>
              <a:t>Postdoc uploads to the Data form a copy of the EAD card (if available)</a:t>
            </a:r>
          </a:p>
          <a:p>
            <a:pPr lvl="1">
              <a:buFont typeface="Arial" panose="020B0604020202020204" pitchFamily="34" charset="0"/>
              <a:buChar char="•"/>
            </a:pPr>
            <a:r>
              <a:rPr lang="en-US" dirty="0"/>
              <a:t>Appointment can be approved with a copy of the EAD application or receipt if card isn’t available when Postdoc submits Data form</a:t>
            </a:r>
          </a:p>
          <a:p>
            <a:pPr lvl="2">
              <a:buFont typeface="Arial" panose="020B0604020202020204" pitchFamily="34" charset="0"/>
              <a:buChar char="•"/>
            </a:pPr>
            <a:r>
              <a:rPr lang="en-US" dirty="0"/>
              <a:t>Postdoc Admin uploads EAD card when available later</a:t>
            </a:r>
          </a:p>
          <a:p>
            <a:pPr lvl="1"/>
            <a:endParaRPr lang="en-US" dirty="0"/>
          </a:p>
        </p:txBody>
      </p:sp>
      <p:sp>
        <p:nvSpPr>
          <p:cNvPr id="4" name="Content Placeholder 3"/>
          <p:cNvSpPr>
            <a:spLocks noGrp="1"/>
          </p:cNvSpPr>
          <p:nvPr>
            <p:ph sz="half" idx="2"/>
          </p:nvPr>
        </p:nvSpPr>
        <p:spPr>
          <a:xfrm>
            <a:off x="6096000" y="2009921"/>
            <a:ext cx="5116483" cy="4074356"/>
          </a:xfrm>
        </p:spPr>
        <p:txBody>
          <a:bodyPr>
            <a:normAutofit/>
          </a:bodyPr>
          <a:lstStyle/>
          <a:p>
            <a:pPr algn="ctr"/>
            <a:r>
              <a:rPr lang="en-US" b="1" dirty="0"/>
              <a:t>H-1B Visa</a:t>
            </a:r>
          </a:p>
          <a:p>
            <a:pPr algn="ctr"/>
            <a:endParaRPr lang="en-US" b="1" dirty="0"/>
          </a:p>
          <a:p>
            <a:pPr lvl="1">
              <a:buFont typeface="Arial" panose="020B0604020202020204" pitchFamily="34" charset="0"/>
              <a:buChar char="•"/>
            </a:pPr>
            <a:r>
              <a:rPr lang="en-US" dirty="0"/>
              <a:t>Requires an approved policy exception by OPA or the H-1B Review Board</a:t>
            </a:r>
          </a:p>
          <a:p>
            <a:pPr lvl="1">
              <a:buFont typeface="Arial" panose="020B0604020202020204" pitchFamily="34" charset="0"/>
              <a:buChar char="•"/>
            </a:pPr>
            <a:r>
              <a:rPr lang="en-US" dirty="0"/>
              <a:t>Postdoc must meet specific H-1B visa eligibility criteria</a:t>
            </a:r>
          </a:p>
          <a:p>
            <a:pPr lvl="1">
              <a:buFont typeface="Arial" panose="020B0604020202020204" pitchFamily="34" charset="0"/>
              <a:buChar char="•"/>
            </a:pPr>
            <a:r>
              <a:rPr lang="en-US" dirty="0"/>
              <a:t>Postdoc must be paid salary</a:t>
            </a:r>
          </a:p>
          <a:p>
            <a:pPr lvl="2">
              <a:buFont typeface="Arial" panose="020B0604020202020204" pitchFamily="34" charset="0"/>
              <a:buChar char="•"/>
            </a:pPr>
            <a:r>
              <a:rPr lang="en-US" dirty="0"/>
              <a:t>Stipend and fellowship are NOT permitted</a:t>
            </a:r>
          </a:p>
          <a:p>
            <a:pPr lvl="1">
              <a:buFont typeface="Arial" panose="020B0604020202020204" pitchFamily="34" charset="0"/>
              <a:buChar char="•"/>
            </a:pPr>
            <a:r>
              <a:rPr lang="en-US" dirty="0"/>
              <a:t>More complex processing required</a:t>
            </a:r>
          </a:p>
          <a:p>
            <a:pPr lvl="1">
              <a:buFont typeface="Arial" panose="020B0604020202020204" pitchFamily="34" charset="0"/>
              <a:buChar char="•"/>
            </a:pPr>
            <a:r>
              <a:rPr lang="en-US" dirty="0"/>
              <a:t>More expensive for department</a:t>
            </a:r>
          </a:p>
          <a:p>
            <a:pPr lvl="1">
              <a:buFont typeface="Arial" panose="020B0604020202020204" pitchFamily="34" charset="0"/>
              <a:buChar char="•"/>
            </a:pPr>
            <a:r>
              <a:rPr lang="en-US" dirty="0"/>
              <a:t>Conveys other responsibilities to PI</a:t>
            </a:r>
          </a:p>
          <a:p>
            <a:pPr lvl="1">
              <a:buFont typeface="Arial" panose="020B0604020202020204" pitchFamily="34" charset="0"/>
              <a:buChar char="•"/>
            </a:pPr>
            <a:r>
              <a:rPr lang="en-US" dirty="0">
                <a:hlinkClick r:id="rId2"/>
              </a:rPr>
              <a:t>H-1B Visa Process, Guidelines, and Required Documents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138</a:t>
            </a:fld>
            <a:endParaRPr lang="en-US" dirty="0"/>
          </a:p>
        </p:txBody>
      </p:sp>
    </p:spTree>
    <p:extLst>
      <p:ext uri="{BB962C8B-B14F-4D97-AF65-F5344CB8AC3E}">
        <p14:creationId xmlns:p14="http://schemas.microsoft.com/office/powerpoint/2010/main" val="41511832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New Appointment</a:t>
            </a:r>
          </a:p>
        </p:txBody>
      </p:sp>
      <p:sp>
        <p:nvSpPr>
          <p:cNvPr id="3" name="Text Placeholder 2"/>
          <p:cNvSpPr>
            <a:spLocks noGrp="1"/>
          </p:cNvSpPr>
          <p:nvPr>
            <p:ph type="body" idx="1"/>
          </p:nvPr>
        </p:nvSpPr>
        <p:spPr/>
        <p:txBody>
          <a:bodyPr/>
          <a:lstStyle/>
          <a:p>
            <a:r>
              <a:rPr lang="en-US" dirty="0"/>
              <a:t>Postdoc Admin: Salary and Stipend</a:t>
            </a:r>
          </a:p>
        </p:txBody>
      </p:sp>
      <p:sp>
        <p:nvSpPr>
          <p:cNvPr id="4" name="Slide Number Placeholder 3"/>
          <p:cNvSpPr>
            <a:spLocks noGrp="1"/>
          </p:cNvSpPr>
          <p:nvPr>
            <p:ph type="sldNum" sz="quarter" idx="12"/>
          </p:nvPr>
        </p:nvSpPr>
        <p:spPr/>
        <p:txBody>
          <a:bodyPr/>
          <a:lstStyle/>
          <a:p>
            <a:fld id="{6D22F896-40B5-4ADD-8801-0D06FADFA095}" type="slidenum">
              <a:rPr lang="en-US" smtClean="0"/>
              <a:t>139</a:t>
            </a:fld>
            <a:endParaRPr lang="en-US" dirty="0"/>
          </a:p>
        </p:txBody>
      </p:sp>
    </p:spTree>
    <p:extLst>
      <p:ext uri="{BB962C8B-B14F-4D97-AF65-F5344CB8AC3E}">
        <p14:creationId xmlns:p14="http://schemas.microsoft.com/office/powerpoint/2010/main" val="1022023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34177"/>
            <a:ext cx="10016729" cy="1293028"/>
          </a:xfrm>
        </p:spPr>
        <p:txBody>
          <a:bodyPr/>
          <a:lstStyle/>
          <a:p>
            <a:r>
              <a:rPr lang="en-US" b="1" dirty="0"/>
              <a:t>Policy:</a:t>
            </a:r>
            <a:br>
              <a:rPr lang="en-US" dirty="0"/>
            </a:br>
            <a:r>
              <a:rPr lang="en-US" sz="3200" dirty="0"/>
              <a:t>Appointment Criteria</a:t>
            </a:r>
          </a:p>
        </p:txBody>
      </p:sp>
      <p:sp>
        <p:nvSpPr>
          <p:cNvPr id="3" name="Content Placeholder 2"/>
          <p:cNvSpPr>
            <a:spLocks noGrp="1"/>
          </p:cNvSpPr>
          <p:nvPr>
            <p:ph idx="1"/>
          </p:nvPr>
        </p:nvSpPr>
        <p:spPr>
          <a:xfrm>
            <a:off x="1195754" y="1893277"/>
            <a:ext cx="10016729" cy="4396439"/>
          </a:xfrm>
        </p:spPr>
        <p:txBody>
          <a:bodyPr>
            <a:normAutofit fontScale="55000" lnSpcReduction="20000"/>
          </a:bodyPr>
          <a:lstStyle/>
          <a:p>
            <a:r>
              <a:rPr lang="en-US" sz="2600" b="1" dirty="0"/>
              <a:t>Registration fee:</a:t>
            </a:r>
            <a:r>
              <a:rPr lang="en-US" sz="2600" dirty="0"/>
              <a:t>	$125 per quarter, paid by Dean (SOM) or Provost (University)</a:t>
            </a:r>
          </a:p>
          <a:p>
            <a:r>
              <a:rPr lang="en-US" sz="2600" b="1" dirty="0"/>
              <a:t>Start date:</a:t>
            </a:r>
            <a:r>
              <a:rPr lang="en-US" sz="2600" dirty="0"/>
              <a:t>		Within 3 years of PhD conferral or 6 years of MD conferral</a:t>
            </a:r>
          </a:p>
          <a:p>
            <a:r>
              <a:rPr lang="en-US" sz="2600" b="1" dirty="0"/>
              <a:t>FTE basis:</a:t>
            </a:r>
            <a:r>
              <a:rPr lang="en-US" sz="2600" dirty="0"/>
              <a:t>		Full time, 100% FTE required</a:t>
            </a:r>
          </a:p>
          <a:p>
            <a:r>
              <a:rPr lang="en-US" sz="2600" b="1" dirty="0"/>
              <a:t>Minimum term:</a:t>
            </a:r>
            <a:r>
              <a:rPr lang="en-US" sz="2600" dirty="0"/>
              <a:t>	9 months for new appointments</a:t>
            </a:r>
          </a:p>
          <a:p>
            <a:r>
              <a:rPr lang="en-US" sz="2600" b="1" dirty="0"/>
              <a:t>Maximum term:</a:t>
            </a:r>
            <a:r>
              <a:rPr lang="en-US" sz="2600" dirty="0"/>
              <a:t>	60 months (5 years) combined (all institutions) TOTAL term limit</a:t>
            </a:r>
          </a:p>
          <a:p>
            <a:r>
              <a:rPr lang="en-US" sz="2600" b="1" dirty="0"/>
              <a:t>Extensions:</a:t>
            </a:r>
            <a:r>
              <a:rPr lang="en-US" sz="2600" dirty="0"/>
              <a:t>	In increments of days, weeks, months, years (up to 60 month term limit)</a:t>
            </a:r>
          </a:p>
          <a:p>
            <a:r>
              <a:rPr lang="en-US" sz="2600" b="1" dirty="0"/>
              <a:t>6th Training Year:</a:t>
            </a:r>
            <a:r>
              <a:rPr lang="en-US" sz="2600" dirty="0"/>
              <a:t>	Policy exception approval required for 6 years combined TOTAL term limit</a:t>
            </a:r>
          </a:p>
          <a:p>
            <a:r>
              <a:rPr lang="en-US" sz="2600" b="1" dirty="0"/>
              <a:t>Funding level:</a:t>
            </a:r>
            <a:r>
              <a:rPr lang="en-US" sz="2600" dirty="0"/>
              <a:t>	</a:t>
            </a:r>
            <a:r>
              <a:rPr lang="en-US" sz="2600" dirty="0">
                <a:hlinkClick r:id="rId2"/>
              </a:rPr>
              <a:t>Minimum funding amount required</a:t>
            </a:r>
            <a:r>
              <a:rPr lang="en-US" sz="2600" dirty="0"/>
              <a:t>, no maximum funding limit</a:t>
            </a:r>
          </a:p>
          <a:p>
            <a:r>
              <a:rPr lang="en-US" sz="2600" b="1" dirty="0"/>
              <a:t>Funding source:</a:t>
            </a:r>
            <a:r>
              <a:rPr lang="en-US" sz="2600" dirty="0"/>
              <a:t>	Allowable department funds, research grants, training grants, or external fellowships, 				in any suitable combination of sources; postdocs </a:t>
            </a:r>
            <a:r>
              <a:rPr lang="en-US" sz="2600" b="1" i="1" dirty="0"/>
              <a:t>cannot</a:t>
            </a:r>
            <a:r>
              <a:rPr lang="en-US" sz="2600" dirty="0"/>
              <a:t> be self-supporting</a:t>
            </a:r>
          </a:p>
          <a:p>
            <a:r>
              <a:rPr lang="en-US" sz="2600" b="1" dirty="0"/>
              <a:t>Benefits:</a:t>
            </a:r>
            <a:r>
              <a:rPr lang="en-US" sz="2600" dirty="0"/>
              <a:t>		Medical, dental, vision, disability, and leave benefits</a:t>
            </a:r>
          </a:p>
          <a:p>
            <a:r>
              <a:rPr lang="en-US" sz="2600" b="1" dirty="0"/>
              <a:t>Unpaid Leave:	</a:t>
            </a:r>
            <a:r>
              <a:rPr lang="en-US" sz="2600" dirty="0"/>
              <a:t>90 day maximum leave period</a:t>
            </a:r>
          </a:p>
          <a:p>
            <a:r>
              <a:rPr lang="en-US" sz="2600" b="1" dirty="0"/>
              <a:t>Start date:		</a:t>
            </a:r>
            <a:r>
              <a:rPr lang="en-US" sz="2600" dirty="0"/>
              <a:t>Up to 30 days retroactive for good cause (valid work status required)</a:t>
            </a:r>
            <a:endParaRPr lang="en-US" sz="2600" b="1" dirty="0"/>
          </a:p>
          <a:p>
            <a:pPr marL="457200" lvl="1" indent="0">
              <a:buNone/>
            </a:pPr>
            <a:endParaRPr lang="en-US" sz="2200" dirty="0"/>
          </a:p>
          <a:p>
            <a:pPr marL="457200" lvl="1" indent="0" algn="ctr">
              <a:buNone/>
            </a:pPr>
            <a:r>
              <a:rPr lang="en-US" sz="2200" dirty="0">
                <a:hlinkClick r:id="rId3"/>
              </a:rPr>
              <a:t>https://postdocs.stanford.edu/policy</a:t>
            </a:r>
            <a:endParaRPr lang="en-US" sz="22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4967699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90146"/>
            <a:ext cx="10025521" cy="1293028"/>
          </a:xfrm>
        </p:spPr>
        <p:txBody>
          <a:bodyPr/>
          <a:lstStyle/>
          <a:p>
            <a:r>
              <a:rPr lang="en-US" b="1" dirty="0"/>
              <a:t>Process:</a:t>
            </a:r>
            <a:br>
              <a:rPr lang="en-US" dirty="0"/>
            </a:br>
            <a:r>
              <a:rPr lang="en-US" sz="3200" dirty="0"/>
              <a:t>Paying Postdocs</a:t>
            </a:r>
          </a:p>
        </p:txBody>
      </p:sp>
      <p:sp>
        <p:nvSpPr>
          <p:cNvPr id="3" name="Content Placeholder 2"/>
          <p:cNvSpPr>
            <a:spLocks noGrp="1"/>
          </p:cNvSpPr>
          <p:nvPr>
            <p:ph idx="1"/>
          </p:nvPr>
        </p:nvSpPr>
        <p:spPr>
          <a:xfrm>
            <a:off x="1186961" y="1990578"/>
            <a:ext cx="10025521" cy="4190413"/>
          </a:xfrm>
        </p:spPr>
        <p:txBody>
          <a:bodyPr>
            <a:normAutofit fontScale="25000" lnSpcReduction="20000"/>
          </a:bodyPr>
          <a:lstStyle/>
          <a:p>
            <a:pPr marL="0" indent="0">
              <a:buNone/>
            </a:pPr>
            <a:r>
              <a:rPr lang="en-US" sz="8000" dirty="0"/>
              <a:t>Postdocs are paid through Graduate Financial Support (GFS)</a:t>
            </a:r>
          </a:p>
          <a:p>
            <a:pPr marL="0" indent="0">
              <a:buNone/>
            </a:pPr>
            <a:r>
              <a:rPr lang="en-US" sz="8000" b="1" dirty="0"/>
              <a:t>GFS Mail Code is where the pay stub is sent </a:t>
            </a:r>
            <a:r>
              <a:rPr lang="en-US" sz="8000" dirty="0"/>
              <a:t>for stipend-paid postdocs and where the paycheck is sent (if direct deposit is not yet set up)</a:t>
            </a:r>
          </a:p>
          <a:p>
            <a:pPr marL="0" indent="0">
              <a:buNone/>
            </a:pPr>
            <a:r>
              <a:rPr lang="en-US" sz="8000" dirty="0"/>
              <a:t>Postdocs should sign-up for direct deposit as soon as possible after 1</a:t>
            </a:r>
            <a:r>
              <a:rPr lang="en-US" sz="8000" baseline="30000" dirty="0"/>
              <a:t>st</a:t>
            </a:r>
            <a:r>
              <a:rPr lang="en-US" sz="8000" dirty="0"/>
              <a:t> paycheck is issued</a:t>
            </a:r>
          </a:p>
          <a:p>
            <a:pPr marL="0" indent="0">
              <a:buNone/>
            </a:pPr>
            <a:r>
              <a:rPr lang="en-US" sz="8000" b="1" dirty="0"/>
              <a:t>Live pay checks are sent to the GFS mail code location</a:t>
            </a:r>
          </a:p>
          <a:p>
            <a:pPr lvl="1">
              <a:buFont typeface="Arial" panose="020B0604020202020204" pitchFamily="34" charset="0"/>
              <a:buChar char="•"/>
            </a:pPr>
            <a:r>
              <a:rPr lang="en-US" sz="7800" dirty="0"/>
              <a:t>Postdocs can’t change where checks are sent by changing the mailing address</a:t>
            </a:r>
          </a:p>
          <a:p>
            <a:pPr lvl="1">
              <a:buFont typeface="Arial" panose="020B0604020202020204" pitchFamily="34" charset="0"/>
              <a:buChar char="•"/>
            </a:pPr>
            <a:r>
              <a:rPr lang="en-US" sz="7800" dirty="0"/>
              <a:t>They must contact their GFS Administrator to change the GFS mail code</a:t>
            </a:r>
          </a:p>
          <a:p>
            <a:pPr marL="0" indent="0">
              <a:buNone/>
            </a:pPr>
            <a:r>
              <a:rPr lang="en-US" sz="8000" b="1" dirty="0"/>
              <a:t>Postdocs MUST check AXESS to ensure they have a local mailing address listed</a:t>
            </a:r>
          </a:p>
          <a:p>
            <a:pPr lvl="1">
              <a:buFont typeface="Arial" panose="020B0604020202020204" pitchFamily="34" charset="0"/>
              <a:buChar char="•"/>
            </a:pPr>
            <a:r>
              <a:rPr lang="en-US" sz="8000" dirty="0"/>
              <a:t>SEVIS requires international postdocs to list their foreign address as home address</a:t>
            </a:r>
          </a:p>
          <a:p>
            <a:pPr lvl="1">
              <a:buFont typeface="Arial" panose="020B0604020202020204" pitchFamily="34" charset="0"/>
              <a:buChar char="•"/>
            </a:pPr>
            <a:r>
              <a:rPr lang="en-US" sz="8000" dirty="0"/>
              <a:t>If no local mailing address is listed the W2 document will be sent to the home address (outside of U.S. for international scholars)</a:t>
            </a:r>
          </a:p>
          <a:p>
            <a:pPr marL="0" indent="0">
              <a:buNone/>
            </a:pPr>
            <a:r>
              <a:rPr lang="en-US" sz="8000" dirty="0"/>
              <a:t>Review Gateway to Financial Activities:</a:t>
            </a:r>
          </a:p>
          <a:p>
            <a:pPr lvl="1">
              <a:buFont typeface="Arial" panose="020B0604020202020204" pitchFamily="34" charset="0"/>
              <a:buChar char="•"/>
            </a:pPr>
            <a:r>
              <a:rPr lang="en-US" sz="5600" dirty="0">
                <a:hlinkClick r:id="rId2"/>
              </a:rPr>
              <a:t>http://web.stanford.edu/group/fms/fingate/staff/payadmin/payadmin_student.html</a:t>
            </a:r>
            <a:endParaRPr lang="en-US" sz="5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140</a:t>
            </a:fld>
            <a:endParaRPr lang="en-US" dirty="0"/>
          </a:p>
        </p:txBody>
      </p:sp>
    </p:spTree>
    <p:extLst>
      <p:ext uri="{BB962C8B-B14F-4D97-AF65-F5344CB8AC3E}">
        <p14:creationId xmlns:p14="http://schemas.microsoft.com/office/powerpoint/2010/main" val="20680697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1" y="311068"/>
            <a:ext cx="9959546" cy="1293028"/>
          </a:xfrm>
        </p:spPr>
        <p:txBody>
          <a:bodyPr/>
          <a:lstStyle/>
          <a:p>
            <a:r>
              <a:rPr lang="en-US" b="1" dirty="0"/>
              <a:t>Process:</a:t>
            </a:r>
            <a:br>
              <a:rPr lang="en-US" dirty="0"/>
            </a:br>
            <a:r>
              <a:rPr lang="en-US" sz="3200" dirty="0"/>
              <a:t>Paying Postdocs</a:t>
            </a:r>
          </a:p>
        </p:txBody>
      </p:sp>
      <p:sp>
        <p:nvSpPr>
          <p:cNvPr id="3" name="Content Placeholder 2"/>
          <p:cNvSpPr>
            <a:spLocks noGrp="1"/>
          </p:cNvSpPr>
          <p:nvPr>
            <p:ph idx="1"/>
          </p:nvPr>
        </p:nvSpPr>
        <p:spPr>
          <a:xfrm>
            <a:off x="1178012" y="2019878"/>
            <a:ext cx="9959546" cy="4024125"/>
          </a:xfrm>
        </p:spPr>
        <p:txBody>
          <a:bodyPr>
            <a:normAutofit fontScale="92500" lnSpcReduction="10000"/>
          </a:bodyPr>
          <a:lstStyle/>
          <a:p>
            <a:r>
              <a:rPr lang="en-US" sz="2600" b="1" dirty="0"/>
              <a:t>OPA’s responsibilities:</a:t>
            </a:r>
          </a:p>
          <a:p>
            <a:pPr lvl="1">
              <a:buFont typeface="Arial" panose="020B0604020202020204" pitchFamily="34" charset="0"/>
              <a:buChar char="•"/>
            </a:pPr>
            <a:r>
              <a:rPr lang="en-US" sz="2600" dirty="0"/>
              <a:t>Create Student ID (Empl ID)</a:t>
            </a:r>
          </a:p>
          <a:p>
            <a:pPr lvl="1">
              <a:buFont typeface="Arial" panose="020B0604020202020204" pitchFamily="34" charset="0"/>
              <a:buChar char="•"/>
            </a:pPr>
            <a:r>
              <a:rPr lang="en-US" sz="2600" dirty="0"/>
              <a:t>Term Activation in PeopleSoft Student Administration</a:t>
            </a:r>
          </a:p>
          <a:p>
            <a:pPr lvl="1">
              <a:buFont typeface="Arial" panose="020B0604020202020204" pitchFamily="34" charset="0"/>
              <a:buChar char="•"/>
            </a:pPr>
            <a:r>
              <a:rPr lang="en-US" sz="2600" dirty="0"/>
              <a:t>Set up a Benelogic record</a:t>
            </a:r>
          </a:p>
          <a:p>
            <a:r>
              <a:rPr lang="en-US" sz="2600" b="1" dirty="0"/>
              <a:t>Department responsibilities:</a:t>
            </a:r>
          </a:p>
          <a:p>
            <a:pPr lvl="1">
              <a:buFont typeface="Arial" panose="020B0604020202020204" pitchFamily="34" charset="0"/>
              <a:buChar char="•"/>
            </a:pPr>
            <a:r>
              <a:rPr lang="en-US" sz="2600" dirty="0"/>
              <a:t>Benelogic entry of PTAs to charge insurance premiums</a:t>
            </a:r>
          </a:p>
          <a:p>
            <a:pPr lvl="1">
              <a:buFont typeface="Arial" panose="020B0604020202020204" pitchFamily="34" charset="0"/>
              <a:buChar char="•"/>
            </a:pPr>
            <a:r>
              <a:rPr lang="en-US" sz="2600" dirty="0"/>
              <a:t>Item-Type Requests for New PTAs, if needed</a:t>
            </a:r>
          </a:p>
          <a:p>
            <a:pPr lvl="1">
              <a:buFont typeface="Arial" panose="020B0604020202020204" pitchFamily="34" charset="0"/>
              <a:buChar char="•"/>
            </a:pPr>
            <a:r>
              <a:rPr lang="en-US" sz="2600" dirty="0"/>
              <a:t>Entry of GFS Salary, Stipend, Outside Funding lines, as applicable</a:t>
            </a:r>
          </a:p>
          <a:p>
            <a:pPr lvl="1">
              <a:buFont typeface="Arial" panose="020B0604020202020204" pitchFamily="34" charset="0"/>
              <a:buChar char="•"/>
            </a:pPr>
            <a:r>
              <a:rPr lang="en-US" sz="2600" dirty="0"/>
              <a:t>Collection of I-9 documents and forwarding to Payroll</a:t>
            </a:r>
          </a:p>
          <a:p>
            <a:pPr lvl="2">
              <a:buFont typeface="Arial" panose="020B0604020202020204" pitchFamily="34" charset="0"/>
              <a:buChar char="•"/>
            </a:pPr>
            <a:r>
              <a:rPr lang="en-US" sz="2400" dirty="0"/>
              <a:t>Follow-up with postdoc on missing I-9 documentation</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141</a:t>
            </a:fld>
            <a:endParaRPr lang="en-US" dirty="0"/>
          </a:p>
        </p:txBody>
      </p:sp>
    </p:spTree>
    <p:extLst>
      <p:ext uri="{BB962C8B-B14F-4D97-AF65-F5344CB8AC3E}">
        <p14:creationId xmlns:p14="http://schemas.microsoft.com/office/powerpoint/2010/main" val="35780325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234379"/>
            <a:ext cx="9993282" cy="1293028"/>
          </a:xfrm>
        </p:spPr>
        <p:txBody>
          <a:bodyPr>
            <a:normAutofit/>
          </a:bodyPr>
          <a:lstStyle/>
          <a:p>
            <a:r>
              <a:rPr lang="en-US" b="1" dirty="0"/>
              <a:t>Policy:</a:t>
            </a:r>
            <a:br>
              <a:rPr lang="en-US" dirty="0"/>
            </a:br>
            <a:r>
              <a:rPr lang="en-US" sz="3200" dirty="0"/>
              <a:t>Paying Postdocs</a:t>
            </a:r>
          </a:p>
        </p:txBody>
      </p:sp>
      <p:sp>
        <p:nvSpPr>
          <p:cNvPr id="3" name="Content Placeholder 2"/>
          <p:cNvSpPr>
            <a:spLocks noGrp="1"/>
          </p:cNvSpPr>
          <p:nvPr>
            <p:ph idx="1"/>
          </p:nvPr>
        </p:nvSpPr>
        <p:spPr>
          <a:xfrm>
            <a:off x="1278567" y="1820563"/>
            <a:ext cx="9018730" cy="4711191"/>
          </a:xfrm>
        </p:spPr>
        <p:txBody>
          <a:bodyPr>
            <a:normAutofit fontScale="62500" lnSpcReduction="20000"/>
          </a:bodyPr>
          <a:lstStyle/>
          <a:p>
            <a:pPr>
              <a:lnSpc>
                <a:spcPct val="120000"/>
              </a:lnSpc>
            </a:pPr>
            <a:r>
              <a:rPr lang="en-US" sz="3000" b="1" dirty="0"/>
              <a:t>Department is responsible for:</a:t>
            </a:r>
          </a:p>
          <a:p>
            <a:pPr lvl="1">
              <a:lnSpc>
                <a:spcPct val="120000"/>
              </a:lnSpc>
              <a:buFont typeface="Arial" panose="020B0604020202020204" pitchFamily="34" charset="0"/>
              <a:buChar char="•"/>
            </a:pPr>
            <a:r>
              <a:rPr lang="en-US" sz="2800" dirty="0"/>
              <a:t>Determining type and level of funding</a:t>
            </a:r>
          </a:p>
          <a:p>
            <a:pPr lvl="1">
              <a:lnSpc>
                <a:spcPct val="120000"/>
              </a:lnSpc>
              <a:buFont typeface="Arial" panose="020B0604020202020204" pitchFamily="34" charset="0"/>
              <a:buChar char="•"/>
            </a:pPr>
            <a:r>
              <a:rPr lang="en-US" sz="2800" dirty="0"/>
              <a:t>Following University policies and funding source requirements</a:t>
            </a:r>
          </a:p>
          <a:p>
            <a:pPr lvl="1">
              <a:lnSpc>
                <a:spcPct val="120000"/>
              </a:lnSpc>
              <a:buFont typeface="Arial" panose="020B0604020202020204" pitchFamily="34" charset="0"/>
              <a:buChar char="•"/>
            </a:pPr>
            <a:r>
              <a:rPr lang="en-US" sz="2800" dirty="0"/>
              <a:t>Meeting minimum funding requirements</a:t>
            </a:r>
          </a:p>
          <a:p>
            <a:pPr>
              <a:lnSpc>
                <a:spcPct val="120000"/>
              </a:lnSpc>
            </a:pPr>
            <a:r>
              <a:rPr lang="en-US" sz="3000" b="1" dirty="0"/>
              <a:t>Rules, regulations and restrictions regarding source of support:</a:t>
            </a:r>
          </a:p>
          <a:p>
            <a:pPr lvl="1">
              <a:lnSpc>
                <a:spcPct val="120000"/>
              </a:lnSpc>
              <a:buFont typeface="Arial" panose="020B0604020202020204" pitchFamily="34" charset="0"/>
              <a:buChar char="•"/>
            </a:pPr>
            <a:r>
              <a:rPr lang="en-US" sz="2800" dirty="0"/>
              <a:t>Funding source may prohibit support from other sources</a:t>
            </a:r>
          </a:p>
          <a:p>
            <a:pPr lvl="1">
              <a:lnSpc>
                <a:spcPct val="120000"/>
              </a:lnSpc>
              <a:buFont typeface="Arial" panose="020B0604020202020204" pitchFamily="34" charset="0"/>
              <a:buChar char="•"/>
            </a:pPr>
            <a:r>
              <a:rPr lang="en-US" sz="2800" dirty="0"/>
              <a:t>Funding source may require US citizens or Permanent Residents</a:t>
            </a:r>
          </a:p>
          <a:p>
            <a:pPr>
              <a:lnSpc>
                <a:spcPct val="120000"/>
              </a:lnSpc>
            </a:pPr>
            <a:r>
              <a:rPr lang="en-US" sz="3000" b="1" dirty="0"/>
              <a:t>Funding sources must be coordinated:</a:t>
            </a:r>
          </a:p>
          <a:p>
            <a:pPr lvl="1">
              <a:lnSpc>
                <a:spcPct val="120000"/>
              </a:lnSpc>
              <a:buFont typeface="Arial" panose="020B0604020202020204" pitchFamily="34" charset="0"/>
              <a:buChar char="•"/>
            </a:pPr>
            <a:r>
              <a:rPr lang="en-US" sz="2800" dirty="0"/>
              <a:t>Postdoc and staff must understand and follow requirements of each funding source</a:t>
            </a:r>
          </a:p>
          <a:p>
            <a:pPr lvl="1">
              <a:lnSpc>
                <a:spcPct val="120000"/>
              </a:lnSpc>
              <a:buFont typeface="Arial" panose="020B0604020202020204" pitchFamily="34" charset="0"/>
              <a:buChar char="•"/>
            </a:pPr>
            <a:r>
              <a:rPr lang="en-US" sz="2800" dirty="0"/>
              <a:t>Work closely with your grants and research financial administrators</a:t>
            </a:r>
          </a:p>
          <a:p>
            <a:pPr lvl="1">
              <a:lnSpc>
                <a:spcPct val="120000"/>
              </a:lnSpc>
              <a:buFont typeface="Arial" panose="020B0604020202020204" pitchFamily="34" charset="0"/>
              <a:buChar char="•"/>
            </a:pPr>
            <a:r>
              <a:rPr lang="en-US" sz="2800" dirty="0"/>
              <a:t>Consult trained colleagues; review financial policies</a:t>
            </a:r>
          </a:p>
          <a:p>
            <a:pPr marL="535315" lvl="1" indent="0">
              <a:lnSpc>
                <a:spcPct val="80000"/>
              </a:lnSpc>
              <a:buNone/>
            </a:pPr>
            <a:endParaRPr lang="en-US" sz="2200" dirty="0"/>
          </a:p>
          <a:p>
            <a:pPr marL="535315" lvl="1" indent="0" algn="ctr">
              <a:lnSpc>
                <a:spcPct val="80000"/>
              </a:lnSpc>
              <a:buNone/>
            </a:pPr>
            <a:r>
              <a:rPr lang="en-US" sz="1600" dirty="0">
                <a:hlinkClick r:id="rId2"/>
              </a:rPr>
              <a:t>https://postdocs.stanford.edu/postdoctoral-administrators/how-quick-links/pay-postdocs</a:t>
            </a:r>
            <a:endParaRPr lang="en-US" sz="1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142</a:t>
            </a:fld>
            <a:endParaRPr lang="en-US" dirty="0"/>
          </a:p>
        </p:txBody>
      </p:sp>
    </p:spTree>
    <p:extLst>
      <p:ext uri="{BB962C8B-B14F-4D97-AF65-F5344CB8AC3E}">
        <p14:creationId xmlns:p14="http://schemas.microsoft.com/office/powerpoint/2010/main" val="27335735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724" y="194441"/>
            <a:ext cx="10009759" cy="1293028"/>
          </a:xfrm>
        </p:spPr>
        <p:txBody>
          <a:bodyPr/>
          <a:lstStyle/>
          <a:p>
            <a:r>
              <a:rPr lang="en-US" b="1" dirty="0"/>
              <a:t>Process:</a:t>
            </a:r>
            <a:br>
              <a:rPr lang="en-US" dirty="0"/>
            </a:br>
            <a:r>
              <a:rPr lang="en-US" sz="3200" dirty="0"/>
              <a:t>Paying Postdocs</a:t>
            </a:r>
          </a:p>
        </p:txBody>
      </p:sp>
      <p:sp>
        <p:nvSpPr>
          <p:cNvPr id="3" name="Content Placeholder 2"/>
          <p:cNvSpPr>
            <a:spLocks noGrp="1"/>
          </p:cNvSpPr>
          <p:nvPr>
            <p:ph idx="1"/>
          </p:nvPr>
        </p:nvSpPr>
        <p:spPr>
          <a:xfrm>
            <a:off x="1202724" y="1871875"/>
            <a:ext cx="10009759" cy="4587910"/>
          </a:xfrm>
        </p:spPr>
        <p:txBody>
          <a:bodyPr>
            <a:normAutofit fontScale="70000" lnSpcReduction="20000"/>
          </a:bodyPr>
          <a:lstStyle/>
          <a:p>
            <a:pPr>
              <a:lnSpc>
                <a:spcPct val="120000"/>
              </a:lnSpc>
            </a:pPr>
            <a:r>
              <a:rPr lang="en-US" sz="3200" dirty="0"/>
              <a:t>Postdoctoral Scholars Funding Types:</a:t>
            </a:r>
          </a:p>
          <a:p>
            <a:pPr lvl="1">
              <a:lnSpc>
                <a:spcPct val="120000"/>
              </a:lnSpc>
              <a:buFont typeface="Arial" panose="020B0604020202020204" pitchFamily="34" charset="0"/>
              <a:buChar char="•"/>
            </a:pPr>
            <a:r>
              <a:rPr lang="en-US" sz="3400" b="1" dirty="0"/>
              <a:t>Stanford Funding</a:t>
            </a:r>
          </a:p>
          <a:p>
            <a:pPr lvl="2">
              <a:lnSpc>
                <a:spcPct val="120000"/>
              </a:lnSpc>
              <a:buFont typeface="Arial" panose="020B0604020202020204" pitchFamily="34" charset="0"/>
              <a:buChar char="•"/>
            </a:pPr>
            <a:r>
              <a:rPr lang="en-US" sz="3200" dirty="0"/>
              <a:t>Grants, contracts, training grants, school/departmental funds, etc.</a:t>
            </a:r>
          </a:p>
          <a:p>
            <a:pPr lvl="2">
              <a:lnSpc>
                <a:spcPct val="120000"/>
              </a:lnSpc>
              <a:buFont typeface="Arial" panose="020B0604020202020204" pitchFamily="34" charset="0"/>
              <a:buChar char="•"/>
            </a:pPr>
            <a:r>
              <a:rPr lang="en-US" sz="3200" dirty="0"/>
              <a:t>Paid as </a:t>
            </a:r>
            <a:r>
              <a:rPr lang="en-US" sz="3200" b="1" dirty="0"/>
              <a:t>salary (semi-monthly) or stipend (monthly)</a:t>
            </a:r>
            <a:r>
              <a:rPr lang="en-US" sz="3200" dirty="0"/>
              <a:t>, depending on the funding</a:t>
            </a:r>
          </a:p>
          <a:p>
            <a:pPr lvl="1">
              <a:lnSpc>
                <a:spcPct val="120000"/>
              </a:lnSpc>
              <a:buFont typeface="Arial" panose="020B0604020202020204" pitchFamily="34" charset="0"/>
              <a:buChar char="•"/>
            </a:pPr>
            <a:r>
              <a:rPr lang="en-US" sz="3400" b="1" dirty="0"/>
              <a:t>Outside Support (external fellowships)</a:t>
            </a:r>
          </a:p>
          <a:p>
            <a:pPr lvl="2">
              <a:lnSpc>
                <a:spcPct val="120000"/>
              </a:lnSpc>
              <a:buFont typeface="Arial" panose="020B0604020202020204" pitchFamily="34" charset="0"/>
              <a:buChar char="•"/>
            </a:pPr>
            <a:r>
              <a:rPr lang="en-US" sz="3200" dirty="0"/>
              <a:t>Paid directly from outside source to postdoc</a:t>
            </a:r>
          </a:p>
          <a:p>
            <a:pPr lvl="2">
              <a:lnSpc>
                <a:spcPct val="120000"/>
              </a:lnSpc>
              <a:buFont typeface="Arial" panose="020B0604020202020204" pitchFamily="34" charset="0"/>
              <a:buChar char="•"/>
            </a:pPr>
            <a:r>
              <a:rPr lang="en-US" sz="3200" dirty="0"/>
              <a:t>Must be tracked in GFS for auditing purposes</a:t>
            </a:r>
          </a:p>
          <a:p>
            <a:pPr lvl="1">
              <a:lnSpc>
                <a:spcPct val="120000"/>
              </a:lnSpc>
              <a:buFont typeface="Arial" panose="020B0604020202020204" pitchFamily="34" charset="0"/>
              <a:buChar char="•"/>
            </a:pPr>
            <a:r>
              <a:rPr lang="en-US" sz="3400" dirty="0"/>
              <a:t>Any combination of funding sources is permitted</a:t>
            </a:r>
          </a:p>
          <a:p>
            <a:pPr lvl="1">
              <a:lnSpc>
                <a:spcPct val="80000"/>
              </a:lnSpc>
            </a:pPr>
            <a:endParaRPr lang="en-US" sz="2800" dirty="0"/>
          </a:p>
          <a:p>
            <a:pPr marL="535315" lvl="1" indent="0">
              <a:lnSpc>
                <a:spcPct val="80000"/>
              </a:lnSpc>
              <a:buNone/>
            </a:pPr>
            <a:endParaRPr lang="en-US" sz="2200" dirty="0"/>
          </a:p>
          <a:p>
            <a:pPr marL="535315" lvl="1" indent="0" algn="ctr">
              <a:lnSpc>
                <a:spcPct val="80000"/>
              </a:lnSpc>
              <a:buNone/>
            </a:pPr>
            <a:r>
              <a:rPr lang="en-US" sz="2500" dirty="0">
                <a:hlinkClick r:id="rId2"/>
              </a:rPr>
              <a:t>https://postdocs.stanford.edu/postdoctoral-administrators/how-quick-links/pay-postdocs</a:t>
            </a:r>
            <a:endParaRPr lang="en-US" sz="25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143</a:t>
            </a:fld>
            <a:endParaRPr lang="en-US" dirty="0"/>
          </a:p>
        </p:txBody>
      </p:sp>
    </p:spTree>
    <p:extLst>
      <p:ext uri="{BB962C8B-B14F-4D97-AF65-F5344CB8AC3E}">
        <p14:creationId xmlns:p14="http://schemas.microsoft.com/office/powerpoint/2010/main" val="24044921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249" y="215463"/>
            <a:ext cx="10026234" cy="1293028"/>
          </a:xfrm>
        </p:spPr>
        <p:txBody>
          <a:bodyPr>
            <a:normAutofit/>
          </a:bodyPr>
          <a:lstStyle/>
          <a:p>
            <a:r>
              <a:rPr lang="en-US" sz="4400" b="1" dirty="0"/>
              <a:t>Policy:</a:t>
            </a:r>
            <a:br>
              <a:rPr lang="en-US" dirty="0"/>
            </a:br>
            <a:r>
              <a:rPr lang="en-US" sz="3200" dirty="0"/>
              <a:t>Fringe Benefits Rates Assessed on Salary</a:t>
            </a:r>
          </a:p>
        </p:txBody>
      </p:sp>
      <p:sp>
        <p:nvSpPr>
          <p:cNvPr id="3" name="Content Placeholder 2"/>
          <p:cNvSpPr>
            <a:spLocks noGrp="1"/>
          </p:cNvSpPr>
          <p:nvPr>
            <p:ph idx="1"/>
          </p:nvPr>
        </p:nvSpPr>
        <p:spPr>
          <a:xfrm>
            <a:off x="1186249" y="1911376"/>
            <a:ext cx="10026234" cy="4145523"/>
          </a:xfrm>
        </p:spPr>
        <p:txBody>
          <a:bodyPr>
            <a:normAutofit fontScale="77500" lnSpcReduction="20000"/>
          </a:bodyPr>
          <a:lstStyle/>
          <a:p>
            <a:pPr>
              <a:lnSpc>
                <a:spcPct val="110000"/>
              </a:lnSpc>
            </a:pPr>
            <a:r>
              <a:rPr lang="en-US" sz="2800" b="1" dirty="0"/>
              <a:t>Assistantship Type - RAF or RAFC - controls the benefit rate</a:t>
            </a:r>
            <a:endParaRPr lang="en-US" sz="2800" dirty="0"/>
          </a:p>
          <a:p>
            <a:pPr>
              <a:lnSpc>
                <a:spcPct val="110000"/>
              </a:lnSpc>
            </a:pPr>
            <a:r>
              <a:rPr lang="en-US" sz="2800" b="1" dirty="0"/>
              <a:t>Full Postdoc Fringe Benefit Rate (28.5% for FY24)</a:t>
            </a:r>
          </a:p>
          <a:p>
            <a:pPr lvl="1">
              <a:lnSpc>
                <a:spcPct val="110000"/>
              </a:lnSpc>
              <a:buFont typeface="Arial" panose="020B0604020202020204" pitchFamily="34" charset="0"/>
              <a:buChar char="•"/>
            </a:pPr>
            <a:r>
              <a:rPr lang="en-US" sz="2600" dirty="0"/>
              <a:t>Charged to all salary entries with Assist Type RAF – when salary accounts for at least 50% of total compensation (at least 20 hours salary)</a:t>
            </a:r>
          </a:p>
          <a:p>
            <a:pPr lvl="1">
              <a:lnSpc>
                <a:spcPct val="110000"/>
              </a:lnSpc>
              <a:buFont typeface="Arial" panose="020B0604020202020204" pitchFamily="34" charset="0"/>
              <a:buChar char="•"/>
            </a:pPr>
            <a:r>
              <a:rPr lang="en-US" sz="2300" dirty="0"/>
              <a:t>e.g., two separate salary lines, one 12 hours and one 18 hours will be charged the full benefits rate</a:t>
            </a:r>
          </a:p>
          <a:p>
            <a:pPr>
              <a:lnSpc>
                <a:spcPct val="110000"/>
              </a:lnSpc>
            </a:pPr>
            <a:r>
              <a:rPr lang="en-US" sz="2800" b="1" dirty="0"/>
              <a:t>Contingent Benefit Rate (7.7% for FY24)</a:t>
            </a:r>
          </a:p>
          <a:p>
            <a:pPr lvl="1">
              <a:lnSpc>
                <a:spcPct val="110000"/>
              </a:lnSpc>
              <a:buFont typeface="Arial" panose="020B0604020202020204" pitchFamily="34" charset="0"/>
              <a:buChar char="•"/>
            </a:pPr>
            <a:r>
              <a:rPr lang="en-US" sz="2600" dirty="0"/>
              <a:t>Charged to all salary entries with Assist Type RAFC – when salary accounts for less than 50% of total compensation (less than 20 hours salary)</a:t>
            </a:r>
          </a:p>
          <a:p>
            <a:pPr lvl="1">
              <a:lnSpc>
                <a:spcPct val="110000"/>
              </a:lnSpc>
              <a:buFont typeface="Arial" panose="020B0604020202020204" pitchFamily="34" charset="0"/>
              <a:buChar char="•"/>
            </a:pPr>
            <a:r>
              <a:rPr lang="en-US" sz="2300" dirty="0"/>
              <a:t>e.g., one salary line for 10 hours (25% of total compensation) will be charged the contingent benefits rate </a:t>
            </a:r>
          </a:p>
          <a:p>
            <a:pPr marL="457200" lvl="1" indent="0" algn="ctr">
              <a:lnSpc>
                <a:spcPct val="110000"/>
              </a:lnSpc>
              <a:buNone/>
            </a:pPr>
            <a:r>
              <a:rPr lang="en-US" sz="1300" dirty="0">
                <a:hlinkClick r:id="rId2"/>
              </a:rPr>
              <a:t>https://doresearch.stanford.edu/research-administration/proposal-preparation-submission/rates#fringe-benefit-rates</a:t>
            </a:r>
            <a:r>
              <a:rPr lang="en-US" sz="1300" dirty="0"/>
              <a:t> </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144</a:t>
            </a:fld>
            <a:endParaRPr lang="en-US" dirty="0"/>
          </a:p>
        </p:txBody>
      </p:sp>
    </p:spTree>
    <p:extLst>
      <p:ext uri="{BB962C8B-B14F-4D97-AF65-F5344CB8AC3E}">
        <p14:creationId xmlns:p14="http://schemas.microsoft.com/office/powerpoint/2010/main" val="34822024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6" y="228914"/>
            <a:ext cx="10017997" cy="1293028"/>
          </a:xfrm>
        </p:spPr>
        <p:txBody>
          <a:bodyPr>
            <a:normAutofit/>
          </a:bodyPr>
          <a:lstStyle/>
          <a:p>
            <a:r>
              <a:rPr lang="en-US" b="1" dirty="0"/>
              <a:t>Policy:</a:t>
            </a:r>
            <a:br>
              <a:rPr lang="en-US" dirty="0"/>
            </a:br>
            <a:r>
              <a:rPr lang="en-US" sz="3200" dirty="0"/>
              <a:t>Annual 9/1 Minimum Funding Increase</a:t>
            </a:r>
          </a:p>
        </p:txBody>
      </p:sp>
      <p:sp>
        <p:nvSpPr>
          <p:cNvPr id="3" name="Content Placeholder 2"/>
          <p:cNvSpPr>
            <a:spLocks noGrp="1"/>
          </p:cNvSpPr>
          <p:nvPr>
            <p:ph idx="1"/>
          </p:nvPr>
        </p:nvSpPr>
        <p:spPr>
          <a:xfrm>
            <a:off x="1194485" y="2183343"/>
            <a:ext cx="10017997" cy="3252747"/>
          </a:xfrm>
        </p:spPr>
        <p:txBody>
          <a:bodyPr>
            <a:noAutofit/>
          </a:bodyPr>
          <a:lstStyle/>
          <a:p>
            <a:r>
              <a:rPr lang="en-US" sz="3200" dirty="0"/>
              <a:t>All postdocs must be at the appropriate pay level</a:t>
            </a:r>
          </a:p>
          <a:p>
            <a:pPr lvl="1">
              <a:buFont typeface="Arial" panose="020B0604020202020204" pitchFamily="34" charset="0"/>
              <a:buChar char="•"/>
            </a:pPr>
            <a:r>
              <a:rPr lang="en-US" sz="2800" dirty="0"/>
              <a:t>Departments must review their postdoc salaries/stipends/outside funding on an annual basis and confirm that their scholars are funded at least the minimum required rate on 09/01/xx</a:t>
            </a:r>
          </a:p>
          <a:p>
            <a:pPr lvl="1">
              <a:buFont typeface="Arial" panose="020B0604020202020204" pitchFamily="34" charset="0"/>
              <a:buChar char="•"/>
            </a:pPr>
            <a:r>
              <a:rPr lang="en-US" sz="2800" dirty="0"/>
              <a:t>GFS must be updated with increase</a:t>
            </a:r>
          </a:p>
          <a:p>
            <a:pPr lvl="1">
              <a:buFont typeface="Arial" panose="020B0604020202020204" pitchFamily="34" charset="0"/>
              <a:buChar char="•"/>
            </a:pPr>
            <a:r>
              <a:rPr lang="en-US" sz="2800" dirty="0">
                <a:hlinkClick r:id="rId2"/>
              </a:rPr>
              <a:t>Funding Guidelines </a:t>
            </a:r>
            <a:endParaRPr lang="en-US" sz="28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145</a:t>
            </a:fld>
            <a:endParaRPr lang="en-US" dirty="0"/>
          </a:p>
        </p:txBody>
      </p:sp>
    </p:spTree>
    <p:extLst>
      <p:ext uri="{BB962C8B-B14F-4D97-AF65-F5344CB8AC3E}">
        <p14:creationId xmlns:p14="http://schemas.microsoft.com/office/powerpoint/2010/main" val="20908439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7" y="179487"/>
            <a:ext cx="9985046" cy="1293028"/>
          </a:xfrm>
        </p:spPr>
        <p:txBody>
          <a:bodyPr>
            <a:normAutofit/>
          </a:bodyPr>
          <a:lstStyle/>
          <a:p>
            <a:r>
              <a:rPr lang="en-US" b="1" dirty="0"/>
              <a:t>Policy:</a:t>
            </a:r>
            <a:br>
              <a:rPr lang="en-US" dirty="0"/>
            </a:br>
            <a:r>
              <a:rPr lang="en-US" sz="3200" dirty="0"/>
              <a:t>Annual 9/1 Minimum Funding Increase</a:t>
            </a:r>
          </a:p>
        </p:txBody>
      </p:sp>
      <p:sp>
        <p:nvSpPr>
          <p:cNvPr id="3" name="Content Placeholder 2"/>
          <p:cNvSpPr>
            <a:spLocks noGrp="1"/>
          </p:cNvSpPr>
          <p:nvPr>
            <p:ph idx="1"/>
          </p:nvPr>
        </p:nvSpPr>
        <p:spPr>
          <a:xfrm>
            <a:off x="1227437" y="2041527"/>
            <a:ext cx="9985046" cy="4024125"/>
          </a:xfrm>
        </p:spPr>
        <p:txBody>
          <a:bodyPr>
            <a:normAutofit/>
          </a:bodyPr>
          <a:lstStyle/>
          <a:p>
            <a:r>
              <a:rPr lang="en-US" b="1" dirty="0"/>
              <a:t>Postdocs on External, Direct-Pay Funding</a:t>
            </a:r>
          </a:p>
          <a:p>
            <a:pPr lvl="1">
              <a:buFont typeface="Arial" panose="020B0604020202020204" pitchFamily="34" charset="0"/>
              <a:buChar char="•"/>
            </a:pPr>
            <a:r>
              <a:rPr lang="en-US" sz="2200" dirty="0"/>
              <a:t>Upload a copy of the award letter </a:t>
            </a:r>
          </a:p>
          <a:p>
            <a:pPr lvl="1">
              <a:buFont typeface="Arial" panose="020B0604020202020204" pitchFamily="34" charset="0"/>
              <a:buChar char="•"/>
            </a:pPr>
            <a:r>
              <a:rPr lang="en-US" sz="2200" dirty="0"/>
              <a:t>Outside funding is entered in GFS for audit purposes only</a:t>
            </a:r>
          </a:p>
          <a:p>
            <a:pPr lvl="1">
              <a:buFont typeface="Arial" panose="020B0604020202020204" pitchFamily="34" charset="0"/>
              <a:buChar char="•"/>
            </a:pPr>
            <a:r>
              <a:rPr lang="en-US" sz="2200" dirty="0"/>
              <a:t>Foreign currencies must be converted to US dollars</a:t>
            </a:r>
          </a:p>
          <a:p>
            <a:pPr lvl="2"/>
            <a:r>
              <a:rPr lang="en-US" sz="2200" dirty="0">
                <a:hlinkClick r:id="rId2"/>
              </a:rPr>
              <a:t>www.oanda.com</a:t>
            </a:r>
            <a:r>
              <a:rPr lang="en-US" sz="2200" dirty="0"/>
              <a:t> is a good resource for currency exchange rates</a:t>
            </a:r>
          </a:p>
          <a:p>
            <a:pPr lvl="2"/>
            <a:r>
              <a:rPr lang="en-US" sz="2200" b="1" dirty="0"/>
              <a:t>REMINDER</a:t>
            </a:r>
            <a:r>
              <a:rPr lang="en-US" sz="2200" dirty="0"/>
              <a:t>: Double-check every quarter that currency exchange rates haven’t caused a postdoc to fall below funding minimums</a:t>
            </a:r>
          </a:p>
          <a:p>
            <a:pPr lvl="2"/>
            <a:r>
              <a:rPr lang="en-US" sz="2000" dirty="0"/>
              <a:t>Foreign funding must be supplemented by department when fluctuation in currency exchange results in a funding shortfall below the required minimum</a:t>
            </a:r>
          </a:p>
          <a:p>
            <a:r>
              <a:rPr lang="en-US" b="1" dirty="0"/>
              <a:t>Postdocs on Unpaid Leave of Absence</a:t>
            </a:r>
          </a:p>
          <a:p>
            <a:pPr lvl="1">
              <a:buFont typeface="Arial" panose="020B0604020202020204" pitchFamily="34" charset="0"/>
              <a:buChar char="•"/>
            </a:pPr>
            <a:r>
              <a:rPr lang="en-US" sz="2200" dirty="0"/>
              <a:t>Apply the appropriate salary rate when postdoc returns from leave</a:t>
            </a:r>
          </a:p>
        </p:txBody>
      </p:sp>
      <p:sp>
        <p:nvSpPr>
          <p:cNvPr id="4" name="Slide Number Placeholder 3"/>
          <p:cNvSpPr>
            <a:spLocks noGrp="1"/>
          </p:cNvSpPr>
          <p:nvPr>
            <p:ph type="sldNum" sz="quarter" idx="12"/>
          </p:nvPr>
        </p:nvSpPr>
        <p:spPr/>
        <p:txBody>
          <a:bodyPr/>
          <a:lstStyle/>
          <a:p>
            <a:fld id="{6D22F896-40B5-4ADD-8801-0D06FADFA095}" type="slidenum">
              <a:rPr lang="en-US" smtClean="0"/>
              <a:t>146</a:t>
            </a:fld>
            <a:endParaRPr lang="en-US" dirty="0"/>
          </a:p>
        </p:txBody>
      </p:sp>
    </p:spTree>
    <p:extLst>
      <p:ext uri="{BB962C8B-B14F-4D97-AF65-F5344CB8AC3E}">
        <p14:creationId xmlns:p14="http://schemas.microsoft.com/office/powerpoint/2010/main" val="10319486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New Appointment</a:t>
            </a:r>
          </a:p>
        </p:txBody>
      </p:sp>
      <p:sp>
        <p:nvSpPr>
          <p:cNvPr id="3" name="Text Placeholder 2"/>
          <p:cNvSpPr>
            <a:spLocks noGrp="1"/>
          </p:cNvSpPr>
          <p:nvPr>
            <p:ph type="body" idx="1"/>
          </p:nvPr>
        </p:nvSpPr>
        <p:spPr/>
        <p:txBody>
          <a:bodyPr/>
          <a:lstStyle/>
          <a:p>
            <a:r>
              <a:rPr lang="en-US" dirty="0"/>
              <a:t>Postdoc Admin: Postdoc Benefits, IDP</a:t>
            </a:r>
          </a:p>
        </p:txBody>
      </p:sp>
      <p:sp>
        <p:nvSpPr>
          <p:cNvPr id="4" name="Slide Number Placeholder 3"/>
          <p:cNvSpPr>
            <a:spLocks noGrp="1"/>
          </p:cNvSpPr>
          <p:nvPr>
            <p:ph type="sldNum" sz="quarter" idx="12"/>
          </p:nvPr>
        </p:nvSpPr>
        <p:spPr/>
        <p:txBody>
          <a:bodyPr/>
          <a:lstStyle/>
          <a:p>
            <a:fld id="{6D22F896-40B5-4ADD-8801-0D06FADFA095}" type="slidenum">
              <a:rPr lang="en-US" smtClean="0"/>
              <a:t>147</a:t>
            </a:fld>
            <a:endParaRPr lang="en-US" dirty="0"/>
          </a:p>
        </p:txBody>
      </p:sp>
    </p:spTree>
    <p:extLst>
      <p:ext uri="{BB962C8B-B14F-4D97-AF65-F5344CB8AC3E}">
        <p14:creationId xmlns:p14="http://schemas.microsoft.com/office/powerpoint/2010/main" val="2150094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8" y="212438"/>
            <a:ext cx="9985045" cy="1293028"/>
          </a:xfrm>
        </p:spPr>
        <p:txBody>
          <a:bodyPr/>
          <a:lstStyle/>
          <a:p>
            <a:r>
              <a:rPr lang="en-US" b="1" dirty="0"/>
              <a:t>Policy:</a:t>
            </a:r>
            <a:br>
              <a:rPr lang="en-US" dirty="0"/>
            </a:br>
            <a:r>
              <a:rPr lang="en-US" sz="3200" dirty="0"/>
              <a:t>Postdoc Benefits</a:t>
            </a:r>
          </a:p>
        </p:txBody>
      </p:sp>
      <p:sp>
        <p:nvSpPr>
          <p:cNvPr id="3" name="Content Placeholder 2"/>
          <p:cNvSpPr>
            <a:spLocks noGrp="1"/>
          </p:cNvSpPr>
          <p:nvPr>
            <p:ph idx="1"/>
          </p:nvPr>
        </p:nvSpPr>
        <p:spPr>
          <a:xfrm>
            <a:off x="1227438" y="2222339"/>
            <a:ext cx="9985045" cy="3453531"/>
          </a:xfrm>
        </p:spPr>
        <p:txBody>
          <a:bodyPr>
            <a:normAutofit/>
          </a:bodyPr>
          <a:lstStyle/>
          <a:p>
            <a:pPr>
              <a:lnSpc>
                <a:spcPct val="80000"/>
              </a:lnSpc>
            </a:pPr>
            <a:r>
              <a:rPr lang="en-US" sz="2800" dirty="0"/>
              <a:t>A postdoctoral appointment at Stanford includes certain defined benefits for medical, dental, vision, disability, and leave benefits</a:t>
            </a:r>
          </a:p>
          <a:p>
            <a:pPr>
              <a:lnSpc>
                <a:spcPct val="80000"/>
              </a:lnSpc>
            </a:pPr>
            <a:r>
              <a:rPr lang="en-US" sz="2800" dirty="0"/>
              <a:t>Defined benefits established by the Postdoc Benefits office </a:t>
            </a:r>
            <a:r>
              <a:rPr lang="en-US" sz="2800" b="1" dirty="0"/>
              <a:t>may not be modified or diminished </a:t>
            </a:r>
            <a:r>
              <a:rPr lang="en-US" sz="2800" dirty="0"/>
              <a:t>by individual agreement between the postdoc and the appointing department or faculty sponsor</a:t>
            </a:r>
          </a:p>
          <a:p>
            <a:pPr>
              <a:lnSpc>
                <a:spcPct val="80000"/>
              </a:lnSpc>
            </a:pPr>
            <a:r>
              <a:rPr lang="en-US" sz="2800" dirty="0"/>
              <a:t>Postdoc Benefits are managed via a third-party platform, Benelogic</a:t>
            </a:r>
          </a:p>
          <a:p>
            <a:pPr lvl="1">
              <a:lnSpc>
                <a:spcPct val="80000"/>
              </a:lnSpc>
            </a:pPr>
            <a:r>
              <a:rPr lang="en-US" sz="2800" dirty="0"/>
              <a:t>Information on training and access to Benelogic is </a:t>
            </a:r>
            <a:r>
              <a:rPr lang="en-US" sz="2800" dirty="0">
                <a:hlinkClick r:id="rId2"/>
              </a:rPr>
              <a:t>here</a:t>
            </a:r>
            <a:endParaRPr lang="en-US" sz="2800" dirty="0"/>
          </a:p>
        </p:txBody>
      </p:sp>
      <p:sp>
        <p:nvSpPr>
          <p:cNvPr id="4" name="Slide Number Placeholder 3"/>
          <p:cNvSpPr>
            <a:spLocks noGrp="1"/>
          </p:cNvSpPr>
          <p:nvPr>
            <p:ph type="sldNum" sz="quarter" idx="12"/>
          </p:nvPr>
        </p:nvSpPr>
        <p:spPr/>
        <p:txBody>
          <a:bodyPr/>
          <a:lstStyle/>
          <a:p>
            <a:fld id="{6D22F896-40B5-4ADD-8801-0D06FADFA095}" type="slidenum">
              <a:rPr lang="en-US" smtClean="0"/>
              <a:t>148</a:t>
            </a:fld>
            <a:endParaRPr lang="en-US" dirty="0"/>
          </a:p>
        </p:txBody>
      </p:sp>
    </p:spTree>
    <p:extLst>
      <p:ext uri="{BB962C8B-B14F-4D97-AF65-F5344CB8AC3E}">
        <p14:creationId xmlns:p14="http://schemas.microsoft.com/office/powerpoint/2010/main" val="50791073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7" y="237151"/>
            <a:ext cx="9985045" cy="1293028"/>
          </a:xfrm>
        </p:spPr>
        <p:txBody>
          <a:bodyPr/>
          <a:lstStyle/>
          <a:p>
            <a:r>
              <a:rPr lang="en-US" b="1" dirty="0"/>
              <a:t>Policy:</a:t>
            </a:r>
            <a:br>
              <a:rPr lang="en-US" dirty="0"/>
            </a:br>
            <a:r>
              <a:rPr lang="en-US" sz="3200" dirty="0"/>
              <a:t>Postdoc Benefits Funding</a:t>
            </a:r>
          </a:p>
        </p:txBody>
      </p:sp>
      <p:sp>
        <p:nvSpPr>
          <p:cNvPr id="3" name="Content Placeholder 2"/>
          <p:cNvSpPr>
            <a:spLocks noGrp="1"/>
          </p:cNvSpPr>
          <p:nvPr>
            <p:ph idx="1"/>
          </p:nvPr>
        </p:nvSpPr>
        <p:spPr>
          <a:xfrm>
            <a:off x="1227437" y="2074478"/>
            <a:ext cx="9985046" cy="4024125"/>
          </a:xfrm>
        </p:spPr>
        <p:txBody>
          <a:bodyPr>
            <a:normAutofit/>
          </a:bodyPr>
          <a:lstStyle/>
          <a:p>
            <a:pPr>
              <a:lnSpc>
                <a:spcPct val="80000"/>
              </a:lnSpc>
            </a:pPr>
            <a:r>
              <a:rPr lang="en-US" sz="2800" dirty="0"/>
              <a:t>Stanford’s portion of postdocs’ benefits costs are paid from:</a:t>
            </a:r>
          </a:p>
          <a:p>
            <a:pPr lvl="1">
              <a:lnSpc>
                <a:spcPct val="80000"/>
              </a:lnSpc>
              <a:buFont typeface="Arial" panose="020B0604020202020204" pitchFamily="34" charset="0"/>
              <a:buChar char="•"/>
            </a:pPr>
            <a:r>
              <a:rPr lang="en-US" sz="2800" dirty="0"/>
              <a:t>The automatic application of a fringe benefits rate on salaries of at least 50% FTE, which are paid to the postdoc through GFS, OR</a:t>
            </a:r>
          </a:p>
          <a:p>
            <a:pPr lvl="1">
              <a:lnSpc>
                <a:spcPct val="80000"/>
              </a:lnSpc>
              <a:buFont typeface="Arial" panose="020B0604020202020204" pitchFamily="34" charset="0"/>
              <a:buChar char="•"/>
            </a:pPr>
            <a:r>
              <a:rPr lang="en-US" sz="2800" dirty="0"/>
              <a:t>From departmental or faculty funds, in the absence of a 50% FTE level of salary support</a:t>
            </a:r>
          </a:p>
          <a:p>
            <a:pPr lvl="1">
              <a:lnSpc>
                <a:spcPct val="80000"/>
              </a:lnSpc>
              <a:buFont typeface="Arial" panose="020B0604020202020204" pitchFamily="34" charset="0"/>
              <a:buChar char="•"/>
            </a:pPr>
            <a:r>
              <a:rPr lang="en-US" sz="2800" dirty="0"/>
              <a:t>In rare cases, benefits costs are paid from fellowship funding specifically allocated for the postdoc’s insurance premium costs</a:t>
            </a:r>
          </a:p>
        </p:txBody>
      </p:sp>
      <p:sp>
        <p:nvSpPr>
          <p:cNvPr id="4" name="Slide Number Placeholder 3"/>
          <p:cNvSpPr>
            <a:spLocks noGrp="1"/>
          </p:cNvSpPr>
          <p:nvPr>
            <p:ph type="sldNum" sz="quarter" idx="12"/>
          </p:nvPr>
        </p:nvSpPr>
        <p:spPr/>
        <p:txBody>
          <a:bodyPr/>
          <a:lstStyle/>
          <a:p>
            <a:fld id="{6D22F896-40B5-4ADD-8801-0D06FADFA095}" type="slidenum">
              <a:rPr lang="en-US" smtClean="0"/>
              <a:t>149</a:t>
            </a:fld>
            <a:endParaRPr lang="en-US" dirty="0"/>
          </a:p>
        </p:txBody>
      </p:sp>
    </p:spTree>
    <p:extLst>
      <p:ext uri="{BB962C8B-B14F-4D97-AF65-F5344CB8AC3E}">
        <p14:creationId xmlns:p14="http://schemas.microsoft.com/office/powerpoint/2010/main" val="2784547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19250"/>
            <a:ext cx="10025521" cy="1293028"/>
          </a:xfrm>
        </p:spPr>
        <p:txBody>
          <a:bodyPr>
            <a:normAutofit/>
          </a:bodyPr>
          <a:lstStyle/>
          <a:p>
            <a:r>
              <a:rPr lang="en-US" b="1" dirty="0"/>
              <a:t>Process:</a:t>
            </a:r>
            <a:br>
              <a:rPr lang="en-US" dirty="0"/>
            </a:br>
            <a:r>
              <a:rPr lang="en-US" sz="3200" dirty="0"/>
              <a:t>Appointment Processing Timelines</a:t>
            </a:r>
          </a:p>
        </p:txBody>
      </p:sp>
      <p:sp>
        <p:nvSpPr>
          <p:cNvPr id="3" name="Content Placeholder 2"/>
          <p:cNvSpPr>
            <a:spLocks noGrp="1"/>
          </p:cNvSpPr>
          <p:nvPr>
            <p:ph idx="1"/>
          </p:nvPr>
        </p:nvSpPr>
        <p:spPr>
          <a:xfrm>
            <a:off x="1186962" y="1865520"/>
            <a:ext cx="10025521" cy="4416868"/>
          </a:xfrm>
        </p:spPr>
        <p:txBody>
          <a:bodyPr>
            <a:normAutofit fontScale="25000" lnSpcReduction="20000"/>
          </a:bodyPr>
          <a:lstStyle/>
          <a:p>
            <a:pPr>
              <a:lnSpc>
                <a:spcPct val="120000"/>
              </a:lnSpc>
            </a:pPr>
            <a:r>
              <a:rPr lang="en-US" sz="7200" dirty="0"/>
              <a:t>Appointments must be submitted to OPA with ALL </a:t>
            </a:r>
            <a:r>
              <a:rPr lang="en-US" sz="7200" dirty="0">
                <a:hlinkClick r:id="rId2"/>
              </a:rPr>
              <a:t>Required Supporting Documents</a:t>
            </a:r>
            <a:r>
              <a:rPr lang="en-US" sz="7200" dirty="0"/>
              <a:t> early enough to allow for adequate processing time at OPA and Bechtel I-Center (for internationals)</a:t>
            </a:r>
          </a:p>
          <a:p>
            <a:pPr>
              <a:lnSpc>
                <a:spcPct val="120000"/>
              </a:lnSpc>
            </a:pPr>
            <a:endParaRPr lang="en-US" sz="3200" dirty="0"/>
          </a:p>
          <a:p>
            <a:pPr lvl="1">
              <a:lnSpc>
                <a:spcPct val="120000"/>
              </a:lnSpc>
              <a:buFont typeface="Arial" panose="020B0604020202020204" pitchFamily="34" charset="0"/>
              <a:buChar char="•"/>
            </a:pPr>
            <a:r>
              <a:rPr lang="en-US" sz="7200" b="1" dirty="0"/>
              <a:t>US Citizens, Permanent Residents, F1 Visas Holders with OPT:</a:t>
            </a:r>
          </a:p>
          <a:p>
            <a:pPr lvl="2">
              <a:lnSpc>
                <a:spcPct val="120000"/>
              </a:lnSpc>
              <a:buFont typeface="Arial" panose="020B0604020202020204" pitchFamily="34" charset="0"/>
              <a:buChar char="•"/>
            </a:pPr>
            <a:r>
              <a:rPr lang="en-US" sz="7200" b="1" i="1" dirty="0"/>
              <a:t>5-7 business days </a:t>
            </a:r>
            <a:r>
              <a:rPr lang="en-US" sz="7200" dirty="0"/>
              <a:t>prior to the requested appointment start date</a:t>
            </a:r>
          </a:p>
          <a:p>
            <a:pPr lvl="1">
              <a:lnSpc>
                <a:spcPct val="120000"/>
              </a:lnSpc>
              <a:buFont typeface="Arial" panose="020B0604020202020204" pitchFamily="34" charset="0"/>
              <a:buChar char="•"/>
            </a:pPr>
            <a:r>
              <a:rPr lang="en-US" sz="7200" b="1" dirty="0"/>
              <a:t>J-1 Scholars: </a:t>
            </a:r>
          </a:p>
          <a:p>
            <a:pPr lvl="2">
              <a:lnSpc>
                <a:spcPct val="120000"/>
              </a:lnSpc>
              <a:buFont typeface="Arial" panose="020B0604020202020204" pitchFamily="34" charset="0"/>
              <a:buChar char="•"/>
            </a:pPr>
            <a:r>
              <a:rPr lang="en-US" sz="7200" b="1" i="1" dirty="0"/>
              <a:t>2-3 months </a:t>
            </a:r>
            <a:r>
              <a:rPr lang="en-US" sz="7200" dirty="0"/>
              <a:t>prior to the requested appointment/visa start dates</a:t>
            </a:r>
          </a:p>
          <a:p>
            <a:pPr lvl="1">
              <a:lnSpc>
                <a:spcPct val="120000"/>
              </a:lnSpc>
              <a:buFont typeface="Arial" panose="020B0604020202020204" pitchFamily="34" charset="0"/>
              <a:buChar char="•"/>
            </a:pPr>
            <a:r>
              <a:rPr lang="en-US" sz="7200" b="1" dirty="0"/>
              <a:t>H-1B Visas Holders:</a:t>
            </a:r>
          </a:p>
          <a:p>
            <a:pPr lvl="2">
              <a:lnSpc>
                <a:spcPct val="120000"/>
              </a:lnSpc>
              <a:buFont typeface="Arial" panose="020B0604020202020204" pitchFamily="34" charset="0"/>
              <a:buChar char="•"/>
            </a:pPr>
            <a:r>
              <a:rPr lang="en-US" sz="7200" b="1" dirty="0"/>
              <a:t>3-6 months </a:t>
            </a:r>
            <a:r>
              <a:rPr lang="en-US" sz="7200" dirty="0"/>
              <a:t>with premium processing; requires premium processing fee</a:t>
            </a:r>
          </a:p>
          <a:p>
            <a:pPr algn="ctr">
              <a:lnSpc>
                <a:spcPct val="120000"/>
              </a:lnSpc>
            </a:pPr>
            <a:endParaRPr lang="en-US" sz="3200" b="1" i="1" dirty="0"/>
          </a:p>
          <a:p>
            <a:pPr algn="ctr">
              <a:lnSpc>
                <a:spcPct val="120000"/>
              </a:lnSpc>
            </a:pPr>
            <a:r>
              <a:rPr lang="en-US" sz="7200" b="1" i="1" dirty="0"/>
              <a:t>Submission of a Recommendation Form with insufficient proof of doctoral degree will result in processing delays to the timelines noted here</a:t>
            </a:r>
          </a:p>
          <a:p>
            <a:pPr marL="0" indent="0" algn="ctr">
              <a:lnSpc>
                <a:spcPct val="120000"/>
              </a:lnSpc>
              <a:buNone/>
            </a:pPr>
            <a:r>
              <a:rPr lang="en-US" sz="5600" dirty="0">
                <a:hlinkClick r:id="rId2"/>
              </a:rPr>
              <a:t>https://postdocs.stanford.edu/postdoctoral-administrators/appoint-postdoctoral-scholars</a:t>
            </a:r>
            <a:endParaRPr lang="en-US" sz="5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22858450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6" y="304800"/>
            <a:ext cx="10017998" cy="1293028"/>
          </a:xfrm>
        </p:spPr>
        <p:txBody>
          <a:bodyPr/>
          <a:lstStyle/>
          <a:p>
            <a:r>
              <a:rPr lang="en-US" b="1" dirty="0"/>
              <a:t>Policy:</a:t>
            </a:r>
            <a:br>
              <a:rPr lang="en-US" dirty="0"/>
            </a:br>
            <a:r>
              <a:rPr lang="en-US" sz="3200" dirty="0"/>
              <a:t>Postdoc Benefits Session</a:t>
            </a:r>
          </a:p>
        </p:txBody>
      </p:sp>
      <p:sp>
        <p:nvSpPr>
          <p:cNvPr id="3" name="Content Placeholder 2"/>
          <p:cNvSpPr>
            <a:spLocks noGrp="1"/>
          </p:cNvSpPr>
          <p:nvPr>
            <p:ph idx="1"/>
          </p:nvPr>
        </p:nvSpPr>
        <p:spPr>
          <a:xfrm>
            <a:off x="1194485" y="2059329"/>
            <a:ext cx="10017998" cy="3938955"/>
          </a:xfrm>
        </p:spPr>
        <p:txBody>
          <a:bodyPr>
            <a:noAutofit/>
          </a:bodyPr>
          <a:lstStyle/>
          <a:p>
            <a:pPr>
              <a:lnSpc>
                <a:spcPct val="80000"/>
              </a:lnSpc>
              <a:buFont typeface="Arial" panose="020B0604020202020204" pitchFamily="34" charset="0"/>
              <a:buChar char="•"/>
            </a:pPr>
            <a:r>
              <a:rPr lang="en-US" sz="2800" dirty="0"/>
              <a:t>Benefits session is mandatory for all new Postdoctoral Scholars</a:t>
            </a:r>
          </a:p>
          <a:p>
            <a:pPr>
              <a:lnSpc>
                <a:spcPct val="80000"/>
              </a:lnSpc>
              <a:buFont typeface="Arial" panose="020B0604020202020204" pitchFamily="34" charset="0"/>
              <a:buChar char="•"/>
            </a:pPr>
            <a:r>
              <a:rPr lang="en-US" sz="2800" dirty="0"/>
              <a:t>Postdoc Admin registers incoming Postdocs for the first session following their arrival at Stanford</a:t>
            </a:r>
          </a:p>
          <a:p>
            <a:pPr>
              <a:lnSpc>
                <a:spcPct val="80000"/>
              </a:lnSpc>
              <a:buFont typeface="Arial" panose="020B0604020202020204" pitchFamily="34" charset="0"/>
              <a:buChar char="•"/>
            </a:pPr>
            <a:r>
              <a:rPr lang="en-US" sz="2800" dirty="0"/>
              <a:t>Go to </a:t>
            </a:r>
            <a:r>
              <a:rPr lang="en-US" sz="2800" dirty="0">
                <a:hlinkClick r:id="rId2"/>
              </a:rPr>
              <a:t>Postdoc Benefits </a:t>
            </a:r>
            <a:r>
              <a:rPr lang="en-US" sz="2800" dirty="0"/>
              <a:t>for sessions dates, times, and location</a:t>
            </a:r>
          </a:p>
          <a:p>
            <a:pPr>
              <a:lnSpc>
                <a:spcPct val="80000"/>
              </a:lnSpc>
              <a:buFont typeface="Arial" panose="020B0604020202020204" pitchFamily="34" charset="0"/>
              <a:buChar char="•"/>
            </a:pPr>
            <a:r>
              <a:rPr lang="en-US" sz="2800" dirty="0"/>
              <a:t>Email </a:t>
            </a:r>
            <a:r>
              <a:rPr lang="en-US" sz="2800" dirty="0">
                <a:hlinkClick r:id="rId3"/>
              </a:rPr>
              <a:t>postdocbenefits@stanford.edu</a:t>
            </a:r>
            <a:r>
              <a:rPr lang="en-US" sz="2800" dirty="0"/>
              <a:t> with Benefits questions</a:t>
            </a:r>
          </a:p>
          <a:p>
            <a:pPr>
              <a:lnSpc>
                <a:spcPct val="80000"/>
              </a:lnSpc>
              <a:buFont typeface="Arial" panose="020B0604020202020204" pitchFamily="34" charset="0"/>
              <a:buChar char="•"/>
            </a:pPr>
            <a:r>
              <a:rPr lang="en-US" sz="2800" dirty="0"/>
              <a:t>Benefits coverage enrollment is not approved until Postdoc has attended session</a:t>
            </a:r>
          </a:p>
          <a:p>
            <a:pPr>
              <a:lnSpc>
                <a:spcPct val="80000"/>
              </a:lnSpc>
              <a:buFont typeface="Arial" panose="020B0604020202020204" pitchFamily="34" charset="0"/>
              <a:buChar char="•"/>
            </a:pPr>
            <a:r>
              <a:rPr lang="en-US" sz="2800" dirty="0"/>
              <a:t>Postdocs must make benefits elections within 30 days of the appointment start date or will default into basic coverage</a:t>
            </a:r>
          </a:p>
        </p:txBody>
      </p:sp>
      <p:sp>
        <p:nvSpPr>
          <p:cNvPr id="4" name="Slide Number Placeholder 3"/>
          <p:cNvSpPr>
            <a:spLocks noGrp="1"/>
          </p:cNvSpPr>
          <p:nvPr>
            <p:ph type="sldNum" sz="quarter" idx="12"/>
          </p:nvPr>
        </p:nvSpPr>
        <p:spPr/>
        <p:txBody>
          <a:bodyPr/>
          <a:lstStyle/>
          <a:p>
            <a:fld id="{6D22F896-40B5-4ADD-8801-0D06FADFA095}" type="slidenum">
              <a:rPr lang="en-US" smtClean="0"/>
              <a:t>150</a:t>
            </a:fld>
            <a:endParaRPr lang="en-US" dirty="0"/>
          </a:p>
        </p:txBody>
      </p:sp>
    </p:spTree>
    <p:extLst>
      <p:ext uri="{BB962C8B-B14F-4D97-AF65-F5344CB8AC3E}">
        <p14:creationId xmlns:p14="http://schemas.microsoft.com/office/powerpoint/2010/main" val="421483046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3022" y="280087"/>
            <a:ext cx="3276600" cy="1301892"/>
          </a:xfrm>
        </p:spPr>
        <p:txBody>
          <a:bodyPr vert="horz" lIns="91440" tIns="45720" rIns="91440" bIns="45720" rtlCol="0" anchor="b">
            <a:normAutofit/>
          </a:bodyPr>
          <a:lstStyle/>
          <a:p>
            <a:pPr algn="l"/>
            <a:r>
              <a:rPr lang="en-US" sz="2700" b="1" kern="1200" cap="all" baseline="0" dirty="0">
                <a:solidFill>
                  <a:schemeClr val="tx1"/>
                </a:solidFill>
                <a:latin typeface="+mj-lt"/>
                <a:ea typeface="+mj-ea"/>
                <a:cs typeface="+mj-cs"/>
              </a:rPr>
              <a:t>Policy:</a:t>
            </a:r>
            <a:br>
              <a:rPr lang="en-US" sz="2700" kern="1200" cap="all" baseline="0" dirty="0">
                <a:solidFill>
                  <a:schemeClr val="tx1"/>
                </a:solidFill>
                <a:latin typeface="+mj-lt"/>
                <a:ea typeface="+mj-ea"/>
                <a:cs typeface="+mj-cs"/>
              </a:rPr>
            </a:br>
            <a:r>
              <a:rPr lang="en-US" sz="2700" kern="1200" cap="all" baseline="0" dirty="0">
                <a:solidFill>
                  <a:schemeClr val="tx1"/>
                </a:solidFill>
                <a:latin typeface="+mj-lt"/>
                <a:ea typeface="+mj-ea"/>
                <a:cs typeface="+mj-cs"/>
              </a:rPr>
              <a:t>202</a:t>
            </a:r>
            <a:r>
              <a:rPr lang="en-US" sz="2700" cap="all" dirty="0">
                <a:solidFill>
                  <a:schemeClr val="tx1"/>
                </a:solidFill>
              </a:rPr>
              <a:t>4</a:t>
            </a:r>
            <a:r>
              <a:rPr lang="en-US" sz="2700" kern="1200" cap="all" baseline="0" dirty="0">
                <a:solidFill>
                  <a:schemeClr val="tx1"/>
                </a:solidFill>
                <a:latin typeface="+mj-lt"/>
                <a:ea typeface="+mj-ea"/>
                <a:cs typeface="+mj-cs"/>
              </a:rPr>
              <a:t> monthly contribution rates</a:t>
            </a:r>
          </a:p>
        </p:txBody>
      </p:sp>
      <p:sp>
        <p:nvSpPr>
          <p:cNvPr id="3" name="Content Placeholder 2"/>
          <p:cNvSpPr>
            <a:spLocks noGrp="1"/>
          </p:cNvSpPr>
          <p:nvPr>
            <p:ph sz="half" idx="1"/>
          </p:nvPr>
        </p:nvSpPr>
        <p:spPr>
          <a:xfrm>
            <a:off x="1424456" y="2003598"/>
            <a:ext cx="3977639" cy="3854112"/>
          </a:xfrm>
        </p:spPr>
        <p:txBody>
          <a:bodyPr vert="horz" lIns="91440" tIns="45720" rIns="91440" bIns="45720" rtlCol="0">
            <a:normAutofit/>
          </a:bodyPr>
          <a:lstStyle/>
          <a:p>
            <a:pPr marL="137160"/>
            <a:r>
              <a:rPr lang="en-US" sz="1600" dirty="0"/>
              <a:t>*Institutional costs are funded from a variety of sources depending on each individual Postdoc’s appointment arrangement</a:t>
            </a:r>
          </a:p>
          <a:p>
            <a:pPr marL="137160"/>
            <a:endParaRPr lang="en-US" sz="1600" dirty="0"/>
          </a:p>
          <a:p>
            <a:pPr marL="137160"/>
            <a:r>
              <a:rPr lang="en-US" sz="1600" dirty="0"/>
              <a:t>**Upon enrollment, eligible family members (spouse,/registered domestic partner and children through age 25, regardless of student or marital status) are automatically covered.</a:t>
            </a:r>
          </a:p>
          <a:p>
            <a:pPr marL="137160"/>
            <a:endParaRPr lang="en-US" sz="1600" dirty="0"/>
          </a:p>
          <a:p>
            <a:pPr marL="137160"/>
            <a:r>
              <a:rPr lang="en-US" sz="1600" dirty="0">
                <a:hlinkClick r:id="rId2"/>
              </a:rPr>
              <a:t>https://stanford.app.box.com/s/8iabjanys7wgaykqqkbvwmsgcpp8ckh6</a:t>
            </a:r>
            <a:endParaRPr lang="en-US" sz="1600" dirty="0"/>
          </a:p>
        </p:txBody>
      </p:sp>
      <p:sp>
        <p:nvSpPr>
          <p:cNvPr id="5" name="Slide Number Placeholder 4"/>
          <p:cNvSpPr>
            <a:spLocks noGrp="1"/>
          </p:cNvSpPr>
          <p:nvPr>
            <p:ph type="sldNum" sz="quarter" idx="12"/>
          </p:nvPr>
        </p:nvSpPr>
        <p:spPr/>
        <p:txBody>
          <a:bodyPr vert="horz" lIns="91440" tIns="45720" rIns="91440" bIns="45720" rtlCol="0" anchor="ctr">
            <a:normAutofit/>
          </a:bodyPr>
          <a:lstStyle/>
          <a:p>
            <a:pPr>
              <a:spcAft>
                <a:spcPts val="600"/>
              </a:spcAft>
            </a:pPr>
            <a:fld id="{6D22F896-40B5-4ADD-8801-0D06FADFA095}" type="slidenum">
              <a:rPr lang="en-US" smtClean="0"/>
              <a:pPr>
                <a:spcAft>
                  <a:spcPts val="600"/>
                </a:spcAft>
              </a:pPr>
              <a:t>151</a:t>
            </a:fld>
            <a:endParaRPr lang="en-US"/>
          </a:p>
        </p:txBody>
      </p:sp>
      <p:pic>
        <p:nvPicPr>
          <p:cNvPr id="8" name="Content Placeholder 7">
            <a:extLst>
              <a:ext uri="{FF2B5EF4-FFF2-40B4-BE49-F238E27FC236}">
                <a16:creationId xmlns:a16="http://schemas.microsoft.com/office/drawing/2014/main" id="{B9D4AD5E-F56C-02EE-EB01-30AB58781CBE}"/>
              </a:ext>
            </a:extLst>
          </p:cNvPr>
          <p:cNvPicPr>
            <a:picLocks noGrp="1" noChangeAspect="1"/>
          </p:cNvPicPr>
          <p:nvPr>
            <p:ph sz="half" idx="2"/>
          </p:nvPr>
        </p:nvPicPr>
        <p:blipFill>
          <a:blip r:embed="rId3"/>
          <a:stretch>
            <a:fillRect/>
          </a:stretch>
        </p:blipFill>
        <p:spPr>
          <a:xfrm>
            <a:off x="6789906" y="1825257"/>
            <a:ext cx="4189072" cy="4439356"/>
          </a:xfrm>
        </p:spPr>
      </p:pic>
    </p:spTree>
    <p:extLst>
      <p:ext uri="{BB962C8B-B14F-4D97-AF65-F5344CB8AC3E}">
        <p14:creationId xmlns:p14="http://schemas.microsoft.com/office/powerpoint/2010/main" val="364152129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956" y="328246"/>
            <a:ext cx="9996527" cy="1293028"/>
          </a:xfrm>
        </p:spPr>
        <p:txBody>
          <a:bodyPr>
            <a:normAutofit/>
          </a:bodyPr>
          <a:lstStyle/>
          <a:p>
            <a:r>
              <a:rPr lang="en-US" b="1" dirty="0"/>
              <a:t>Policy:</a:t>
            </a:r>
            <a:br>
              <a:rPr lang="en-US" dirty="0"/>
            </a:br>
            <a:r>
              <a:rPr lang="en-US" sz="3200" dirty="0"/>
              <a:t>Waiving Stanford Benefits Coverage</a:t>
            </a:r>
          </a:p>
        </p:txBody>
      </p:sp>
      <p:sp>
        <p:nvSpPr>
          <p:cNvPr id="3" name="Content Placeholder 2"/>
          <p:cNvSpPr>
            <a:spLocks noGrp="1"/>
          </p:cNvSpPr>
          <p:nvPr>
            <p:ph idx="1"/>
          </p:nvPr>
        </p:nvSpPr>
        <p:spPr>
          <a:xfrm>
            <a:off x="1215956" y="1954994"/>
            <a:ext cx="9996526" cy="4171070"/>
          </a:xfrm>
        </p:spPr>
        <p:txBody>
          <a:bodyPr>
            <a:normAutofit fontScale="25000" lnSpcReduction="20000"/>
          </a:bodyPr>
          <a:lstStyle/>
          <a:p>
            <a:pPr>
              <a:buFont typeface="Arial" panose="020B0604020202020204" pitchFamily="34" charset="0"/>
              <a:buChar char="•"/>
            </a:pPr>
            <a:r>
              <a:rPr lang="en-US" sz="9600" b="1" dirty="0"/>
              <a:t>Postdocs who have an outside health plan may request a review to waive Stanford Benefits</a:t>
            </a:r>
          </a:p>
          <a:p>
            <a:pPr lvl="1">
              <a:lnSpc>
                <a:spcPct val="80000"/>
              </a:lnSpc>
              <a:buFont typeface="Arial" panose="020B0604020202020204" pitchFamily="34" charset="0"/>
              <a:buChar char="•"/>
            </a:pPr>
            <a:r>
              <a:rPr lang="en-US" sz="8000" dirty="0"/>
              <a:t>Requires proof of other comprehensive medical coverage</a:t>
            </a:r>
          </a:p>
          <a:p>
            <a:pPr lvl="2">
              <a:lnSpc>
                <a:spcPct val="80000"/>
              </a:lnSpc>
              <a:buFont typeface="Arial" panose="020B0604020202020204" pitchFamily="34" charset="0"/>
              <a:buChar char="•"/>
            </a:pPr>
            <a:r>
              <a:rPr lang="en-US" sz="7200" dirty="0"/>
              <a:t>Usually from a working spouse</a:t>
            </a:r>
          </a:p>
          <a:p>
            <a:pPr lvl="2">
              <a:lnSpc>
                <a:spcPct val="80000"/>
              </a:lnSpc>
              <a:buFont typeface="Arial" panose="020B0604020202020204" pitchFamily="34" charset="0"/>
              <a:buChar char="•"/>
            </a:pPr>
            <a:r>
              <a:rPr lang="en-US" sz="7200" dirty="0"/>
              <a:t>Travel policies do not offer comprehensive coverage</a:t>
            </a:r>
          </a:p>
          <a:p>
            <a:pPr>
              <a:buFont typeface="Arial" panose="020B0604020202020204" pitchFamily="34" charset="0"/>
              <a:buChar char="•"/>
            </a:pPr>
            <a:r>
              <a:rPr lang="en-US" sz="8000" dirty="0"/>
              <a:t>Outside health plans must substantially meet ACA minimum requirements for approval</a:t>
            </a:r>
          </a:p>
          <a:p>
            <a:pPr>
              <a:buFont typeface="Arial" panose="020B0604020202020204" pitchFamily="34" charset="0"/>
              <a:buChar char="•"/>
            </a:pPr>
            <a:r>
              <a:rPr lang="en-US" sz="8000" dirty="0"/>
              <a:t>The outside plan must be approved by the Postdoc Benefits office </a:t>
            </a:r>
            <a:r>
              <a:rPr lang="en-US" sz="8000" b="1" i="1" dirty="0"/>
              <a:t>prior to </a:t>
            </a:r>
            <a:r>
              <a:rPr lang="en-US" sz="8000" dirty="0"/>
              <a:t>appointment approval</a:t>
            </a:r>
          </a:p>
          <a:p>
            <a:pPr>
              <a:buFont typeface="Arial" panose="020B0604020202020204" pitchFamily="34" charset="0"/>
              <a:buChar char="•"/>
            </a:pPr>
            <a:r>
              <a:rPr lang="en-US" sz="8000" dirty="0"/>
              <a:t>Admin must upload a PDF copy of the Benefits approval email</a:t>
            </a:r>
          </a:p>
          <a:p>
            <a:pPr marL="0" indent="0">
              <a:buNone/>
            </a:pPr>
            <a:endParaRPr lang="en-US" dirty="0"/>
          </a:p>
          <a:p>
            <a:pPr marL="0" indent="0">
              <a:buNone/>
            </a:pPr>
            <a:endParaRPr lang="en-US" dirty="0"/>
          </a:p>
          <a:p>
            <a:pPr marL="0" indent="0">
              <a:buNone/>
            </a:pPr>
            <a:endParaRPr lang="en-US" dirty="0"/>
          </a:p>
          <a:p>
            <a:pPr marL="535315" lvl="1" indent="0">
              <a:buNone/>
            </a:pPr>
            <a:endParaRPr lang="en-US" dirty="0"/>
          </a:p>
          <a:p>
            <a:pPr marL="535315" lvl="1" indent="0" algn="ctr">
              <a:buNone/>
            </a:pPr>
            <a:r>
              <a:rPr lang="en-US" sz="4300" dirty="0">
                <a:hlinkClick r:id="rId2"/>
              </a:rPr>
              <a:t>https://postdocbenefits.stanford.edu/eligibility-enrollment/waiving-stanfords-medical-insurance</a:t>
            </a:r>
            <a:endParaRPr lang="en-US" sz="4300" dirty="0"/>
          </a:p>
        </p:txBody>
      </p:sp>
      <p:sp>
        <p:nvSpPr>
          <p:cNvPr id="4" name="Slide Number Placeholder 3"/>
          <p:cNvSpPr>
            <a:spLocks noGrp="1"/>
          </p:cNvSpPr>
          <p:nvPr>
            <p:ph type="sldNum" sz="quarter" idx="12"/>
          </p:nvPr>
        </p:nvSpPr>
        <p:spPr/>
        <p:txBody>
          <a:bodyPr/>
          <a:lstStyle/>
          <a:p>
            <a:fld id="{6D22F896-40B5-4ADD-8801-0D06FADFA095}" type="slidenum">
              <a:rPr lang="en-US" smtClean="0"/>
              <a:t>152</a:t>
            </a:fld>
            <a:endParaRPr lang="en-US" dirty="0"/>
          </a:p>
        </p:txBody>
      </p:sp>
    </p:spTree>
    <p:extLst>
      <p:ext uri="{BB962C8B-B14F-4D97-AF65-F5344CB8AC3E}">
        <p14:creationId xmlns:p14="http://schemas.microsoft.com/office/powerpoint/2010/main" val="8910340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774" y="311068"/>
            <a:ext cx="10025709" cy="1293028"/>
          </a:xfrm>
        </p:spPr>
        <p:txBody>
          <a:bodyPr>
            <a:normAutofit/>
          </a:bodyPr>
          <a:lstStyle/>
          <a:p>
            <a:r>
              <a:rPr lang="en-US" b="1" dirty="0"/>
              <a:t>Policy Exception:</a:t>
            </a:r>
            <a:br>
              <a:rPr lang="en-US" dirty="0"/>
            </a:br>
            <a:r>
              <a:rPr lang="en-US" sz="3200" dirty="0"/>
              <a:t>Postdoc Pay-All</a:t>
            </a:r>
          </a:p>
        </p:txBody>
      </p:sp>
      <p:sp>
        <p:nvSpPr>
          <p:cNvPr id="3" name="Content Placeholder 2"/>
          <p:cNvSpPr>
            <a:spLocks noGrp="1"/>
          </p:cNvSpPr>
          <p:nvPr>
            <p:ph idx="1"/>
          </p:nvPr>
        </p:nvSpPr>
        <p:spPr>
          <a:xfrm>
            <a:off x="982495" y="1971813"/>
            <a:ext cx="10505872" cy="4120255"/>
          </a:xfrm>
        </p:spPr>
        <p:txBody>
          <a:bodyPr>
            <a:normAutofit/>
          </a:bodyPr>
          <a:lstStyle/>
          <a:p>
            <a:r>
              <a:rPr lang="en-US" sz="2000" b="1" dirty="0"/>
              <a:t>Some outside funding agencies provide funds above and beyond the annual stipend specifically for health benefits charges</a:t>
            </a:r>
          </a:p>
          <a:p>
            <a:pPr>
              <a:buFont typeface="Arial" panose="020B0604020202020204" pitchFamily="34" charset="0"/>
              <a:buChar char="•"/>
            </a:pPr>
            <a:r>
              <a:rPr lang="en-US" sz="2000" dirty="0"/>
              <a:t>In these cases, funds may be used to cover the Institutional (department) portion of the health insurance premiums (see </a:t>
            </a:r>
            <a:r>
              <a:rPr lang="en-US" sz="2000" dirty="0">
                <a:hlinkClick r:id="rId2"/>
              </a:rPr>
              <a:t>Postdoc Health Premiums Rate Sheet</a:t>
            </a:r>
            <a:r>
              <a:rPr lang="en-US" sz="2000" dirty="0"/>
              <a:t>)</a:t>
            </a:r>
          </a:p>
          <a:p>
            <a:pPr>
              <a:buFont typeface="Arial" panose="020B0604020202020204" pitchFamily="34" charset="0"/>
              <a:buChar char="•"/>
            </a:pPr>
            <a:r>
              <a:rPr lang="en-US" sz="2000" dirty="0"/>
              <a:t>The department MUST make a formal request to OPA </a:t>
            </a:r>
            <a:r>
              <a:rPr lang="en-US" sz="2000" dirty="0">
                <a:hlinkClick r:id="rId3"/>
              </a:rPr>
              <a:t>(Postdoc Pay All Job Aid)</a:t>
            </a:r>
            <a:endParaRPr lang="en-US" sz="2000" dirty="0"/>
          </a:p>
          <a:p>
            <a:pPr>
              <a:buFont typeface="Arial" panose="020B0604020202020204" pitchFamily="34" charset="0"/>
              <a:buChar char="•"/>
            </a:pPr>
            <a:r>
              <a:rPr lang="en-US" sz="2000" b="1" dirty="0"/>
              <a:t>Pre-Approval Required! </a:t>
            </a:r>
            <a:r>
              <a:rPr lang="en-US" sz="2000" dirty="0"/>
              <a:t>The formal request MUST be submitted for review </a:t>
            </a:r>
            <a:r>
              <a:rPr lang="en-US" sz="2000" i="1" dirty="0"/>
              <a:t>prior to the Recommendation Form submission</a:t>
            </a:r>
            <a:r>
              <a:rPr lang="en-US" sz="2000" dirty="0"/>
              <a:t> to avoid the department having to pay for the insurance from a guarantee account if the exception is not approved</a:t>
            </a:r>
          </a:p>
          <a:p>
            <a:pPr>
              <a:buFont typeface="Arial" panose="020B0604020202020204" pitchFamily="34" charset="0"/>
              <a:buChar char="•"/>
            </a:pPr>
            <a:r>
              <a:rPr lang="en-US" sz="2000" dirty="0"/>
              <a:t>Because this is an exception to policy, no arrangements will be recognized until reviewed and approved by the OPA Benefits Office</a:t>
            </a:r>
          </a:p>
          <a:p>
            <a:pPr>
              <a:buFont typeface="Arial" panose="020B0604020202020204" pitchFamily="34" charset="0"/>
              <a:buChar char="•"/>
            </a:pPr>
            <a:r>
              <a:rPr lang="en-US" sz="2000" dirty="0"/>
              <a:t>If approved, Admin must upload a PDF copy of the Benefits approval email</a:t>
            </a:r>
          </a:p>
        </p:txBody>
      </p:sp>
      <p:sp>
        <p:nvSpPr>
          <p:cNvPr id="4" name="Slide Number Placeholder 3"/>
          <p:cNvSpPr>
            <a:spLocks noGrp="1"/>
          </p:cNvSpPr>
          <p:nvPr>
            <p:ph type="sldNum" sz="quarter" idx="12"/>
          </p:nvPr>
        </p:nvSpPr>
        <p:spPr/>
        <p:txBody>
          <a:bodyPr/>
          <a:lstStyle/>
          <a:p>
            <a:fld id="{6D22F896-40B5-4ADD-8801-0D06FADFA095}" type="slidenum">
              <a:rPr lang="en-US" smtClean="0"/>
              <a:t>153</a:t>
            </a:fld>
            <a:endParaRPr lang="en-US" dirty="0"/>
          </a:p>
        </p:txBody>
      </p:sp>
    </p:spTree>
    <p:extLst>
      <p:ext uri="{BB962C8B-B14F-4D97-AF65-F5344CB8AC3E}">
        <p14:creationId xmlns:p14="http://schemas.microsoft.com/office/powerpoint/2010/main" val="141311745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Individual Development Plan (IDP)</a:t>
            </a:r>
          </a:p>
        </p:txBody>
      </p:sp>
      <p:sp>
        <p:nvSpPr>
          <p:cNvPr id="3" name="Subtitle 2"/>
          <p:cNvSpPr>
            <a:spLocks noGrp="1"/>
          </p:cNvSpPr>
          <p:nvPr>
            <p:ph type="body" idx="1"/>
          </p:nvPr>
        </p:nvSpPr>
        <p:spPr/>
        <p:txBody>
          <a:bodyPr/>
          <a:lstStyle/>
          <a:p>
            <a:r>
              <a:rPr lang="en-US" dirty="0"/>
              <a:t>Meetings and Reports</a:t>
            </a:r>
          </a:p>
        </p:txBody>
      </p:sp>
    </p:spTree>
    <p:extLst>
      <p:ext uri="{BB962C8B-B14F-4D97-AF65-F5344CB8AC3E}">
        <p14:creationId xmlns:p14="http://schemas.microsoft.com/office/powerpoint/2010/main" val="243005552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44243"/>
            <a:ext cx="9918357" cy="1293028"/>
          </a:xfrm>
        </p:spPr>
        <p:txBody>
          <a:bodyPr/>
          <a:lstStyle/>
          <a:p>
            <a:r>
              <a:rPr lang="en-US" b="1" dirty="0"/>
              <a:t>Policy:</a:t>
            </a:r>
            <a:br>
              <a:rPr lang="en-US" dirty="0"/>
            </a:br>
            <a:r>
              <a:rPr lang="en-US" sz="3200" dirty="0"/>
              <a:t>Individual Development Plans (IDP)</a:t>
            </a:r>
          </a:p>
        </p:txBody>
      </p:sp>
      <p:sp>
        <p:nvSpPr>
          <p:cNvPr id="3" name="Content Placeholder 2"/>
          <p:cNvSpPr>
            <a:spLocks noGrp="1"/>
          </p:cNvSpPr>
          <p:nvPr>
            <p:ph idx="1"/>
          </p:nvPr>
        </p:nvSpPr>
        <p:spPr>
          <a:xfrm>
            <a:off x="1219200" y="2164766"/>
            <a:ext cx="9918358" cy="3767523"/>
          </a:xfrm>
        </p:spPr>
        <p:txBody>
          <a:bodyPr>
            <a:normAutofit/>
          </a:bodyPr>
          <a:lstStyle/>
          <a:p>
            <a:pPr>
              <a:buFont typeface="Arial" panose="020B0604020202020204" pitchFamily="34" charset="0"/>
              <a:buChar char="•"/>
            </a:pPr>
            <a:r>
              <a:rPr lang="en-US" b="1" dirty="0"/>
              <a:t>All postdocs are required to complete an Individual Development Plan (IDP)</a:t>
            </a:r>
          </a:p>
          <a:p>
            <a:pPr lvl="1">
              <a:buFont typeface="Arial" panose="020B0604020202020204" pitchFamily="34" charset="0"/>
              <a:buChar char="•"/>
            </a:pPr>
            <a:r>
              <a:rPr lang="en-US" b="1" dirty="0"/>
              <a:t>Requires a meeting with their appointing Faculty Sponsor</a:t>
            </a:r>
          </a:p>
          <a:p>
            <a:pPr lvl="1">
              <a:buFont typeface="Arial" panose="020B0604020202020204" pitchFamily="34" charset="0"/>
              <a:buChar char="•"/>
            </a:pPr>
            <a:r>
              <a:rPr lang="en-US" b="1" dirty="0"/>
              <a:t>Must occur within first 90 days after appointment starts</a:t>
            </a:r>
          </a:p>
          <a:p>
            <a:pPr lvl="1">
              <a:buFont typeface="Arial" panose="020B0604020202020204" pitchFamily="34" charset="0"/>
              <a:buChar char="•"/>
            </a:pPr>
            <a:r>
              <a:rPr lang="en-US" dirty="0"/>
              <a:t>Research mentors are not eligible to conduct IDP meetings</a:t>
            </a:r>
          </a:p>
          <a:p>
            <a:pPr>
              <a:buFont typeface="Arial" panose="020B0604020202020204" pitchFamily="34" charset="0"/>
              <a:buChar char="•"/>
            </a:pPr>
            <a:r>
              <a:rPr lang="en-US" dirty="0"/>
              <a:t>After the meeting, the Postdoc reports the meeting date in the IDP system</a:t>
            </a:r>
          </a:p>
          <a:p>
            <a:pPr>
              <a:buFont typeface="Arial" panose="020B0604020202020204" pitchFamily="34" charset="0"/>
              <a:buChar char="•"/>
            </a:pPr>
            <a:r>
              <a:rPr lang="en-US" dirty="0"/>
              <a:t>The Faculty Sponsor receives an email to confirm the meeting in the IDP system</a:t>
            </a:r>
          </a:p>
          <a:p>
            <a:pPr>
              <a:buFont typeface="Arial" panose="020B0604020202020204" pitchFamily="34" charset="0"/>
              <a:buChar char="•"/>
            </a:pPr>
            <a:r>
              <a:rPr lang="en-US" dirty="0"/>
              <a:t>Postdoc Admin can view and download IDP meeting reports for department or individual PIs</a:t>
            </a:r>
          </a:p>
          <a:p>
            <a:pPr marL="0" indent="0">
              <a:buNone/>
            </a:pPr>
            <a:endParaRPr lang="en-US" dirty="0"/>
          </a:p>
          <a:p>
            <a:pPr marL="0" indent="0" algn="ctr">
              <a:buNone/>
            </a:pPr>
            <a:r>
              <a:rPr lang="en-US" sz="1200" dirty="0">
                <a:hlinkClick r:id="rId2"/>
              </a:rPr>
              <a:t>https://postdocs.stanford.edu/current-postdocs/navigating-your-individual-development-plan-idp/your-individual-development-plan</a:t>
            </a:r>
            <a:r>
              <a:rPr lang="en-US" sz="1200"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155</a:t>
            </a:fld>
            <a:endParaRPr lang="en-US" dirty="0"/>
          </a:p>
        </p:txBody>
      </p:sp>
    </p:spTree>
    <p:extLst>
      <p:ext uri="{BB962C8B-B14F-4D97-AF65-F5344CB8AC3E}">
        <p14:creationId xmlns:p14="http://schemas.microsoft.com/office/powerpoint/2010/main" val="7568065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Change Web Form</a:t>
            </a:r>
          </a:p>
        </p:txBody>
      </p:sp>
      <p:sp>
        <p:nvSpPr>
          <p:cNvPr id="3" name="Text Placeholder 2"/>
          <p:cNvSpPr>
            <a:spLocks noGrp="1"/>
          </p:cNvSpPr>
          <p:nvPr>
            <p:ph type="body" idx="1"/>
          </p:nvPr>
        </p:nvSpPr>
        <p:spPr/>
        <p:txBody>
          <a:bodyPr>
            <a:normAutofit/>
          </a:bodyPr>
          <a:lstStyle/>
          <a:p>
            <a:r>
              <a:rPr lang="en-US" dirty="0"/>
              <a:t>Postdoc Admin: Process Overview, Processing Guidelines, Appointment Extensions, Faculty Sponsor Changes, Start Date Changes, Correction of Previous Research Experience</a:t>
            </a:r>
          </a:p>
        </p:txBody>
      </p:sp>
      <p:sp>
        <p:nvSpPr>
          <p:cNvPr id="4" name="Slide Number Placeholder 3"/>
          <p:cNvSpPr>
            <a:spLocks noGrp="1"/>
          </p:cNvSpPr>
          <p:nvPr>
            <p:ph type="sldNum" sz="quarter" idx="12"/>
          </p:nvPr>
        </p:nvSpPr>
        <p:spPr/>
        <p:txBody>
          <a:bodyPr/>
          <a:lstStyle/>
          <a:p>
            <a:fld id="{6D22F896-40B5-4ADD-8801-0D06FADFA095}" type="slidenum">
              <a:rPr lang="en-US" smtClean="0"/>
              <a:t>156</a:t>
            </a:fld>
            <a:endParaRPr lang="en-US" dirty="0"/>
          </a:p>
        </p:txBody>
      </p:sp>
    </p:spTree>
    <p:extLst>
      <p:ext uri="{BB962C8B-B14F-4D97-AF65-F5344CB8AC3E}">
        <p14:creationId xmlns:p14="http://schemas.microsoft.com/office/powerpoint/2010/main" val="33968943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150" y="264695"/>
            <a:ext cx="9960333" cy="1293028"/>
          </a:xfrm>
        </p:spPr>
        <p:txBody>
          <a:bodyPr>
            <a:normAutofit/>
          </a:bodyPr>
          <a:lstStyle/>
          <a:p>
            <a:r>
              <a:rPr lang="en-US" b="1" dirty="0"/>
              <a:t>Change Web Form:</a:t>
            </a:r>
            <a:br>
              <a:rPr lang="en-US" dirty="0"/>
            </a:br>
            <a:r>
              <a:rPr lang="en-US" sz="3200" dirty="0"/>
              <a:t>Process Overview</a:t>
            </a:r>
          </a:p>
        </p:txBody>
      </p:sp>
      <p:sp>
        <p:nvSpPr>
          <p:cNvPr id="3" name="Content Placeholder 2"/>
          <p:cNvSpPr>
            <a:spLocks noGrp="1"/>
          </p:cNvSpPr>
          <p:nvPr>
            <p:ph sz="half" idx="1"/>
          </p:nvPr>
        </p:nvSpPr>
        <p:spPr>
          <a:xfrm>
            <a:off x="1252150" y="2030942"/>
            <a:ext cx="4596715" cy="4084567"/>
          </a:xfrm>
        </p:spPr>
        <p:txBody>
          <a:bodyPr>
            <a:normAutofit fontScale="55000" lnSpcReduction="20000"/>
          </a:bodyPr>
          <a:lstStyle/>
          <a:p>
            <a:r>
              <a:rPr lang="en-US" sz="4400" dirty="0"/>
              <a:t>Change Form Process Overview</a:t>
            </a:r>
          </a:p>
          <a:p>
            <a:pPr lvl="1"/>
            <a:r>
              <a:rPr lang="en-US" sz="4400" dirty="0"/>
              <a:t>Postdoc Admin (Role #1) monitors appointment terms and submits a change web form when changes occur</a:t>
            </a:r>
          </a:p>
          <a:p>
            <a:pPr lvl="1"/>
            <a:r>
              <a:rPr lang="en-US" sz="4400" dirty="0"/>
              <a:t>OPA reviews and approves change forms</a:t>
            </a:r>
          </a:p>
          <a:p>
            <a:pPr lvl="2"/>
            <a:r>
              <a:rPr lang="en-US" sz="4400" dirty="0"/>
              <a:t>No Role #3 approval for changes</a:t>
            </a:r>
          </a:p>
          <a:p>
            <a:pPr marL="457200" lvl="1" indent="0" algn="ctr">
              <a:buNone/>
            </a:pPr>
            <a:endParaRPr lang="en-US" sz="1400" dirty="0">
              <a:hlinkClick r:id="rId2"/>
            </a:endParaRPr>
          </a:p>
          <a:p>
            <a:pPr marL="457200" lvl="1" indent="0" algn="ctr">
              <a:buNone/>
            </a:pPr>
            <a:endParaRPr lang="en-US" sz="1400" dirty="0">
              <a:hlinkClick r:id="rId2"/>
            </a:endParaRPr>
          </a:p>
          <a:p>
            <a:pPr marL="457200" lvl="1" indent="0" algn="ctr">
              <a:buNone/>
            </a:pPr>
            <a:endParaRPr lang="en-US" sz="1400" dirty="0">
              <a:hlinkClick r:id="rId2"/>
            </a:endParaRPr>
          </a:p>
          <a:p>
            <a:pPr marL="457200" lvl="1" indent="0" algn="ctr">
              <a:buNone/>
            </a:pPr>
            <a:endParaRPr lang="en-US" sz="1400" dirty="0">
              <a:hlinkClick r:id="rId2"/>
            </a:endParaRPr>
          </a:p>
          <a:p>
            <a:pPr marL="457200" lvl="1" indent="0" algn="ctr">
              <a:buNone/>
            </a:pPr>
            <a:endParaRPr lang="en-US" sz="1400" dirty="0">
              <a:hlinkClick r:id="rId2"/>
            </a:endParaRPr>
          </a:p>
          <a:p>
            <a:pPr marL="457200" lvl="1" indent="0" algn="ctr">
              <a:buNone/>
            </a:pPr>
            <a:endParaRPr lang="en-US" sz="1400" dirty="0">
              <a:hlinkClick r:id="rId2"/>
            </a:endParaRPr>
          </a:p>
          <a:p>
            <a:pPr marL="457200" lvl="1" indent="0" algn="ctr">
              <a:buNone/>
            </a:pPr>
            <a:endParaRPr lang="en-US" sz="2200" dirty="0">
              <a:hlinkClick r:id="rId2"/>
            </a:endParaRPr>
          </a:p>
          <a:p>
            <a:pPr marL="457200" lvl="1" indent="0" algn="ctr">
              <a:buNone/>
            </a:pPr>
            <a:r>
              <a:rPr lang="en-US" sz="2200" dirty="0">
                <a:hlinkClick r:id="rId2"/>
              </a:rPr>
              <a:t>https://postdocs.stanford.edu/postdoctoral-administrators/how-quick-links/extend-postdoctoral-appointments</a:t>
            </a:r>
            <a:endParaRPr lang="en-US" sz="2200" dirty="0"/>
          </a:p>
        </p:txBody>
      </p:sp>
      <p:sp>
        <p:nvSpPr>
          <p:cNvPr id="5" name="Content Placeholder 4"/>
          <p:cNvSpPr>
            <a:spLocks noGrp="1"/>
          </p:cNvSpPr>
          <p:nvPr>
            <p:ph sz="half" idx="2"/>
          </p:nvPr>
        </p:nvSpPr>
        <p:spPr>
          <a:xfrm>
            <a:off x="6084542" y="2030942"/>
            <a:ext cx="5127942" cy="4084568"/>
          </a:xfrm>
        </p:spPr>
        <p:txBody>
          <a:bodyPr>
            <a:normAutofit fontScale="55000" lnSpcReduction="20000"/>
          </a:bodyPr>
          <a:lstStyle/>
          <a:p>
            <a:pPr>
              <a:lnSpc>
                <a:spcPct val="120000"/>
              </a:lnSpc>
              <a:spcBef>
                <a:spcPts val="600"/>
              </a:spcBef>
              <a:spcAft>
                <a:spcPts val="600"/>
              </a:spcAft>
            </a:pPr>
            <a:r>
              <a:rPr lang="en-US" sz="4400" dirty="0"/>
              <a:t>When appointment terms change, the change web form is used to update the Postdoc record</a:t>
            </a:r>
          </a:p>
          <a:p>
            <a:pPr>
              <a:spcAft>
                <a:spcPts val="600"/>
              </a:spcAft>
            </a:pPr>
            <a:r>
              <a:rPr lang="en-US" sz="3600" dirty="0"/>
              <a:t>Changes reported via Change Form:</a:t>
            </a:r>
          </a:p>
          <a:p>
            <a:pPr lvl="1">
              <a:spcAft>
                <a:spcPts val="600"/>
              </a:spcAft>
            </a:pPr>
            <a:r>
              <a:rPr lang="en-US" sz="3600" dirty="0"/>
              <a:t>Extend the appointment end date</a:t>
            </a:r>
          </a:p>
          <a:p>
            <a:pPr lvl="1">
              <a:spcAft>
                <a:spcPts val="600"/>
              </a:spcAft>
            </a:pPr>
            <a:r>
              <a:rPr lang="en-US" sz="3600" dirty="0"/>
              <a:t>Change the appointment start date</a:t>
            </a:r>
          </a:p>
          <a:p>
            <a:pPr lvl="1">
              <a:spcAft>
                <a:spcPts val="600"/>
              </a:spcAft>
            </a:pPr>
            <a:r>
              <a:rPr lang="en-US" sz="3600" dirty="0"/>
              <a:t>Change Faculty Sponsor</a:t>
            </a:r>
          </a:p>
          <a:p>
            <a:pPr lvl="1">
              <a:spcAft>
                <a:spcPts val="600"/>
              </a:spcAft>
            </a:pPr>
            <a:r>
              <a:rPr lang="en-US" sz="3600" dirty="0"/>
              <a:t>Change or add Research Mentor</a:t>
            </a:r>
          </a:p>
          <a:p>
            <a:pPr lvl="1">
              <a:spcAft>
                <a:spcPts val="600"/>
              </a:spcAft>
            </a:pPr>
            <a:r>
              <a:rPr lang="en-US" sz="3600" dirty="0"/>
              <a:t>Correct previous research experience</a:t>
            </a:r>
          </a:p>
        </p:txBody>
      </p:sp>
      <p:sp>
        <p:nvSpPr>
          <p:cNvPr id="4" name="Slide Number Placeholder 3"/>
          <p:cNvSpPr>
            <a:spLocks noGrp="1"/>
          </p:cNvSpPr>
          <p:nvPr>
            <p:ph type="sldNum" sz="quarter" idx="12"/>
          </p:nvPr>
        </p:nvSpPr>
        <p:spPr/>
        <p:txBody>
          <a:bodyPr/>
          <a:lstStyle/>
          <a:p>
            <a:fld id="{6D22F896-40B5-4ADD-8801-0D06FADFA095}" type="slidenum">
              <a:rPr lang="en-US" smtClean="0"/>
              <a:t>157</a:t>
            </a:fld>
            <a:endParaRPr lang="en-US" dirty="0"/>
          </a:p>
        </p:txBody>
      </p:sp>
    </p:spTree>
    <p:extLst>
      <p:ext uri="{BB962C8B-B14F-4D97-AF65-F5344CB8AC3E}">
        <p14:creationId xmlns:p14="http://schemas.microsoft.com/office/powerpoint/2010/main" val="374945504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53627"/>
            <a:ext cx="9877168" cy="1293028"/>
          </a:xfrm>
        </p:spPr>
        <p:txBody>
          <a:bodyPr>
            <a:normAutofit/>
          </a:bodyPr>
          <a:lstStyle/>
          <a:p>
            <a:r>
              <a:rPr lang="en-US" b="1" dirty="0"/>
              <a:t>Process:</a:t>
            </a:r>
            <a:br>
              <a:rPr lang="en-US" dirty="0"/>
            </a:br>
            <a:r>
              <a:rPr lang="en-US" sz="3200" dirty="0"/>
              <a:t>Change Form Processing Guidelines</a:t>
            </a:r>
          </a:p>
        </p:txBody>
      </p:sp>
      <p:sp>
        <p:nvSpPr>
          <p:cNvPr id="3" name="Content Placeholder 2"/>
          <p:cNvSpPr>
            <a:spLocks noGrp="1"/>
          </p:cNvSpPr>
          <p:nvPr>
            <p:ph idx="1"/>
          </p:nvPr>
        </p:nvSpPr>
        <p:spPr>
          <a:xfrm>
            <a:off x="1210962" y="2046468"/>
            <a:ext cx="10001521" cy="4088181"/>
          </a:xfrm>
        </p:spPr>
        <p:txBody>
          <a:bodyPr>
            <a:noAutofit/>
          </a:bodyPr>
          <a:lstStyle/>
          <a:p>
            <a:r>
              <a:rPr lang="en-US" sz="2000" b="1" dirty="0"/>
              <a:t>Appointment extensions </a:t>
            </a:r>
            <a:r>
              <a:rPr lang="en-US" sz="2000" dirty="0"/>
              <a:t>– Admin submits at least </a:t>
            </a:r>
            <a:r>
              <a:rPr lang="en-US" sz="2000" b="1" dirty="0"/>
              <a:t>3 months </a:t>
            </a:r>
            <a:r>
              <a:rPr lang="en-US" sz="2000" dirty="0"/>
              <a:t>prior to appointment end date</a:t>
            </a:r>
          </a:p>
          <a:p>
            <a:pPr lvl="1"/>
            <a:r>
              <a:rPr lang="en-US" dirty="0"/>
              <a:t>Extension should be discussed by Faculty Sponsor and Postdoc early to allow for 3 month lead time</a:t>
            </a:r>
          </a:p>
          <a:p>
            <a:r>
              <a:rPr lang="en-US" sz="2000" b="1" dirty="0"/>
              <a:t>Extensions with a 6</a:t>
            </a:r>
            <a:r>
              <a:rPr lang="en-US" sz="2000" b="1" baseline="30000" dirty="0"/>
              <a:t>th</a:t>
            </a:r>
            <a:r>
              <a:rPr lang="en-US" sz="2000" b="1" dirty="0"/>
              <a:t> training year request </a:t>
            </a:r>
            <a:r>
              <a:rPr lang="en-US" sz="2000" dirty="0"/>
              <a:t>– Admin submit </a:t>
            </a:r>
            <a:r>
              <a:rPr lang="en-US" sz="2000" b="1" dirty="0"/>
              <a:t>4-5 months </a:t>
            </a:r>
            <a:r>
              <a:rPr lang="en-US" sz="2000" dirty="0"/>
              <a:t>prior to appointment end date</a:t>
            </a:r>
          </a:p>
          <a:p>
            <a:r>
              <a:rPr lang="en-US" sz="2000" b="1" dirty="0"/>
              <a:t>Extensions that include a visa extension </a:t>
            </a:r>
            <a:r>
              <a:rPr lang="en-US" sz="2000" dirty="0"/>
              <a:t>– Admin submits to accommodate visa processing timeline</a:t>
            </a:r>
          </a:p>
          <a:p>
            <a:r>
              <a:rPr lang="en-US" sz="2000" b="1" dirty="0"/>
              <a:t>Extensions for outside-funded Postdocs </a:t>
            </a:r>
            <a:r>
              <a:rPr lang="en-US" sz="2000" dirty="0"/>
              <a:t>– Admin must upload an updated funding letter</a:t>
            </a:r>
          </a:p>
          <a:p>
            <a:r>
              <a:rPr lang="en-US" sz="2000" b="1" dirty="0"/>
              <a:t>Appointment start date changes, Faculty changes, and previous research experience corrections </a:t>
            </a:r>
            <a:r>
              <a:rPr lang="en-US" sz="2000" dirty="0"/>
              <a:t>– Admin submits when informed of change</a:t>
            </a:r>
          </a:p>
          <a:p>
            <a:pPr marL="0" indent="0" algn="ctr">
              <a:buNone/>
            </a:pPr>
            <a:r>
              <a:rPr lang="en-US" sz="1400" dirty="0">
                <a:hlinkClick r:id="rId2"/>
              </a:rPr>
              <a:t>https://postdocs.stanford.edu/postdoctoral-administrators/how-quick-links/extend-postdoctoral-appointments</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158</a:t>
            </a:fld>
            <a:endParaRPr lang="en-US" dirty="0"/>
          </a:p>
        </p:txBody>
      </p:sp>
    </p:spTree>
    <p:extLst>
      <p:ext uri="{BB962C8B-B14F-4D97-AF65-F5344CB8AC3E}">
        <p14:creationId xmlns:p14="http://schemas.microsoft.com/office/powerpoint/2010/main" val="21384040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53627"/>
            <a:ext cx="9934833" cy="1293028"/>
          </a:xfrm>
        </p:spPr>
        <p:txBody>
          <a:bodyPr>
            <a:normAutofit/>
          </a:bodyPr>
          <a:lstStyle/>
          <a:p>
            <a:r>
              <a:rPr lang="en-US" b="1" dirty="0"/>
              <a:t>Process:</a:t>
            </a:r>
            <a:br>
              <a:rPr lang="en-US" dirty="0"/>
            </a:br>
            <a:r>
              <a:rPr lang="en-US" sz="3600" dirty="0"/>
              <a:t>J-1 / DS-2019 visa extension processing guidelines</a:t>
            </a:r>
          </a:p>
        </p:txBody>
      </p:sp>
      <p:sp>
        <p:nvSpPr>
          <p:cNvPr id="3" name="Content Placeholder 2"/>
          <p:cNvSpPr>
            <a:spLocks noGrp="1"/>
          </p:cNvSpPr>
          <p:nvPr>
            <p:ph idx="1"/>
          </p:nvPr>
        </p:nvSpPr>
        <p:spPr>
          <a:xfrm>
            <a:off x="1210962" y="1887859"/>
            <a:ext cx="10287264" cy="4371245"/>
          </a:xfrm>
        </p:spPr>
        <p:txBody>
          <a:bodyPr>
            <a:normAutofit/>
          </a:bodyPr>
          <a:lstStyle/>
          <a:p>
            <a:r>
              <a:rPr lang="en-US" b="1" dirty="0"/>
              <a:t>OPA CANNOT approve visa extensions without an accompanying Change Form</a:t>
            </a:r>
          </a:p>
          <a:p>
            <a:r>
              <a:rPr lang="en-US" b="1" dirty="0"/>
              <a:t>Appointment extension and visa extension end dates MUST match</a:t>
            </a:r>
          </a:p>
          <a:p>
            <a:r>
              <a:rPr lang="en-US" dirty="0"/>
              <a:t>Upload any required supporting documents to avoid processing delay </a:t>
            </a:r>
            <a:r>
              <a:rPr lang="en-US" sz="1800" dirty="0"/>
              <a:t>(outside funding letters; externally sponsored DS-2019 documents, etc.)</a:t>
            </a:r>
          </a:p>
          <a:p>
            <a:r>
              <a:rPr lang="en-US" b="1" dirty="0"/>
              <a:t>J-1 Scholars: </a:t>
            </a:r>
            <a:r>
              <a:rPr lang="en-US" dirty="0"/>
              <a:t>Submit Change Form and DS-2019 extension web form</a:t>
            </a:r>
          </a:p>
          <a:p>
            <a:pPr lvl="1"/>
            <a:r>
              <a:rPr lang="en-US" dirty="0"/>
              <a:t>DS-2019 funding total must match annual funding reported to OPA, except when:</a:t>
            </a:r>
          </a:p>
          <a:p>
            <a:pPr lvl="2"/>
            <a:r>
              <a:rPr lang="en-US" dirty="0"/>
              <a:t>When appointment/DS-2019 extension does not equal one year</a:t>
            </a:r>
          </a:p>
          <a:p>
            <a:pPr lvl="3"/>
            <a:r>
              <a:rPr lang="en-US" dirty="0"/>
              <a:t>Report to OPA: Annual funding amount</a:t>
            </a:r>
          </a:p>
          <a:p>
            <a:pPr lvl="3"/>
            <a:r>
              <a:rPr lang="en-US" dirty="0"/>
              <a:t>Report to Bechtel: Funding amount for extension period</a:t>
            </a:r>
          </a:p>
          <a:p>
            <a:pPr lvl="2"/>
            <a:r>
              <a:rPr lang="en-US" dirty="0"/>
              <a:t>When external funding includes allowances beyond the annual funding amount</a:t>
            </a:r>
          </a:p>
          <a:p>
            <a:pPr lvl="3"/>
            <a:r>
              <a:rPr lang="en-US" dirty="0"/>
              <a:t>Report to OPA: Annual funding amount (do not include allowances)</a:t>
            </a:r>
          </a:p>
          <a:p>
            <a:pPr lvl="3"/>
            <a:r>
              <a:rPr lang="en-US" dirty="0"/>
              <a:t>Report to Bechtel: Funding amount for extension period including allowances</a:t>
            </a:r>
          </a:p>
          <a:p>
            <a:pPr marL="0" indent="0" algn="ctr">
              <a:buNone/>
            </a:pPr>
            <a:r>
              <a:rPr lang="en-US" sz="1400" dirty="0">
                <a:hlinkClick r:id="rId2"/>
              </a:rPr>
              <a:t>https://postdocs.stanford.edu/postdoctoral-administrators/how-quick-links/extend-postdoctoral-appointments</a:t>
            </a:r>
            <a:endParaRPr lang="en-US" sz="1400"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159</a:t>
            </a:fld>
            <a:endParaRPr lang="en-US" dirty="0"/>
          </a:p>
        </p:txBody>
      </p:sp>
    </p:spTree>
    <p:extLst>
      <p:ext uri="{BB962C8B-B14F-4D97-AF65-F5344CB8AC3E}">
        <p14:creationId xmlns:p14="http://schemas.microsoft.com/office/powerpoint/2010/main" val="2285144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70" y="228042"/>
            <a:ext cx="10034314" cy="1293028"/>
          </a:xfrm>
        </p:spPr>
        <p:txBody>
          <a:bodyPr/>
          <a:lstStyle/>
          <a:p>
            <a:r>
              <a:rPr lang="en-US" b="1" dirty="0"/>
              <a:t>Process:</a:t>
            </a:r>
            <a:br>
              <a:rPr lang="en-US" dirty="0"/>
            </a:br>
            <a:r>
              <a:rPr lang="en-US" sz="3200" dirty="0"/>
              <a:t>SUNet ID Sponsorship</a:t>
            </a:r>
          </a:p>
        </p:txBody>
      </p:sp>
      <p:sp>
        <p:nvSpPr>
          <p:cNvPr id="3" name="Content Placeholder 2"/>
          <p:cNvSpPr>
            <a:spLocks noGrp="1"/>
          </p:cNvSpPr>
          <p:nvPr>
            <p:ph idx="1"/>
          </p:nvPr>
        </p:nvSpPr>
        <p:spPr>
          <a:xfrm>
            <a:off x="1178170" y="2177562"/>
            <a:ext cx="10034313" cy="3801207"/>
          </a:xfrm>
        </p:spPr>
        <p:txBody>
          <a:bodyPr>
            <a:normAutofit/>
          </a:bodyPr>
          <a:lstStyle/>
          <a:p>
            <a:r>
              <a:rPr lang="en-US" sz="2000" dirty="0"/>
              <a:t>A SUNet ID and a Stanford email address are included with the postdoc appointment</a:t>
            </a:r>
          </a:p>
          <a:p>
            <a:pPr lvl="1">
              <a:buFont typeface="Arial" panose="020B0604020202020204" pitchFamily="34" charset="0"/>
              <a:buChar char="•"/>
            </a:pPr>
            <a:r>
              <a:rPr lang="en-US" dirty="0"/>
              <a:t>OPA creates the Student ID (Empl ID) number after the appointment is approved</a:t>
            </a:r>
          </a:p>
          <a:p>
            <a:pPr lvl="1">
              <a:buFont typeface="Arial" panose="020B0604020202020204" pitchFamily="34" charset="0"/>
              <a:buChar char="•"/>
            </a:pPr>
            <a:r>
              <a:rPr lang="en-US" dirty="0"/>
              <a:t>The Postdoc uses the Student ID to </a:t>
            </a:r>
            <a:r>
              <a:rPr lang="en-US" dirty="0">
                <a:hlinkClick r:id="rId2"/>
              </a:rPr>
              <a:t>create a SUNet ID</a:t>
            </a:r>
            <a:endParaRPr lang="en-US" dirty="0"/>
          </a:p>
          <a:p>
            <a:r>
              <a:rPr lang="en-US" sz="2000" dirty="0"/>
              <a:t>In some cases, the department may wish to </a:t>
            </a:r>
            <a:r>
              <a:rPr lang="en-US" sz="2000" dirty="0">
                <a:hlinkClick r:id="rId3"/>
              </a:rPr>
              <a:t>sponsor a SUNet ID</a:t>
            </a:r>
            <a:r>
              <a:rPr lang="en-US" sz="2000" dirty="0"/>
              <a:t> before appointment approval</a:t>
            </a:r>
          </a:p>
          <a:p>
            <a:pPr lvl="1">
              <a:buFont typeface="Arial" panose="020B0604020202020204" pitchFamily="34" charset="0"/>
              <a:buChar char="•"/>
            </a:pPr>
            <a:r>
              <a:rPr lang="en-US" dirty="0"/>
              <a:t>Please ensure proper procedures are followed to avoid creation of a duplicate Empl ID </a:t>
            </a:r>
          </a:p>
          <a:p>
            <a:pPr lvl="2">
              <a:buFont typeface="Arial" panose="020B0604020202020204" pitchFamily="34" charset="0"/>
              <a:buChar char="•"/>
            </a:pPr>
            <a:r>
              <a:rPr lang="en-US" sz="2000" dirty="0"/>
              <a:t>Conduct a SEARCH/MATCH in AXESS to determine if there is an existing Student ID</a:t>
            </a:r>
          </a:p>
          <a:p>
            <a:pPr lvl="2">
              <a:buFont typeface="Arial" panose="020B0604020202020204" pitchFamily="34" charset="0"/>
              <a:buChar char="•"/>
            </a:pPr>
            <a:r>
              <a:rPr lang="en-US" sz="2000" dirty="0"/>
              <a:t>If Admin does not have access to SEARCH/MATCH, contact OPA to do the search</a:t>
            </a:r>
          </a:p>
          <a:p>
            <a:endParaRPr lang="en-US" b="1" dirty="0"/>
          </a:p>
          <a:p>
            <a:r>
              <a:rPr lang="en-US" b="1" dirty="0"/>
              <a:t>Make a note of the existing or newly created Student ID in the “Notes to Approver” text box on the Recommendation Form to notify OPA</a:t>
            </a:r>
          </a:p>
        </p:txBody>
      </p:sp>
      <p:sp>
        <p:nvSpPr>
          <p:cNvPr id="4" name="Slide Number Placeholder 3"/>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105897320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774" y="245390"/>
            <a:ext cx="10042710" cy="1293028"/>
          </a:xfrm>
        </p:spPr>
        <p:txBody>
          <a:bodyPr>
            <a:normAutofit/>
          </a:bodyPr>
          <a:lstStyle/>
          <a:p>
            <a:r>
              <a:rPr lang="en-US" b="1" dirty="0"/>
              <a:t>Process:</a:t>
            </a:r>
            <a:br>
              <a:rPr lang="en-US" dirty="0"/>
            </a:br>
            <a:r>
              <a:rPr lang="en-US" sz="3600" dirty="0"/>
              <a:t>F1 OPT / H-1B Visa Extension Processing Guidelines</a:t>
            </a:r>
          </a:p>
        </p:txBody>
      </p:sp>
      <p:sp>
        <p:nvSpPr>
          <p:cNvPr id="3" name="Content Placeholder 2"/>
          <p:cNvSpPr>
            <a:spLocks noGrp="1"/>
          </p:cNvSpPr>
          <p:nvPr>
            <p:ph idx="1"/>
          </p:nvPr>
        </p:nvSpPr>
        <p:spPr>
          <a:xfrm>
            <a:off x="1169775" y="2035486"/>
            <a:ext cx="10042708" cy="3927231"/>
          </a:xfrm>
        </p:spPr>
        <p:txBody>
          <a:bodyPr>
            <a:normAutofit lnSpcReduction="10000"/>
          </a:bodyPr>
          <a:lstStyle/>
          <a:p>
            <a:r>
              <a:rPr lang="en-US" b="1" dirty="0"/>
              <a:t>OPA CANNOT approve visa extensions without an accompanying Change Form</a:t>
            </a:r>
          </a:p>
          <a:p>
            <a:r>
              <a:rPr lang="en-US" b="1" dirty="0"/>
              <a:t>Appointment extension and visa extension end dates MUST match</a:t>
            </a:r>
          </a:p>
          <a:p>
            <a:r>
              <a:rPr lang="en-US" b="1" dirty="0"/>
              <a:t>F1 OPT:</a:t>
            </a:r>
          </a:p>
          <a:p>
            <a:pPr lvl="1"/>
            <a:r>
              <a:rPr lang="en-US" dirty="0"/>
              <a:t>Submit Change Form (new end date should match STEM / EAD card end date)</a:t>
            </a:r>
          </a:p>
          <a:p>
            <a:pPr lvl="1"/>
            <a:r>
              <a:rPr lang="en-US" dirty="0"/>
              <a:t>Upload a PDF copy of STEM extension EAD card</a:t>
            </a:r>
          </a:p>
          <a:p>
            <a:pPr lvl="2"/>
            <a:r>
              <a:rPr lang="en-US" dirty="0"/>
              <a:t>(or submit documents/web forms for transition to J-1 or H-1B)</a:t>
            </a:r>
          </a:p>
          <a:p>
            <a:r>
              <a:rPr lang="en-US" b="1" dirty="0"/>
              <a:t>H-1B Visa:</a:t>
            </a:r>
          </a:p>
          <a:p>
            <a:pPr lvl="1"/>
            <a:r>
              <a:rPr lang="en-US" dirty="0"/>
              <a:t>Submit Change Form and H-1B visa web form</a:t>
            </a:r>
          </a:p>
          <a:p>
            <a:pPr lvl="1"/>
            <a:r>
              <a:rPr lang="en-US" dirty="0"/>
              <a:t>Submit an </a:t>
            </a:r>
            <a:r>
              <a:rPr lang="en-US" dirty="0">
                <a:hlinkClick r:id="rId2"/>
              </a:rPr>
              <a:t>H-1B/E-3 Visa Request Form smart sheet </a:t>
            </a:r>
            <a:r>
              <a:rPr lang="en-US" dirty="0"/>
              <a:t>and required supporting documents</a:t>
            </a:r>
          </a:p>
          <a:p>
            <a:pPr lvl="1"/>
            <a:endParaRPr lang="en-US" dirty="0"/>
          </a:p>
          <a:p>
            <a:pPr marL="0" indent="0" algn="ctr">
              <a:buNone/>
            </a:pPr>
            <a:r>
              <a:rPr lang="en-US" sz="1200" dirty="0">
                <a:hlinkClick r:id="rId3"/>
              </a:rPr>
              <a:t>https://postdocs.stanford.edu/postdoctoral-administrators/how-quick-links/extend-postdoctoral-appointments</a:t>
            </a:r>
            <a:endParaRPr lang="en-US" sz="1200" dirty="0"/>
          </a:p>
        </p:txBody>
      </p:sp>
      <p:sp>
        <p:nvSpPr>
          <p:cNvPr id="4" name="Slide Number Placeholder 3"/>
          <p:cNvSpPr>
            <a:spLocks noGrp="1"/>
          </p:cNvSpPr>
          <p:nvPr>
            <p:ph type="sldNum" sz="quarter" idx="12"/>
          </p:nvPr>
        </p:nvSpPr>
        <p:spPr/>
        <p:txBody>
          <a:bodyPr/>
          <a:lstStyle/>
          <a:p>
            <a:fld id="{6D22F896-40B5-4ADD-8801-0D06FADFA095}" type="slidenum">
              <a:rPr lang="en-US" smtClean="0"/>
              <a:t>160</a:t>
            </a:fld>
            <a:endParaRPr lang="en-US" dirty="0"/>
          </a:p>
        </p:txBody>
      </p:sp>
    </p:spTree>
    <p:extLst>
      <p:ext uri="{BB962C8B-B14F-4D97-AF65-F5344CB8AC3E}">
        <p14:creationId xmlns:p14="http://schemas.microsoft.com/office/powerpoint/2010/main" val="40157638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53756"/>
            <a:ext cx="10007937" cy="1293028"/>
          </a:xfrm>
        </p:spPr>
        <p:txBody>
          <a:bodyPr>
            <a:normAutofit/>
          </a:bodyPr>
          <a:lstStyle/>
          <a:p>
            <a:r>
              <a:rPr lang="en-US" b="1" dirty="0"/>
              <a:t>Policy Exceptions: </a:t>
            </a:r>
            <a:br>
              <a:rPr lang="en-US" dirty="0"/>
            </a:br>
            <a:r>
              <a:rPr lang="en-US" sz="3200" dirty="0"/>
              <a:t>Existing Appointments</a:t>
            </a:r>
          </a:p>
        </p:txBody>
      </p:sp>
      <p:sp>
        <p:nvSpPr>
          <p:cNvPr id="3" name="Content Placeholder 2"/>
          <p:cNvSpPr>
            <a:spLocks noGrp="1"/>
          </p:cNvSpPr>
          <p:nvPr>
            <p:ph idx="1"/>
          </p:nvPr>
        </p:nvSpPr>
        <p:spPr>
          <a:xfrm>
            <a:off x="1204546" y="1996900"/>
            <a:ext cx="10007937" cy="4161527"/>
          </a:xfrm>
        </p:spPr>
        <p:txBody>
          <a:bodyPr>
            <a:normAutofit/>
          </a:bodyPr>
          <a:lstStyle/>
          <a:p>
            <a:r>
              <a:rPr lang="en-US" sz="2400" dirty="0"/>
              <a:t>Over the course of a postdoctoral appointment, circumstances may change such that a policy exception review is needed for the appointment to continue</a:t>
            </a:r>
          </a:p>
          <a:p>
            <a:r>
              <a:rPr lang="en-US" dirty="0"/>
              <a:t>Examples:</a:t>
            </a:r>
          </a:p>
          <a:p>
            <a:pPr lvl="1">
              <a:buFont typeface="Arial" panose="020B0604020202020204" pitchFamily="34" charset="0"/>
              <a:buChar char="•"/>
            </a:pPr>
            <a:r>
              <a:rPr lang="en-US" b="1" dirty="0"/>
              <a:t>Reduction of required 100% FTE</a:t>
            </a:r>
          </a:p>
          <a:p>
            <a:pPr lvl="2">
              <a:buFont typeface="Arial" panose="020B0604020202020204" pitchFamily="34" charset="0"/>
              <a:buChar char="•"/>
            </a:pPr>
            <a:r>
              <a:rPr lang="en-US" dirty="0"/>
              <a:t>Generally approved only for cases of medical illness or injury, or baby-bonding</a:t>
            </a:r>
          </a:p>
          <a:p>
            <a:pPr lvl="1">
              <a:buFont typeface="Arial" panose="020B0604020202020204" pitchFamily="34" charset="0"/>
              <a:buChar char="•"/>
            </a:pPr>
            <a:r>
              <a:rPr lang="en-US" b="1" dirty="0"/>
              <a:t>Other (do NOT use for 6</a:t>
            </a:r>
            <a:r>
              <a:rPr lang="en-US" b="1" baseline="30000" dirty="0"/>
              <a:t>th</a:t>
            </a:r>
            <a:r>
              <a:rPr lang="en-US" b="1" dirty="0"/>
              <a:t> year or H-1B visa requests)</a:t>
            </a:r>
          </a:p>
          <a:p>
            <a:r>
              <a:rPr lang="en-US" sz="2400" dirty="0"/>
              <a:t>How to Proceed:</a:t>
            </a:r>
          </a:p>
          <a:p>
            <a:pPr lvl="1">
              <a:buFont typeface="Arial" panose="020B0604020202020204" pitchFamily="34" charset="0"/>
              <a:buChar char="•"/>
            </a:pPr>
            <a:r>
              <a:rPr lang="en-US" sz="2000" dirty="0"/>
              <a:t>On the change web form, select the applicable policy exception checkbox(es)</a:t>
            </a:r>
          </a:p>
          <a:p>
            <a:pPr lvl="1">
              <a:buFont typeface="Arial" panose="020B0604020202020204" pitchFamily="34" charset="0"/>
              <a:buChar char="•"/>
            </a:pPr>
            <a:r>
              <a:rPr lang="en-US" sz="2000" dirty="0"/>
              <a:t>Complete the supporting information text boxes</a:t>
            </a:r>
          </a:p>
          <a:p>
            <a:pPr lvl="1">
              <a:buFont typeface="Arial" panose="020B0604020202020204" pitchFamily="34" charset="0"/>
              <a:buChar char="•"/>
            </a:pPr>
            <a:r>
              <a:rPr lang="en-US" sz="2000" dirty="0"/>
              <a:t>Upload any required supporting documents</a:t>
            </a:r>
          </a:p>
        </p:txBody>
      </p:sp>
      <p:sp>
        <p:nvSpPr>
          <p:cNvPr id="4" name="Slide Number Placeholder 3"/>
          <p:cNvSpPr>
            <a:spLocks noGrp="1"/>
          </p:cNvSpPr>
          <p:nvPr>
            <p:ph type="sldNum" sz="quarter" idx="12"/>
          </p:nvPr>
        </p:nvSpPr>
        <p:spPr/>
        <p:txBody>
          <a:bodyPr/>
          <a:lstStyle/>
          <a:p>
            <a:fld id="{6D22F896-40B5-4ADD-8801-0D06FADFA095}" type="slidenum">
              <a:rPr lang="en-US" smtClean="0"/>
              <a:t>161</a:t>
            </a:fld>
            <a:endParaRPr lang="en-US" dirty="0"/>
          </a:p>
        </p:txBody>
      </p:sp>
    </p:spTree>
    <p:extLst>
      <p:ext uri="{BB962C8B-B14F-4D97-AF65-F5344CB8AC3E}">
        <p14:creationId xmlns:p14="http://schemas.microsoft.com/office/powerpoint/2010/main" val="27573983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85320"/>
            <a:ext cx="9999145" cy="1293028"/>
          </a:xfrm>
        </p:spPr>
        <p:txBody>
          <a:bodyPr>
            <a:normAutofit/>
          </a:bodyPr>
          <a:lstStyle/>
          <a:p>
            <a:r>
              <a:rPr lang="en-US" b="1" dirty="0"/>
              <a:t>Policy Exceptions:</a:t>
            </a:r>
            <a:br>
              <a:rPr lang="en-US" b="1" dirty="0"/>
            </a:br>
            <a:r>
              <a:rPr lang="en-US" sz="3200" dirty="0"/>
              <a:t>Supporting Documents Required</a:t>
            </a:r>
          </a:p>
        </p:txBody>
      </p:sp>
      <p:sp>
        <p:nvSpPr>
          <p:cNvPr id="3" name="Content Placeholder 2"/>
          <p:cNvSpPr>
            <a:spLocks noGrp="1"/>
          </p:cNvSpPr>
          <p:nvPr>
            <p:ph idx="1"/>
          </p:nvPr>
        </p:nvSpPr>
        <p:spPr>
          <a:xfrm>
            <a:off x="1213337" y="2232762"/>
            <a:ext cx="9999145" cy="3572608"/>
          </a:xfrm>
        </p:spPr>
        <p:txBody>
          <a:bodyPr>
            <a:normAutofit/>
          </a:bodyPr>
          <a:lstStyle/>
          <a:p>
            <a:r>
              <a:rPr lang="en-US" sz="2800" b="1" dirty="0"/>
              <a:t>Policy Exception for a Sixth Year of Postdoctoral Training</a:t>
            </a:r>
          </a:p>
          <a:p>
            <a:pPr lvl="1">
              <a:buFont typeface="Arial" panose="020B0604020202020204" pitchFamily="34" charset="0"/>
              <a:buChar char="•"/>
            </a:pPr>
            <a:r>
              <a:rPr lang="en-US" sz="2400" dirty="0"/>
              <a:t>Appointment extensions that exceed the 60-month term limit may be permitted if approved by the Faculty Subcommittee</a:t>
            </a:r>
          </a:p>
          <a:p>
            <a:pPr lvl="1">
              <a:buFont typeface="Arial" panose="020B0604020202020204" pitchFamily="34" charset="0"/>
              <a:buChar char="•"/>
            </a:pPr>
            <a:r>
              <a:rPr lang="en-US" sz="2400" dirty="0"/>
              <a:t>The maximum term limit is 72 months</a:t>
            </a:r>
          </a:p>
          <a:p>
            <a:pPr lvl="1">
              <a:buFont typeface="Arial" panose="020B0604020202020204" pitchFamily="34" charset="0"/>
              <a:buChar char="•"/>
            </a:pPr>
            <a:endParaRPr lang="en-US" sz="2400" dirty="0"/>
          </a:p>
          <a:p>
            <a:pPr marL="201168" lvl="1" indent="0">
              <a:buNone/>
            </a:pPr>
            <a:r>
              <a:rPr lang="en-US" sz="2400" dirty="0"/>
              <a:t>How to Proceed:</a:t>
            </a:r>
          </a:p>
          <a:p>
            <a:pPr lvl="1">
              <a:buFont typeface="Arial" panose="020B0604020202020204" pitchFamily="34" charset="0"/>
              <a:buChar char="•"/>
            </a:pPr>
            <a:r>
              <a:rPr lang="en-US" sz="2400" dirty="0">
                <a:solidFill>
                  <a:srgbClr val="FF0000"/>
                </a:solidFill>
              </a:rPr>
              <a:t>*</a:t>
            </a:r>
            <a:r>
              <a:rPr lang="en-US" sz="2400" dirty="0"/>
              <a:t>Current Process – submit a </a:t>
            </a:r>
            <a:r>
              <a:rPr lang="en-US" sz="2400" dirty="0">
                <a:hlinkClick r:id="rId2"/>
              </a:rPr>
              <a:t>Request a Sixth Training Year Policy Exception </a:t>
            </a:r>
            <a:endParaRPr lang="en-US" sz="2400" dirty="0"/>
          </a:p>
          <a:p>
            <a:pPr lvl="1">
              <a:buFont typeface="Arial" panose="020B0604020202020204" pitchFamily="34" charset="0"/>
              <a:buChar char="•"/>
            </a:pPr>
            <a:r>
              <a:rPr lang="en-US" sz="2400" dirty="0"/>
              <a:t>Future Process – select the applicable checkbox on the change web form</a:t>
            </a:r>
          </a:p>
        </p:txBody>
      </p:sp>
      <p:sp>
        <p:nvSpPr>
          <p:cNvPr id="4" name="Slide Number Placeholder 3"/>
          <p:cNvSpPr>
            <a:spLocks noGrp="1"/>
          </p:cNvSpPr>
          <p:nvPr>
            <p:ph type="sldNum" sz="quarter" idx="12"/>
          </p:nvPr>
        </p:nvSpPr>
        <p:spPr/>
        <p:txBody>
          <a:bodyPr/>
          <a:lstStyle/>
          <a:p>
            <a:fld id="{6D22F896-40B5-4ADD-8801-0D06FADFA095}" type="slidenum">
              <a:rPr lang="en-US" smtClean="0"/>
              <a:t>162</a:t>
            </a:fld>
            <a:endParaRPr lang="en-US" dirty="0"/>
          </a:p>
        </p:txBody>
      </p:sp>
    </p:spTree>
    <p:extLst>
      <p:ext uri="{BB962C8B-B14F-4D97-AF65-F5344CB8AC3E}">
        <p14:creationId xmlns:p14="http://schemas.microsoft.com/office/powerpoint/2010/main" val="336932211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2" y="300182"/>
            <a:ext cx="9977352" cy="1293028"/>
          </a:xfrm>
        </p:spPr>
        <p:txBody>
          <a:bodyPr/>
          <a:lstStyle/>
          <a:p>
            <a:r>
              <a:rPr lang="en-US" b="1" dirty="0"/>
              <a:t>Click Steps:</a:t>
            </a:r>
            <a:br>
              <a:rPr lang="en-US" dirty="0"/>
            </a:br>
            <a:r>
              <a:rPr lang="en-US" sz="3200" dirty="0"/>
              <a:t>Create a Change Web Form</a:t>
            </a:r>
          </a:p>
        </p:txBody>
      </p:sp>
      <p:sp>
        <p:nvSpPr>
          <p:cNvPr id="3" name="Content Placeholder 2"/>
          <p:cNvSpPr>
            <a:spLocks noGrp="1"/>
          </p:cNvSpPr>
          <p:nvPr>
            <p:ph sz="half" idx="1"/>
          </p:nvPr>
        </p:nvSpPr>
        <p:spPr>
          <a:xfrm>
            <a:off x="1177976" y="2010646"/>
            <a:ext cx="4937125" cy="3779449"/>
          </a:xfrm>
        </p:spPr>
        <p:txBody>
          <a:bodyPr>
            <a:normAutofit lnSpcReduction="10000"/>
          </a:bodyPr>
          <a:lstStyle/>
          <a:p>
            <a:r>
              <a:rPr lang="en-US" sz="2800" dirty="0"/>
              <a:t>In AXESS:</a:t>
            </a:r>
          </a:p>
          <a:p>
            <a:pPr lvl="1"/>
            <a:r>
              <a:rPr lang="en-US" sz="2600" dirty="0"/>
              <a:t>Click the  OPA / Bechtel Center tab</a:t>
            </a:r>
          </a:p>
          <a:p>
            <a:pPr lvl="1"/>
            <a:r>
              <a:rPr lang="en-US" sz="2600" dirty="0"/>
              <a:t>Click Postdoc</a:t>
            </a:r>
          </a:p>
          <a:p>
            <a:pPr lvl="1"/>
            <a:r>
              <a:rPr lang="en-US" sz="2600" dirty="0"/>
              <a:t>Click Postdoc Administrative Forms</a:t>
            </a:r>
          </a:p>
          <a:p>
            <a:pPr lvl="1"/>
            <a:endParaRPr lang="en-US" sz="2600" dirty="0"/>
          </a:p>
          <a:p>
            <a:pPr marL="457200" lvl="1" indent="0">
              <a:buNone/>
            </a:pPr>
            <a:endParaRPr lang="en-US" sz="2600" dirty="0"/>
          </a:p>
          <a:p>
            <a:pPr lvl="1"/>
            <a:endParaRPr lang="en-US" sz="2600" dirty="0"/>
          </a:p>
          <a:p>
            <a:pPr marL="457200" lvl="1" indent="0" algn="ctr">
              <a:buNone/>
            </a:pPr>
            <a:r>
              <a:rPr lang="en-US" sz="1400" dirty="0">
                <a:hlinkClick r:id="rId2"/>
              </a:rPr>
              <a:t>https://axess.sahr.stanford.edu/</a:t>
            </a:r>
            <a:endParaRPr lang="en-US" sz="1400" dirty="0"/>
          </a:p>
        </p:txBody>
      </p:sp>
      <p:pic>
        <p:nvPicPr>
          <p:cNvPr id="15" name="Content Placeholder 14">
            <a:extLst>
              <a:ext uri="{FF2B5EF4-FFF2-40B4-BE49-F238E27FC236}">
                <a16:creationId xmlns:a16="http://schemas.microsoft.com/office/drawing/2014/main" id="{38AEA9B6-3C97-0F7C-C8CC-E07513CF658B}"/>
              </a:ext>
            </a:extLst>
          </p:cNvPr>
          <p:cNvPicPr>
            <a:picLocks noGrp="1" noChangeAspect="1"/>
          </p:cNvPicPr>
          <p:nvPr>
            <p:ph sz="half" idx="2"/>
          </p:nvPr>
        </p:nvPicPr>
        <p:blipFill>
          <a:blip r:embed="rId3"/>
          <a:stretch>
            <a:fillRect/>
          </a:stretch>
        </p:blipFill>
        <p:spPr>
          <a:xfrm>
            <a:off x="6249767" y="2177668"/>
            <a:ext cx="4937125" cy="2191817"/>
          </a:xfrm>
        </p:spPr>
      </p:pic>
      <p:sp>
        <p:nvSpPr>
          <p:cNvPr id="5" name="Slide Number Placeholder 4"/>
          <p:cNvSpPr>
            <a:spLocks noGrp="1"/>
          </p:cNvSpPr>
          <p:nvPr>
            <p:ph type="sldNum" sz="quarter" idx="12"/>
          </p:nvPr>
        </p:nvSpPr>
        <p:spPr/>
        <p:txBody>
          <a:bodyPr/>
          <a:lstStyle/>
          <a:p>
            <a:fld id="{6D22F896-40B5-4ADD-8801-0D06FADFA095}" type="slidenum">
              <a:rPr lang="en-US" smtClean="0"/>
              <a:t>163</a:t>
            </a:fld>
            <a:endParaRPr lang="en-US" dirty="0"/>
          </a:p>
        </p:txBody>
      </p:sp>
      <p:sp>
        <p:nvSpPr>
          <p:cNvPr id="7" name="Oval 6"/>
          <p:cNvSpPr/>
          <p:nvPr/>
        </p:nvSpPr>
        <p:spPr>
          <a:xfrm>
            <a:off x="6166688" y="3143684"/>
            <a:ext cx="1209963" cy="5706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9600B90-7D41-43DD-90E4-4661081C4E66}"/>
              </a:ext>
            </a:extLst>
          </p:cNvPr>
          <p:cNvSpPr/>
          <p:nvPr/>
        </p:nvSpPr>
        <p:spPr>
          <a:xfrm>
            <a:off x="8354290" y="2468388"/>
            <a:ext cx="1638300" cy="5706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A438913-ED86-B9F1-453C-57C8BCB6AF70}"/>
              </a:ext>
            </a:extLst>
          </p:cNvPr>
          <p:cNvSpPr/>
          <p:nvPr/>
        </p:nvSpPr>
        <p:spPr>
          <a:xfrm>
            <a:off x="8580095" y="2858368"/>
            <a:ext cx="1802157" cy="5706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306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8" y="242739"/>
            <a:ext cx="9927925" cy="1293028"/>
          </a:xfrm>
        </p:spPr>
        <p:txBody>
          <a:bodyPr/>
          <a:lstStyle/>
          <a:p>
            <a:r>
              <a:rPr lang="en-US" b="1" dirty="0"/>
              <a:t>Click Steps:</a:t>
            </a:r>
            <a:br>
              <a:rPr lang="en-US" dirty="0"/>
            </a:br>
            <a:r>
              <a:rPr lang="en-US" sz="3200" dirty="0"/>
              <a:t>Add a Change Web Form</a:t>
            </a:r>
          </a:p>
        </p:txBody>
      </p:sp>
      <p:sp>
        <p:nvSpPr>
          <p:cNvPr id="3" name="Content Placeholder 2"/>
          <p:cNvSpPr>
            <a:spLocks noGrp="1"/>
          </p:cNvSpPr>
          <p:nvPr>
            <p:ph sz="half" idx="1"/>
          </p:nvPr>
        </p:nvSpPr>
        <p:spPr>
          <a:xfrm>
            <a:off x="1227438" y="2031960"/>
            <a:ext cx="4746325" cy="3651330"/>
          </a:xfrm>
        </p:spPr>
        <p:txBody>
          <a:bodyPr>
            <a:normAutofit/>
          </a:bodyPr>
          <a:lstStyle/>
          <a:p>
            <a:r>
              <a:rPr lang="en-US" sz="2400" dirty="0"/>
              <a:t>Click the Change Transactions radio button</a:t>
            </a:r>
          </a:p>
          <a:p>
            <a:r>
              <a:rPr lang="en-US" dirty="0"/>
              <a:t>The screen populates with Search boxes</a:t>
            </a:r>
          </a:p>
          <a:p>
            <a:pPr lvl="1"/>
            <a:r>
              <a:rPr lang="en-US" sz="1800" b="1" dirty="0"/>
              <a:t>Ignore</a:t>
            </a:r>
            <a:r>
              <a:rPr lang="en-US" sz="1800" dirty="0"/>
              <a:t> the search boxes and the Search button</a:t>
            </a:r>
          </a:p>
          <a:p>
            <a:pPr lvl="1"/>
            <a:r>
              <a:rPr lang="en-US" sz="1800" dirty="0"/>
              <a:t>These are used to find EXISTING web forms</a:t>
            </a:r>
          </a:p>
          <a:p>
            <a:r>
              <a:rPr lang="en-US" dirty="0"/>
              <a:t>Click on the ADD button to create a new Change Form</a:t>
            </a:r>
          </a:p>
        </p:txBody>
      </p:sp>
      <p:pic>
        <p:nvPicPr>
          <p:cNvPr id="12" name="Content Placeholder 11"/>
          <p:cNvPicPr>
            <a:picLocks noGrp="1" noChangeAspect="1"/>
          </p:cNvPicPr>
          <p:nvPr>
            <p:ph sz="half" idx="2"/>
          </p:nvPr>
        </p:nvPicPr>
        <p:blipFill>
          <a:blip r:embed="rId2"/>
          <a:stretch>
            <a:fillRect/>
          </a:stretch>
        </p:blipFill>
        <p:spPr>
          <a:xfrm>
            <a:off x="6341806" y="2207220"/>
            <a:ext cx="4937125" cy="2753664"/>
          </a:xfrm>
          <a:prstGeom prst="rect">
            <a:avLst/>
          </a:prstGeom>
          <a:ln>
            <a:solidFill>
              <a:srgbClr val="FF0000"/>
            </a:solidFill>
          </a:ln>
        </p:spPr>
      </p:pic>
      <p:sp>
        <p:nvSpPr>
          <p:cNvPr id="5" name="Slide Number Placeholder 4"/>
          <p:cNvSpPr>
            <a:spLocks noGrp="1"/>
          </p:cNvSpPr>
          <p:nvPr>
            <p:ph type="sldNum" sz="quarter" idx="12"/>
          </p:nvPr>
        </p:nvSpPr>
        <p:spPr/>
        <p:txBody>
          <a:bodyPr/>
          <a:lstStyle/>
          <a:p>
            <a:fld id="{6D22F896-40B5-4ADD-8801-0D06FADFA095}" type="slidenum">
              <a:rPr lang="en-US" smtClean="0"/>
              <a:t>164</a:t>
            </a:fld>
            <a:endParaRPr lang="en-US" dirty="0"/>
          </a:p>
        </p:txBody>
      </p:sp>
      <p:sp>
        <p:nvSpPr>
          <p:cNvPr id="7" name="Oval 6"/>
          <p:cNvSpPr/>
          <p:nvPr/>
        </p:nvSpPr>
        <p:spPr>
          <a:xfrm>
            <a:off x="8935945" y="2570989"/>
            <a:ext cx="13208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619750" y="4387808"/>
            <a:ext cx="895927" cy="6058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quot;No&quot; Symbol 8"/>
          <p:cNvSpPr/>
          <p:nvPr/>
        </p:nvSpPr>
        <p:spPr>
          <a:xfrm>
            <a:off x="6341806" y="4387808"/>
            <a:ext cx="861290" cy="605869"/>
          </a:xfrm>
          <a:prstGeom prst="noSmoking">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 name="&quot;No&quot; Symbol 9"/>
          <p:cNvSpPr/>
          <p:nvPr/>
        </p:nvSpPr>
        <p:spPr>
          <a:xfrm>
            <a:off x="7453707" y="3028189"/>
            <a:ext cx="1376294" cy="1261242"/>
          </a:xfrm>
          <a:prstGeom prst="noSmoking">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20897853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45668D6-C2BE-D503-3E02-42B323619F40}"/>
              </a:ext>
            </a:extLst>
          </p:cNvPr>
          <p:cNvPicPr>
            <a:picLocks noGrp="1" noChangeAspect="1"/>
          </p:cNvPicPr>
          <p:nvPr>
            <p:ph sz="half" idx="2"/>
          </p:nvPr>
        </p:nvPicPr>
        <p:blipFill>
          <a:blip r:embed="rId2"/>
          <a:stretch>
            <a:fillRect/>
          </a:stretch>
        </p:blipFill>
        <p:spPr>
          <a:xfrm>
            <a:off x="6224080" y="1940478"/>
            <a:ext cx="4988404" cy="3875435"/>
          </a:xfrm>
        </p:spPr>
      </p:pic>
      <p:sp>
        <p:nvSpPr>
          <p:cNvPr id="2" name="Title 1"/>
          <p:cNvSpPr>
            <a:spLocks noGrp="1"/>
          </p:cNvSpPr>
          <p:nvPr>
            <p:ph type="title"/>
          </p:nvPr>
        </p:nvSpPr>
        <p:spPr>
          <a:xfrm>
            <a:off x="1235676" y="189345"/>
            <a:ext cx="9976807" cy="1293028"/>
          </a:xfrm>
        </p:spPr>
        <p:txBody>
          <a:bodyPr>
            <a:normAutofit/>
          </a:bodyPr>
          <a:lstStyle/>
          <a:p>
            <a:r>
              <a:rPr lang="en-US" b="1" dirty="0"/>
              <a:t>Click Steps:</a:t>
            </a:r>
            <a:br>
              <a:rPr lang="en-US" dirty="0"/>
            </a:br>
            <a:r>
              <a:rPr lang="en-US" sz="3200" dirty="0"/>
              <a:t>Change Types </a:t>
            </a:r>
          </a:p>
        </p:txBody>
      </p:sp>
      <p:sp>
        <p:nvSpPr>
          <p:cNvPr id="3" name="Content Placeholder 2"/>
          <p:cNvSpPr>
            <a:spLocks noGrp="1"/>
          </p:cNvSpPr>
          <p:nvPr>
            <p:ph sz="half" idx="1"/>
          </p:nvPr>
        </p:nvSpPr>
        <p:spPr>
          <a:xfrm>
            <a:off x="733168" y="1866779"/>
            <a:ext cx="5362832" cy="4593006"/>
          </a:xfrm>
        </p:spPr>
        <p:txBody>
          <a:bodyPr>
            <a:normAutofit/>
          </a:bodyPr>
          <a:lstStyle/>
          <a:p>
            <a:r>
              <a:rPr lang="en-US" b="1" dirty="0"/>
              <a:t>Check the Request Type(s) for the Change(s) you are making </a:t>
            </a:r>
            <a:r>
              <a:rPr lang="en-US" dirty="0"/>
              <a:t>(multiple changes can be submitted)</a:t>
            </a:r>
          </a:p>
          <a:p>
            <a:r>
              <a:rPr lang="en-US" dirty="0"/>
              <a:t>The change boxes display when Request Types are selected</a:t>
            </a:r>
          </a:p>
          <a:p>
            <a:pPr lvl="1"/>
            <a:r>
              <a:rPr lang="en-US" dirty="0"/>
              <a:t>Appointment date change checkbox</a:t>
            </a:r>
          </a:p>
          <a:p>
            <a:pPr lvl="2"/>
            <a:r>
              <a:rPr lang="en-US" dirty="0"/>
              <a:t>Extend appointment end date </a:t>
            </a:r>
          </a:p>
          <a:p>
            <a:pPr lvl="2"/>
            <a:r>
              <a:rPr lang="en-US" dirty="0"/>
              <a:t>Revise appointment start date</a:t>
            </a:r>
          </a:p>
          <a:p>
            <a:pPr lvl="1"/>
            <a:r>
              <a:rPr lang="en-US" dirty="0"/>
              <a:t>Faculty change checkbox</a:t>
            </a:r>
          </a:p>
          <a:p>
            <a:pPr lvl="2"/>
            <a:r>
              <a:rPr lang="en-US" dirty="0"/>
              <a:t>Change Faculty Sponsor</a:t>
            </a:r>
          </a:p>
          <a:p>
            <a:pPr lvl="2"/>
            <a:r>
              <a:rPr lang="en-US" dirty="0"/>
              <a:t>Add/change research mentor</a:t>
            </a:r>
          </a:p>
          <a:p>
            <a:pPr lvl="1"/>
            <a:r>
              <a:rPr lang="en-US" dirty="0"/>
              <a:t>Research Experience checkbox</a:t>
            </a:r>
          </a:p>
          <a:p>
            <a:pPr lvl="2"/>
            <a:r>
              <a:rPr lang="en-US" dirty="0"/>
              <a:t>Correct the number of months of previous research experience or add a discount of research time</a:t>
            </a:r>
          </a:p>
          <a:p>
            <a:pPr lvl="1"/>
            <a:r>
              <a:rPr lang="en-US" dirty="0"/>
              <a:t>Policy Exception checkbox</a:t>
            </a:r>
          </a:p>
          <a:p>
            <a:pPr lvl="2"/>
            <a:r>
              <a:rPr lang="en-US" dirty="0"/>
              <a:t>Submit a specific policy exception request</a:t>
            </a:r>
          </a:p>
        </p:txBody>
      </p:sp>
      <p:sp>
        <p:nvSpPr>
          <p:cNvPr id="5" name="Slide Number Placeholder 4"/>
          <p:cNvSpPr>
            <a:spLocks noGrp="1"/>
          </p:cNvSpPr>
          <p:nvPr>
            <p:ph type="sldNum" sz="quarter" idx="12"/>
          </p:nvPr>
        </p:nvSpPr>
        <p:spPr/>
        <p:txBody>
          <a:bodyPr/>
          <a:lstStyle/>
          <a:p>
            <a:fld id="{6D22F896-40B5-4ADD-8801-0D06FADFA095}" type="slidenum">
              <a:rPr lang="en-US" smtClean="0"/>
              <a:t>165</a:t>
            </a:fld>
            <a:endParaRPr lang="en-US" dirty="0"/>
          </a:p>
        </p:txBody>
      </p:sp>
      <p:sp>
        <p:nvSpPr>
          <p:cNvPr id="14" name="Oval 13"/>
          <p:cNvSpPr/>
          <p:nvPr/>
        </p:nvSpPr>
        <p:spPr>
          <a:xfrm>
            <a:off x="6206528" y="2408157"/>
            <a:ext cx="467014" cy="461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531215" y="2408156"/>
            <a:ext cx="467014" cy="461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242492" y="2408154"/>
            <a:ext cx="467014" cy="461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0479F0-08EA-9F68-8270-E6BF7337B811}"/>
              </a:ext>
            </a:extLst>
          </p:cNvPr>
          <p:cNvSpPr/>
          <p:nvPr/>
        </p:nvSpPr>
        <p:spPr>
          <a:xfrm>
            <a:off x="9423895" y="2408154"/>
            <a:ext cx="467014" cy="461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0226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76" y="214923"/>
            <a:ext cx="9976807" cy="1293028"/>
          </a:xfrm>
        </p:spPr>
        <p:txBody>
          <a:bodyPr>
            <a:normAutofit/>
          </a:bodyPr>
          <a:lstStyle/>
          <a:p>
            <a:r>
              <a:rPr lang="en-US" b="1" dirty="0"/>
              <a:t>Apply Your Knowledge:</a:t>
            </a:r>
            <a:br>
              <a:rPr lang="en-US" dirty="0"/>
            </a:br>
            <a:r>
              <a:rPr lang="en-US" sz="3200" dirty="0"/>
              <a:t>Update Appointment Terms</a:t>
            </a:r>
          </a:p>
        </p:txBody>
      </p:sp>
      <p:sp>
        <p:nvSpPr>
          <p:cNvPr id="3" name="Content Placeholder 2"/>
          <p:cNvSpPr>
            <a:spLocks noGrp="1"/>
          </p:cNvSpPr>
          <p:nvPr>
            <p:ph idx="1"/>
          </p:nvPr>
        </p:nvSpPr>
        <p:spPr>
          <a:xfrm>
            <a:off x="1161534" y="1923345"/>
            <a:ext cx="10050949" cy="4307840"/>
          </a:xfrm>
        </p:spPr>
        <p:txBody>
          <a:bodyPr>
            <a:normAutofit/>
          </a:bodyPr>
          <a:lstStyle/>
          <a:p>
            <a:r>
              <a:rPr lang="en-US" b="1" i="1" dirty="0"/>
              <a:t>Training Scenario Details:</a:t>
            </a:r>
            <a:endParaRPr lang="en-US" dirty="0"/>
          </a:p>
          <a:p>
            <a:pPr lvl="1"/>
            <a:r>
              <a:rPr lang="en-US" dirty="0"/>
              <a:t>Robin’s appointment is going well as the end of his first year approaches</a:t>
            </a:r>
          </a:p>
          <a:p>
            <a:pPr lvl="1"/>
            <a:r>
              <a:rPr lang="en-US" dirty="0"/>
              <a:t>Prof Lobell will extend Robin’s appointment for an additional two years, to meet the maximum term limit of 60 months of research experience</a:t>
            </a:r>
          </a:p>
          <a:p>
            <a:pPr lvl="1"/>
            <a:r>
              <a:rPr lang="en-US" dirty="0"/>
              <a:t>Prof Lobell will be on sabbatical for the last 12 months of Robin’s appointment; the Faculty Sponsor will change to Prof Eric </a:t>
            </a:r>
            <a:r>
              <a:rPr lang="en-US" dirty="0" err="1"/>
              <a:t>Lambin</a:t>
            </a:r>
            <a:r>
              <a:rPr lang="en-US" dirty="0"/>
              <a:t> at that time</a:t>
            </a:r>
          </a:p>
          <a:p>
            <a:pPr lvl="1"/>
            <a:r>
              <a:rPr lang="en-US" dirty="0"/>
              <a:t>The annual minimum funding increase on 09/01/25 will increase Robin’s salary – the new amount must be entered in GFS</a:t>
            </a:r>
          </a:p>
          <a:p>
            <a:pPr lvl="1"/>
            <a:r>
              <a:rPr lang="en-US" dirty="0"/>
              <a:t>Robin took a 90 day unpaid leave of absence (LOA) for professional development</a:t>
            </a:r>
          </a:p>
          <a:p>
            <a:pPr lvl="2"/>
            <a:r>
              <a:rPr lang="en-US" dirty="0"/>
              <a:t>His research experience can be discounted by 3 months for the unpaid leave time</a:t>
            </a:r>
          </a:p>
          <a:p>
            <a:pPr lvl="2"/>
            <a:r>
              <a:rPr lang="en-US" dirty="0"/>
              <a:t>His appointment can be extended by 3 months to make up for the unpaid leave </a:t>
            </a:r>
          </a:p>
          <a:p>
            <a:r>
              <a:rPr lang="en-US" dirty="0"/>
              <a:t>Create and submit Robin’s Change form</a:t>
            </a:r>
          </a:p>
          <a:p>
            <a:pPr lvl="1"/>
            <a:r>
              <a:rPr lang="en-US" sz="1500" dirty="0"/>
              <a:t>REAL WORLD NOTE: change forms are submitted over time as changes occur, rather than all at once as in this training example</a:t>
            </a:r>
          </a:p>
        </p:txBody>
      </p:sp>
      <p:sp>
        <p:nvSpPr>
          <p:cNvPr id="4" name="Slide Number Placeholder 3"/>
          <p:cNvSpPr>
            <a:spLocks noGrp="1"/>
          </p:cNvSpPr>
          <p:nvPr>
            <p:ph type="sldNum" sz="quarter" idx="12"/>
          </p:nvPr>
        </p:nvSpPr>
        <p:spPr/>
        <p:txBody>
          <a:bodyPr/>
          <a:lstStyle/>
          <a:p>
            <a:fld id="{6D22F896-40B5-4ADD-8801-0D06FADFA095}" type="slidenum">
              <a:rPr lang="en-US" smtClean="0"/>
              <a:t>166</a:t>
            </a:fld>
            <a:endParaRPr lang="en-US" dirty="0"/>
          </a:p>
        </p:txBody>
      </p:sp>
    </p:spTree>
    <p:extLst>
      <p:ext uri="{BB962C8B-B14F-4D97-AF65-F5344CB8AC3E}">
        <p14:creationId xmlns:p14="http://schemas.microsoft.com/office/powerpoint/2010/main" val="25980311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1" y="221104"/>
            <a:ext cx="10034472" cy="1295400"/>
          </a:xfrm>
        </p:spPr>
        <p:txBody>
          <a:bodyPr>
            <a:normAutofit/>
          </a:bodyPr>
          <a:lstStyle/>
          <a:p>
            <a:r>
              <a:rPr lang="en-US" b="1" dirty="0"/>
              <a:t>Click Steps:</a:t>
            </a:r>
            <a:br>
              <a:rPr lang="en-US" dirty="0"/>
            </a:br>
            <a:r>
              <a:rPr lang="en-US" sz="3200" dirty="0"/>
              <a:t>Enter the Student ID Number </a:t>
            </a:r>
            <a:endParaRPr lang="en-US" sz="3200" dirty="0">
              <a:solidFill>
                <a:srgbClr val="FF0000"/>
              </a:solidFill>
            </a:endParaRPr>
          </a:p>
        </p:txBody>
      </p:sp>
      <p:sp>
        <p:nvSpPr>
          <p:cNvPr id="3" name="Text Placeholder 2"/>
          <p:cNvSpPr>
            <a:spLocks noGrp="1"/>
          </p:cNvSpPr>
          <p:nvPr>
            <p:ph type="body" idx="1"/>
          </p:nvPr>
        </p:nvSpPr>
        <p:spPr>
          <a:xfrm>
            <a:off x="1185765" y="1846052"/>
            <a:ext cx="4816389" cy="534683"/>
          </a:xfrm>
        </p:spPr>
        <p:txBody>
          <a:bodyPr>
            <a:normAutofit fontScale="70000" lnSpcReduction="20000"/>
          </a:bodyPr>
          <a:lstStyle/>
          <a:p>
            <a:r>
              <a:rPr lang="en-US" dirty="0"/>
              <a:t>Enter Robin’s Student ID# or click the magnifying glass to Look Up</a:t>
            </a:r>
          </a:p>
        </p:txBody>
      </p:sp>
      <p:pic>
        <p:nvPicPr>
          <p:cNvPr id="15" name="Content Placeholder 14"/>
          <p:cNvPicPr>
            <a:picLocks noGrp="1" noChangeAspect="1"/>
          </p:cNvPicPr>
          <p:nvPr>
            <p:ph sz="half" idx="2"/>
          </p:nvPr>
        </p:nvPicPr>
        <p:blipFill>
          <a:blip r:embed="rId2"/>
          <a:stretch>
            <a:fillRect/>
          </a:stretch>
        </p:blipFill>
        <p:spPr>
          <a:xfrm>
            <a:off x="1260389" y="2582334"/>
            <a:ext cx="4741765" cy="3500445"/>
          </a:xfrm>
          <a:prstGeom prst="rect">
            <a:avLst/>
          </a:prstGeom>
        </p:spPr>
      </p:pic>
      <p:sp>
        <p:nvSpPr>
          <p:cNvPr id="4" name="Text Placeholder 3"/>
          <p:cNvSpPr>
            <a:spLocks noGrp="1"/>
          </p:cNvSpPr>
          <p:nvPr>
            <p:ph type="body" sz="quarter" idx="3"/>
          </p:nvPr>
        </p:nvSpPr>
        <p:spPr/>
        <p:txBody>
          <a:bodyPr>
            <a:normAutofit fontScale="70000" lnSpcReduction="20000"/>
          </a:bodyPr>
          <a:lstStyle/>
          <a:p>
            <a:r>
              <a:rPr lang="en-US" dirty="0"/>
              <a:t>Bio/Demo box  populates with Robin’s current appointment data</a:t>
            </a:r>
          </a:p>
          <a:p>
            <a:r>
              <a:rPr lang="en-US" dirty="0"/>
              <a:t>Click all applicable change type buttons</a:t>
            </a:r>
          </a:p>
        </p:txBody>
      </p:sp>
      <p:pic>
        <p:nvPicPr>
          <p:cNvPr id="18" name="Content Placeholder 17"/>
          <p:cNvPicPr>
            <a:picLocks noGrp="1" noChangeAspect="1"/>
          </p:cNvPicPr>
          <p:nvPr>
            <p:ph sz="quarter" idx="4"/>
          </p:nvPr>
        </p:nvPicPr>
        <p:blipFill>
          <a:blip r:embed="rId3"/>
          <a:stretch>
            <a:fillRect/>
          </a:stretch>
        </p:blipFill>
        <p:spPr>
          <a:xfrm>
            <a:off x="6217920" y="2736276"/>
            <a:ext cx="4937125" cy="2405266"/>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167</a:t>
            </a:fld>
            <a:endParaRPr lang="en-US" dirty="0"/>
          </a:p>
        </p:txBody>
      </p:sp>
      <p:sp>
        <p:nvSpPr>
          <p:cNvPr id="10" name="Oval 9"/>
          <p:cNvSpPr/>
          <p:nvPr/>
        </p:nvSpPr>
        <p:spPr>
          <a:xfrm>
            <a:off x="6286936" y="3126492"/>
            <a:ext cx="349616" cy="3025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487351" y="3126492"/>
            <a:ext cx="349616" cy="3025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105763" y="3126492"/>
            <a:ext cx="349616" cy="3025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74088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0" y="242860"/>
            <a:ext cx="10034473" cy="1293028"/>
          </a:xfrm>
        </p:spPr>
        <p:txBody>
          <a:bodyPr/>
          <a:lstStyle/>
          <a:p>
            <a:r>
              <a:rPr lang="en-US" b="1" dirty="0"/>
              <a:t>Click Steps:</a:t>
            </a:r>
            <a:br>
              <a:rPr lang="en-US" dirty="0"/>
            </a:br>
            <a:r>
              <a:rPr lang="en-US" sz="3200" dirty="0"/>
              <a:t>Appointment Date Change Box</a:t>
            </a:r>
          </a:p>
        </p:txBody>
      </p:sp>
      <p:sp>
        <p:nvSpPr>
          <p:cNvPr id="3" name="Content Placeholder 2"/>
          <p:cNvSpPr>
            <a:spLocks noGrp="1"/>
          </p:cNvSpPr>
          <p:nvPr>
            <p:ph sz="half" idx="1"/>
          </p:nvPr>
        </p:nvSpPr>
        <p:spPr>
          <a:xfrm>
            <a:off x="1178011" y="1848570"/>
            <a:ext cx="4845732" cy="3992057"/>
          </a:xfrm>
        </p:spPr>
        <p:txBody>
          <a:bodyPr>
            <a:normAutofit/>
          </a:bodyPr>
          <a:lstStyle/>
          <a:p>
            <a:r>
              <a:rPr lang="en-US" b="1" dirty="0"/>
              <a:t>“New Appointment Start Date” field</a:t>
            </a:r>
          </a:p>
          <a:p>
            <a:pPr lvl="1"/>
            <a:r>
              <a:rPr lang="en-US" dirty="0"/>
              <a:t>DO NOT change the auto-populated start date for appointment extensions</a:t>
            </a:r>
          </a:p>
          <a:p>
            <a:pPr lvl="1"/>
            <a:r>
              <a:rPr lang="en-US" dirty="0"/>
              <a:t>The auto-populated start date changes ONLY when a new appointment is starting  earlier or later than the date shown on the form</a:t>
            </a:r>
          </a:p>
          <a:p>
            <a:r>
              <a:rPr lang="en-US" dirty="0"/>
              <a:t>The form confirms the start date change is correct to avoid errors</a:t>
            </a:r>
          </a:p>
          <a:p>
            <a:r>
              <a:rPr lang="en-US" b="1" i="1" dirty="0"/>
              <a:t>Training Scenario Details:</a:t>
            </a:r>
          </a:p>
          <a:p>
            <a:pPr lvl="1"/>
            <a:r>
              <a:rPr lang="en-US" dirty="0"/>
              <a:t>Leave Robin’s start date as auto-populated</a:t>
            </a:r>
          </a:p>
        </p:txBody>
      </p:sp>
      <p:pic>
        <p:nvPicPr>
          <p:cNvPr id="6" name="Content Placeholder 5"/>
          <p:cNvPicPr>
            <a:picLocks noGrp="1" noChangeAspect="1"/>
          </p:cNvPicPr>
          <p:nvPr>
            <p:ph sz="half" idx="2"/>
          </p:nvPr>
        </p:nvPicPr>
        <p:blipFill>
          <a:blip r:embed="rId2"/>
          <a:stretch>
            <a:fillRect/>
          </a:stretch>
        </p:blipFill>
        <p:spPr>
          <a:xfrm>
            <a:off x="6412347" y="1862507"/>
            <a:ext cx="5334000" cy="212519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168</a:t>
            </a:fld>
            <a:endParaRPr lang="en-US" dirty="0"/>
          </a:p>
        </p:txBody>
      </p:sp>
      <p:sp>
        <p:nvSpPr>
          <p:cNvPr id="7" name="Oval 6"/>
          <p:cNvSpPr/>
          <p:nvPr/>
        </p:nvSpPr>
        <p:spPr>
          <a:xfrm>
            <a:off x="6204734" y="2559615"/>
            <a:ext cx="3668654" cy="446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6412347" y="4186526"/>
            <a:ext cx="5334000" cy="1818290"/>
          </a:xfrm>
          <a:prstGeom prst="rect">
            <a:avLst/>
          </a:prstGeom>
        </p:spPr>
      </p:pic>
    </p:spTree>
    <p:extLst>
      <p:ext uri="{BB962C8B-B14F-4D97-AF65-F5344CB8AC3E}">
        <p14:creationId xmlns:p14="http://schemas.microsoft.com/office/powerpoint/2010/main" val="22078666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914" y="193382"/>
            <a:ext cx="9890681" cy="1293028"/>
          </a:xfrm>
        </p:spPr>
        <p:txBody>
          <a:bodyPr/>
          <a:lstStyle/>
          <a:p>
            <a:r>
              <a:rPr lang="en-US" b="1" dirty="0"/>
              <a:t>Click Steps:</a:t>
            </a:r>
            <a:br>
              <a:rPr lang="en-US" dirty="0"/>
            </a:br>
            <a:r>
              <a:rPr lang="en-US" sz="3200" dirty="0"/>
              <a:t>Appointment Date Change Box</a:t>
            </a:r>
          </a:p>
        </p:txBody>
      </p:sp>
      <p:sp>
        <p:nvSpPr>
          <p:cNvPr id="3" name="Content Placeholder 2"/>
          <p:cNvSpPr>
            <a:spLocks noGrp="1"/>
          </p:cNvSpPr>
          <p:nvPr>
            <p:ph sz="half" idx="1"/>
          </p:nvPr>
        </p:nvSpPr>
        <p:spPr>
          <a:xfrm>
            <a:off x="1158874" y="1872955"/>
            <a:ext cx="4937126" cy="4338959"/>
          </a:xfrm>
        </p:spPr>
        <p:txBody>
          <a:bodyPr>
            <a:normAutofit/>
          </a:bodyPr>
          <a:lstStyle/>
          <a:p>
            <a:r>
              <a:rPr lang="en-US" b="1" dirty="0"/>
              <a:t>“New Appointment End Date” field</a:t>
            </a:r>
          </a:p>
          <a:p>
            <a:pPr lvl="1"/>
            <a:r>
              <a:rPr lang="en-US" dirty="0"/>
              <a:t>Enter new end date to extend appointment</a:t>
            </a:r>
          </a:p>
          <a:p>
            <a:pPr lvl="1"/>
            <a:r>
              <a:rPr lang="en-US" dirty="0"/>
              <a:t>Tab out of end date field to recalculate “Total Research Experience…”</a:t>
            </a:r>
          </a:p>
          <a:p>
            <a:pPr lvl="1"/>
            <a:r>
              <a:rPr lang="en-US" dirty="0"/>
              <a:t>International Postdocs: visa status must be extended to same new end date</a:t>
            </a:r>
          </a:p>
          <a:p>
            <a:pPr lvl="2"/>
            <a:r>
              <a:rPr lang="en-US" dirty="0"/>
              <a:t>Submit DS-2019 extension web form</a:t>
            </a:r>
          </a:p>
          <a:p>
            <a:pPr lvl="2"/>
            <a:r>
              <a:rPr lang="en-US" dirty="0"/>
              <a:t>Submit H-1B visa extension web form</a:t>
            </a:r>
          </a:p>
          <a:p>
            <a:pPr lvl="2"/>
            <a:r>
              <a:rPr lang="en-US" dirty="0"/>
              <a:t>Upload PDF of extended EAD or PR card</a:t>
            </a:r>
          </a:p>
          <a:p>
            <a:r>
              <a:rPr lang="en-US" b="1" i="1" dirty="0"/>
              <a:t>Training Scenario Details:</a:t>
            </a:r>
          </a:p>
          <a:p>
            <a:pPr lvl="1"/>
            <a:r>
              <a:rPr lang="en-US" dirty="0"/>
              <a:t>Enter Robin’s new end date: 11/30/26</a:t>
            </a:r>
          </a:p>
          <a:p>
            <a:pPr lvl="2"/>
            <a:r>
              <a:rPr lang="en-US" dirty="0"/>
              <a:t>2 year extension (08/31/25) plus 3 months to recover 90 day unpaid LOA </a:t>
            </a:r>
          </a:p>
          <a:p>
            <a:pPr lvl="1"/>
            <a:endParaRPr lang="en-US" dirty="0"/>
          </a:p>
        </p:txBody>
      </p:sp>
      <p:pic>
        <p:nvPicPr>
          <p:cNvPr id="9" name="Content Placeholder 8"/>
          <p:cNvPicPr>
            <a:picLocks noGrp="1" noChangeAspect="1"/>
          </p:cNvPicPr>
          <p:nvPr>
            <p:ph sz="half" idx="2"/>
          </p:nvPr>
        </p:nvPicPr>
        <p:blipFill>
          <a:blip r:embed="rId2"/>
          <a:stretch>
            <a:fillRect/>
          </a:stretch>
        </p:blipFill>
        <p:spPr>
          <a:xfrm>
            <a:off x="6275358" y="1979656"/>
            <a:ext cx="4937125" cy="194535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169</a:t>
            </a:fld>
            <a:endParaRPr lang="en-US" dirty="0"/>
          </a:p>
        </p:txBody>
      </p:sp>
      <p:pic>
        <p:nvPicPr>
          <p:cNvPr id="17" name="Picture 16"/>
          <p:cNvPicPr>
            <a:picLocks noChangeAspect="1"/>
          </p:cNvPicPr>
          <p:nvPr/>
        </p:nvPicPr>
        <p:blipFill>
          <a:blip r:embed="rId3"/>
          <a:stretch>
            <a:fillRect/>
          </a:stretch>
        </p:blipFill>
        <p:spPr>
          <a:xfrm>
            <a:off x="6384325" y="3717201"/>
            <a:ext cx="4478336" cy="261033"/>
          </a:xfrm>
          <a:prstGeom prst="rect">
            <a:avLst/>
          </a:prstGeom>
        </p:spPr>
      </p:pic>
      <p:sp>
        <p:nvSpPr>
          <p:cNvPr id="8" name="Oval 7"/>
          <p:cNvSpPr/>
          <p:nvPr/>
        </p:nvSpPr>
        <p:spPr>
          <a:xfrm>
            <a:off x="6057204" y="3407742"/>
            <a:ext cx="3843254" cy="7194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565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The Postdoctoral Appointment</a:t>
            </a:r>
          </a:p>
        </p:txBody>
      </p:sp>
      <p:sp>
        <p:nvSpPr>
          <p:cNvPr id="3" name="Text Placeholder 2"/>
          <p:cNvSpPr>
            <a:spLocks noGrp="1"/>
          </p:cNvSpPr>
          <p:nvPr>
            <p:ph type="body" idx="1"/>
          </p:nvPr>
        </p:nvSpPr>
        <p:spPr/>
        <p:txBody>
          <a:bodyPr/>
          <a:lstStyle/>
          <a:p>
            <a:r>
              <a:rPr lang="en-US" dirty="0"/>
              <a:t>Sponsorship, Budgeting, Determining Candidate Eligibility!</a:t>
            </a:r>
          </a:p>
        </p:txBody>
      </p:sp>
      <p:sp>
        <p:nvSpPr>
          <p:cNvPr id="4" name="Slide Number Placeholder 3"/>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20765347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296" y="184659"/>
            <a:ext cx="10002067" cy="1293028"/>
          </a:xfrm>
        </p:spPr>
        <p:txBody>
          <a:bodyPr/>
          <a:lstStyle/>
          <a:p>
            <a:r>
              <a:rPr lang="en-US" b="1" dirty="0"/>
              <a:t>Click Steps:</a:t>
            </a:r>
            <a:br>
              <a:rPr lang="en-US" dirty="0"/>
            </a:br>
            <a:r>
              <a:rPr lang="en-US" sz="3200" dirty="0"/>
              <a:t>Appointment Date Change Box</a:t>
            </a:r>
          </a:p>
        </p:txBody>
      </p:sp>
      <p:sp>
        <p:nvSpPr>
          <p:cNvPr id="3" name="Content Placeholder 2"/>
          <p:cNvSpPr>
            <a:spLocks noGrp="1"/>
          </p:cNvSpPr>
          <p:nvPr>
            <p:ph sz="half" idx="1"/>
          </p:nvPr>
        </p:nvSpPr>
        <p:spPr>
          <a:xfrm>
            <a:off x="1326291" y="1924194"/>
            <a:ext cx="4828037" cy="4119418"/>
          </a:xfrm>
        </p:spPr>
        <p:txBody>
          <a:bodyPr>
            <a:normAutofit/>
          </a:bodyPr>
          <a:lstStyle/>
          <a:p>
            <a:r>
              <a:rPr lang="en-US" b="1" dirty="0"/>
              <a:t>“Total Research Experience with Reappointment Term included:” field</a:t>
            </a:r>
          </a:p>
          <a:p>
            <a:pPr lvl="1"/>
            <a:r>
              <a:rPr lang="en-US" dirty="0"/>
              <a:t>If this number is 61 or more</a:t>
            </a:r>
          </a:p>
          <a:p>
            <a:pPr lvl="2"/>
            <a:r>
              <a:rPr lang="en-US" dirty="0"/>
              <a:t>Shorten the end date until number is 60 or less, OR,</a:t>
            </a:r>
          </a:p>
          <a:p>
            <a:pPr lvl="2"/>
            <a:r>
              <a:rPr lang="en-US" dirty="0">
                <a:hlinkClick r:id="rId2"/>
              </a:rPr>
              <a:t>Submit a 6</a:t>
            </a:r>
            <a:r>
              <a:rPr lang="en-US" baseline="30000" dirty="0">
                <a:hlinkClick r:id="rId2"/>
              </a:rPr>
              <a:t>th</a:t>
            </a:r>
            <a:r>
              <a:rPr lang="en-US" dirty="0">
                <a:hlinkClick r:id="rId2"/>
              </a:rPr>
              <a:t> Year policy exception request </a:t>
            </a:r>
            <a:endParaRPr lang="en-US" dirty="0"/>
          </a:p>
          <a:p>
            <a:pPr marL="0" indent="0">
              <a:buNone/>
            </a:pPr>
            <a:endParaRPr lang="en-US" dirty="0"/>
          </a:p>
          <a:p>
            <a:r>
              <a:rPr lang="en-US" b="1" i="1" dirty="0"/>
              <a:t>Training Scenario Details:</a:t>
            </a:r>
          </a:p>
          <a:p>
            <a:pPr lvl="1"/>
            <a:r>
              <a:rPr lang="en-US" dirty="0"/>
              <a:t>Robin’s research experience of 60 months does not require a policy exception request</a:t>
            </a:r>
          </a:p>
        </p:txBody>
      </p:sp>
      <p:pic>
        <p:nvPicPr>
          <p:cNvPr id="12" name="Content Placeholder 8"/>
          <p:cNvPicPr>
            <a:picLocks noGrp="1" noChangeAspect="1"/>
          </p:cNvPicPr>
          <p:nvPr>
            <p:ph sz="half" idx="2"/>
          </p:nvPr>
        </p:nvPicPr>
        <p:blipFill>
          <a:blip r:embed="rId3"/>
          <a:stretch>
            <a:fillRect/>
          </a:stretch>
        </p:blipFill>
        <p:spPr>
          <a:xfrm>
            <a:off x="6219724" y="1763149"/>
            <a:ext cx="4937125" cy="194535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170</a:t>
            </a:fld>
            <a:endParaRPr lang="en-US" dirty="0"/>
          </a:p>
        </p:txBody>
      </p:sp>
      <p:pic>
        <p:nvPicPr>
          <p:cNvPr id="10" name="Picture 9"/>
          <p:cNvPicPr>
            <a:picLocks noChangeAspect="1"/>
          </p:cNvPicPr>
          <p:nvPr/>
        </p:nvPicPr>
        <p:blipFill>
          <a:blip r:embed="rId4"/>
          <a:stretch>
            <a:fillRect/>
          </a:stretch>
        </p:blipFill>
        <p:spPr>
          <a:xfrm>
            <a:off x="6293707" y="3476816"/>
            <a:ext cx="4630995" cy="283834"/>
          </a:xfrm>
          <a:prstGeom prst="rect">
            <a:avLst/>
          </a:prstGeom>
        </p:spPr>
      </p:pic>
      <p:sp>
        <p:nvSpPr>
          <p:cNvPr id="9" name="Oval 8"/>
          <p:cNvSpPr/>
          <p:nvPr/>
        </p:nvSpPr>
        <p:spPr>
          <a:xfrm>
            <a:off x="9923390" y="3333921"/>
            <a:ext cx="1140691" cy="5696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48006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724" y="295141"/>
            <a:ext cx="10009759" cy="1293028"/>
          </a:xfrm>
        </p:spPr>
        <p:txBody>
          <a:bodyPr>
            <a:normAutofit/>
          </a:bodyPr>
          <a:lstStyle/>
          <a:p>
            <a:r>
              <a:rPr lang="en-US" b="1" dirty="0"/>
              <a:t>Click Steps:</a:t>
            </a:r>
            <a:br>
              <a:rPr lang="en-US" dirty="0"/>
            </a:br>
            <a:r>
              <a:rPr lang="en-US" sz="3200" dirty="0"/>
              <a:t>New Faculty Sponsor Information Box </a:t>
            </a:r>
          </a:p>
        </p:txBody>
      </p:sp>
      <p:sp>
        <p:nvSpPr>
          <p:cNvPr id="9" name="Content Placeholder 8"/>
          <p:cNvSpPr>
            <a:spLocks noGrp="1"/>
          </p:cNvSpPr>
          <p:nvPr>
            <p:ph sz="half" idx="1"/>
          </p:nvPr>
        </p:nvSpPr>
        <p:spPr>
          <a:xfrm>
            <a:off x="1202723" y="1808917"/>
            <a:ext cx="4860619" cy="4363259"/>
          </a:xfrm>
        </p:spPr>
        <p:txBody>
          <a:bodyPr>
            <a:normAutofit/>
          </a:bodyPr>
          <a:lstStyle/>
          <a:p>
            <a:r>
              <a:rPr lang="en-US" b="1" dirty="0"/>
              <a:t>“Faculty Sponsor” field</a:t>
            </a:r>
          </a:p>
          <a:p>
            <a:pPr lvl="1"/>
            <a:r>
              <a:rPr lang="en-US" dirty="0"/>
              <a:t>Enter new Faculty Sponsor ID number or click magnifying glass to Look Up</a:t>
            </a:r>
          </a:p>
          <a:p>
            <a:r>
              <a:rPr lang="en-US" b="1" dirty="0"/>
              <a:t>“Faculty Research Mentor” field</a:t>
            </a:r>
          </a:p>
          <a:p>
            <a:pPr lvl="1"/>
            <a:r>
              <a:rPr lang="en-US" dirty="0"/>
              <a:t>Enter new Research Mentor ID number or click magnifying glass to Look Up, if applicable</a:t>
            </a:r>
          </a:p>
          <a:p>
            <a:r>
              <a:rPr lang="en-US" dirty="0"/>
              <a:t>Comments field</a:t>
            </a:r>
          </a:p>
          <a:p>
            <a:pPr lvl="1"/>
            <a:r>
              <a:rPr lang="en-US" dirty="0"/>
              <a:t>Add comment to explain change in Faculty Sponsor or Research Mentor</a:t>
            </a:r>
          </a:p>
          <a:p>
            <a:r>
              <a:rPr lang="en-US" b="1" i="1" dirty="0"/>
              <a:t>Training Scenario Details:</a:t>
            </a:r>
          </a:p>
          <a:p>
            <a:pPr lvl="1"/>
            <a:r>
              <a:rPr lang="en-US" dirty="0"/>
              <a:t>Enter Robin’s new Faculty Sponsor and explanation for the change</a:t>
            </a:r>
          </a:p>
        </p:txBody>
      </p:sp>
      <p:pic>
        <p:nvPicPr>
          <p:cNvPr id="13" name="Content Placeholder 12"/>
          <p:cNvPicPr>
            <a:picLocks noGrp="1" noChangeAspect="1"/>
          </p:cNvPicPr>
          <p:nvPr>
            <p:ph sz="half" idx="2"/>
          </p:nvPr>
        </p:nvPicPr>
        <p:blipFill>
          <a:blip r:embed="rId2"/>
          <a:stretch>
            <a:fillRect/>
          </a:stretch>
        </p:blipFill>
        <p:spPr>
          <a:xfrm>
            <a:off x="6207603" y="2342995"/>
            <a:ext cx="5776877" cy="3540721"/>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171</a:t>
            </a:fld>
            <a:endParaRPr lang="en-US" dirty="0"/>
          </a:p>
        </p:txBody>
      </p:sp>
      <p:sp>
        <p:nvSpPr>
          <p:cNvPr id="7" name="Oval 6"/>
          <p:cNvSpPr/>
          <p:nvPr/>
        </p:nvSpPr>
        <p:spPr>
          <a:xfrm>
            <a:off x="6049614" y="4166622"/>
            <a:ext cx="2386242" cy="962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11453" y="2898880"/>
            <a:ext cx="914400" cy="2131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925820" y="2898880"/>
            <a:ext cx="914400" cy="2131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1004310" y="2387903"/>
            <a:ext cx="914400" cy="2131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44285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1" y="152427"/>
            <a:ext cx="9967822" cy="1293028"/>
          </a:xfrm>
        </p:spPr>
        <p:txBody>
          <a:bodyPr>
            <a:normAutofit/>
          </a:bodyPr>
          <a:lstStyle/>
          <a:p>
            <a:r>
              <a:rPr lang="en-US" b="1" dirty="0"/>
              <a:t>Click Steps:</a:t>
            </a:r>
            <a:br>
              <a:rPr lang="en-US" dirty="0"/>
            </a:br>
            <a:r>
              <a:rPr lang="en-US" sz="3200" dirty="0"/>
              <a:t>Research Experience Box</a:t>
            </a:r>
          </a:p>
        </p:txBody>
      </p:sp>
      <p:sp>
        <p:nvSpPr>
          <p:cNvPr id="4" name="Content Placeholder 3"/>
          <p:cNvSpPr>
            <a:spLocks noGrp="1"/>
          </p:cNvSpPr>
          <p:nvPr>
            <p:ph sz="half" idx="1"/>
          </p:nvPr>
        </p:nvSpPr>
        <p:spPr>
          <a:xfrm>
            <a:off x="1178011" y="1918566"/>
            <a:ext cx="4866178" cy="4363893"/>
          </a:xfrm>
        </p:spPr>
        <p:txBody>
          <a:bodyPr>
            <a:normAutofit fontScale="92500" lnSpcReduction="10000"/>
          </a:bodyPr>
          <a:lstStyle/>
          <a:p>
            <a:r>
              <a:rPr lang="en-US" b="1" dirty="0"/>
              <a:t>Research Experience should be revised when:</a:t>
            </a:r>
          </a:p>
          <a:p>
            <a:pPr lvl="1"/>
            <a:r>
              <a:rPr lang="en-US" dirty="0"/>
              <a:t>Error is found in original calculation</a:t>
            </a:r>
          </a:p>
          <a:p>
            <a:pPr lvl="1"/>
            <a:r>
              <a:rPr lang="en-US" dirty="0"/>
              <a:t>Postdoc took unpaid leave of absence</a:t>
            </a:r>
          </a:p>
          <a:p>
            <a:r>
              <a:rPr lang="en-US" b="1" dirty="0"/>
              <a:t> “Correction to Prior Months…” field</a:t>
            </a:r>
          </a:p>
          <a:p>
            <a:pPr lvl="1"/>
            <a:r>
              <a:rPr lang="en-US" dirty="0"/>
              <a:t>Enter the revised number of months</a:t>
            </a:r>
          </a:p>
          <a:p>
            <a:r>
              <a:rPr lang="en-US" b="1" dirty="0"/>
              <a:t>“Additional months leave” field</a:t>
            </a:r>
          </a:p>
          <a:p>
            <a:pPr lvl="1"/>
            <a:r>
              <a:rPr lang="en-US" dirty="0"/>
              <a:t>Enter number of months of leave</a:t>
            </a:r>
          </a:p>
          <a:p>
            <a:r>
              <a:rPr lang="en-US" b="1" dirty="0"/>
              <a:t>“Notes” field</a:t>
            </a:r>
          </a:p>
          <a:p>
            <a:pPr lvl="1"/>
            <a:r>
              <a:rPr lang="en-US" dirty="0"/>
              <a:t>Enter note to explain revision(s)</a:t>
            </a:r>
          </a:p>
          <a:p>
            <a:r>
              <a:rPr lang="en-US" b="1" i="1" dirty="0"/>
              <a:t>Training Scenario Details:</a:t>
            </a:r>
          </a:p>
          <a:p>
            <a:pPr lvl="1"/>
            <a:r>
              <a:rPr lang="en-US" dirty="0"/>
              <a:t>In the Additional months leave field enter 3 for Robin’s 90 day unpaid leave</a:t>
            </a:r>
          </a:p>
          <a:p>
            <a:pPr lvl="1"/>
            <a:r>
              <a:rPr lang="en-US" dirty="0"/>
              <a:t>Add a note of explanation</a:t>
            </a:r>
          </a:p>
        </p:txBody>
      </p:sp>
      <p:pic>
        <p:nvPicPr>
          <p:cNvPr id="9" name="Content Placeholder 8"/>
          <p:cNvPicPr>
            <a:picLocks noGrp="1" noChangeAspect="1"/>
          </p:cNvPicPr>
          <p:nvPr>
            <p:ph sz="half" idx="2"/>
          </p:nvPr>
        </p:nvPicPr>
        <p:blipFill>
          <a:blip r:embed="rId2"/>
          <a:stretch>
            <a:fillRect/>
          </a:stretch>
        </p:blipFill>
        <p:spPr>
          <a:xfrm>
            <a:off x="6227768" y="1846263"/>
            <a:ext cx="4918065" cy="4022725"/>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172</a:t>
            </a:fld>
            <a:endParaRPr lang="en-US" dirty="0"/>
          </a:p>
        </p:txBody>
      </p:sp>
      <p:sp>
        <p:nvSpPr>
          <p:cNvPr id="14" name="Oval 13"/>
          <p:cNvSpPr/>
          <p:nvPr/>
        </p:nvSpPr>
        <p:spPr>
          <a:xfrm>
            <a:off x="9249032" y="5148253"/>
            <a:ext cx="273049" cy="352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024091" y="4897139"/>
            <a:ext cx="662709" cy="414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606689" y="2848450"/>
            <a:ext cx="2642611" cy="7715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68240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53627"/>
            <a:ext cx="9993284" cy="1293028"/>
          </a:xfrm>
        </p:spPr>
        <p:txBody>
          <a:bodyPr/>
          <a:lstStyle/>
          <a:p>
            <a:r>
              <a:rPr lang="en-US" b="1" dirty="0"/>
              <a:t>Click Steps:</a:t>
            </a:r>
            <a:br>
              <a:rPr lang="en-US" dirty="0"/>
            </a:br>
            <a:r>
              <a:rPr lang="en-US" sz="3200" dirty="0"/>
              <a:t>Text Fields and Action Buttons</a:t>
            </a:r>
          </a:p>
        </p:txBody>
      </p:sp>
      <p:sp>
        <p:nvSpPr>
          <p:cNvPr id="3" name="Content Placeholder 2"/>
          <p:cNvSpPr>
            <a:spLocks noGrp="1"/>
          </p:cNvSpPr>
          <p:nvPr>
            <p:ph sz="half" idx="1"/>
          </p:nvPr>
        </p:nvSpPr>
        <p:spPr>
          <a:xfrm>
            <a:off x="1219200" y="2000652"/>
            <a:ext cx="4876800" cy="4241411"/>
          </a:xfrm>
        </p:spPr>
        <p:txBody>
          <a:bodyPr>
            <a:normAutofit/>
          </a:bodyPr>
          <a:lstStyle/>
          <a:p>
            <a:r>
              <a:rPr lang="en-US" b="1" dirty="0"/>
              <a:t>“Additional Information regarding terms” field</a:t>
            </a:r>
          </a:p>
          <a:p>
            <a:pPr lvl="1"/>
            <a:r>
              <a:rPr lang="en-US" dirty="0"/>
              <a:t>Enter additional information to explain any non-self-explanatory changes</a:t>
            </a:r>
          </a:p>
          <a:p>
            <a:r>
              <a:rPr lang="en-US" dirty="0"/>
              <a:t>“Comments” field</a:t>
            </a:r>
          </a:p>
          <a:p>
            <a:pPr lvl="1"/>
            <a:r>
              <a:rPr lang="en-US" dirty="0"/>
              <a:t>Enter any comments to OPA approver</a:t>
            </a:r>
          </a:p>
          <a:p>
            <a:r>
              <a:rPr lang="en-US" dirty="0"/>
              <a:t>Action Buttons</a:t>
            </a:r>
          </a:p>
          <a:p>
            <a:pPr lvl="1"/>
            <a:r>
              <a:rPr lang="en-US" dirty="0"/>
              <a:t>Save – saves data entered in form</a:t>
            </a:r>
          </a:p>
          <a:p>
            <a:pPr lvl="1"/>
            <a:r>
              <a:rPr lang="en-US" dirty="0"/>
              <a:t>Submit – submits to workflow</a:t>
            </a:r>
          </a:p>
          <a:p>
            <a:pPr lvl="1"/>
            <a:r>
              <a:rPr lang="en-US" dirty="0"/>
              <a:t>Back – returns to previous screen</a:t>
            </a:r>
          </a:p>
          <a:p>
            <a:pPr lvl="1"/>
            <a:r>
              <a:rPr lang="en-US" dirty="0"/>
              <a:t>Print – prints a copy for paper files</a:t>
            </a:r>
          </a:p>
        </p:txBody>
      </p:sp>
      <p:pic>
        <p:nvPicPr>
          <p:cNvPr id="6" name="Content Placeholder 5"/>
          <p:cNvPicPr>
            <a:picLocks noGrp="1" noChangeAspect="1"/>
          </p:cNvPicPr>
          <p:nvPr>
            <p:ph sz="half" idx="2"/>
          </p:nvPr>
        </p:nvPicPr>
        <p:blipFill>
          <a:blip r:embed="rId2"/>
          <a:stretch>
            <a:fillRect/>
          </a:stretch>
        </p:blipFill>
        <p:spPr>
          <a:xfrm>
            <a:off x="6172200" y="2429020"/>
            <a:ext cx="4800600" cy="274060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173</a:t>
            </a:fld>
            <a:endParaRPr lang="en-US" dirty="0"/>
          </a:p>
        </p:txBody>
      </p:sp>
    </p:spTree>
    <p:extLst>
      <p:ext uri="{BB962C8B-B14F-4D97-AF65-F5344CB8AC3E}">
        <p14:creationId xmlns:p14="http://schemas.microsoft.com/office/powerpoint/2010/main" val="90888266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297" y="254539"/>
            <a:ext cx="10059186" cy="1295400"/>
          </a:xfrm>
        </p:spPr>
        <p:txBody>
          <a:bodyPr>
            <a:normAutofit/>
          </a:bodyPr>
          <a:lstStyle/>
          <a:p>
            <a:r>
              <a:rPr lang="en-US" b="1" dirty="0"/>
              <a:t>Click Steps:</a:t>
            </a:r>
            <a:br>
              <a:rPr lang="en-US" dirty="0"/>
            </a:br>
            <a:r>
              <a:rPr lang="en-US" sz="3200" dirty="0"/>
              <a:t>Change Form Postdoc Admin Notices</a:t>
            </a:r>
          </a:p>
        </p:txBody>
      </p:sp>
      <p:sp>
        <p:nvSpPr>
          <p:cNvPr id="15" name="Text Placeholder 14"/>
          <p:cNvSpPr>
            <a:spLocks noGrp="1"/>
          </p:cNvSpPr>
          <p:nvPr>
            <p:ph type="body" idx="1"/>
          </p:nvPr>
        </p:nvSpPr>
        <p:spPr>
          <a:xfrm>
            <a:off x="1210963" y="1862527"/>
            <a:ext cx="4786614" cy="823912"/>
          </a:xfrm>
        </p:spPr>
        <p:txBody>
          <a:bodyPr>
            <a:normAutofit/>
          </a:bodyPr>
          <a:lstStyle/>
          <a:p>
            <a:r>
              <a:rPr lang="en-US" sz="2400" dirty="0"/>
              <a:t>Admin Web Form Submission Notice</a:t>
            </a:r>
          </a:p>
        </p:txBody>
      </p:sp>
      <p:pic>
        <p:nvPicPr>
          <p:cNvPr id="13" name="Content Placeholder 6" descr="108.PNG"/>
          <p:cNvPicPr>
            <a:picLocks noGrp="1" noChangeAspect="1"/>
          </p:cNvPicPr>
          <p:nvPr isPhoto="1">
            <p:ph sz="half" idx="2"/>
          </p:nvPr>
        </p:nvPicPr>
        <p:blipFill>
          <a:blip r:embed="rId2" cstate="print">
            <a:lum/>
          </a:blip>
          <a:stretch>
            <a:fillRect/>
          </a:stretch>
        </p:blipFill>
        <p:spPr>
          <a:xfrm>
            <a:off x="1153296" y="2777193"/>
            <a:ext cx="4867491" cy="3273374"/>
          </a:xfrm>
          <a:prstGeom prst="rect">
            <a:avLst/>
          </a:prstGeom>
          <a:noFill/>
          <a:ln>
            <a:noFill/>
          </a:ln>
        </p:spPr>
      </p:pic>
      <p:sp>
        <p:nvSpPr>
          <p:cNvPr id="16" name="Text Placeholder 15"/>
          <p:cNvSpPr>
            <a:spLocks noGrp="1"/>
          </p:cNvSpPr>
          <p:nvPr>
            <p:ph type="body" sz="quarter" idx="3"/>
          </p:nvPr>
        </p:nvSpPr>
        <p:spPr>
          <a:xfrm>
            <a:off x="6096000" y="1811467"/>
            <a:ext cx="5059363" cy="823912"/>
          </a:xfrm>
        </p:spPr>
        <p:txBody>
          <a:bodyPr>
            <a:normAutofit/>
          </a:bodyPr>
          <a:lstStyle/>
          <a:p>
            <a:r>
              <a:rPr lang="en-US" sz="2400" dirty="0"/>
              <a:t>Admin Email Approval Notice after OPA Approval</a:t>
            </a:r>
          </a:p>
        </p:txBody>
      </p:sp>
      <p:pic>
        <p:nvPicPr>
          <p:cNvPr id="14" name="Content Placeholder 4" descr="115.PNG"/>
          <p:cNvPicPr>
            <a:picLocks noGrp="1" noChangeAspect="1"/>
          </p:cNvPicPr>
          <p:nvPr isPhoto="1">
            <p:ph sz="quarter" idx="4"/>
          </p:nvPr>
        </p:nvPicPr>
        <p:blipFill>
          <a:blip r:embed="rId3" cstate="print">
            <a:lum/>
          </a:blip>
          <a:stretch>
            <a:fillRect/>
          </a:stretch>
        </p:blipFill>
        <p:spPr>
          <a:xfrm>
            <a:off x="6218238" y="3186617"/>
            <a:ext cx="4994245" cy="2170691"/>
          </a:xfrm>
          <a:prstGeom prst="rect">
            <a:avLst/>
          </a:prstGeom>
          <a:noFill/>
          <a:ln>
            <a:noFill/>
          </a:ln>
        </p:spPr>
      </p:pic>
      <p:sp>
        <p:nvSpPr>
          <p:cNvPr id="5" name="Slide Number Placeholder 4"/>
          <p:cNvSpPr>
            <a:spLocks noGrp="1"/>
          </p:cNvSpPr>
          <p:nvPr>
            <p:ph type="sldNum" sz="quarter" idx="12"/>
          </p:nvPr>
        </p:nvSpPr>
        <p:spPr/>
        <p:txBody>
          <a:bodyPr/>
          <a:lstStyle/>
          <a:p>
            <a:fld id="{6D22F896-40B5-4ADD-8801-0D06FADFA095}" type="slidenum">
              <a:rPr lang="en-US" smtClean="0"/>
              <a:t>174</a:t>
            </a:fld>
            <a:endParaRPr lang="en-US" dirty="0"/>
          </a:p>
        </p:txBody>
      </p:sp>
      <p:pic>
        <p:nvPicPr>
          <p:cNvPr id="3" name="Picture 2"/>
          <p:cNvPicPr>
            <a:picLocks noChangeAspect="1"/>
          </p:cNvPicPr>
          <p:nvPr/>
        </p:nvPicPr>
        <p:blipFill>
          <a:blip r:embed="rId4"/>
          <a:stretch>
            <a:fillRect/>
          </a:stretch>
        </p:blipFill>
        <p:spPr>
          <a:xfrm>
            <a:off x="6274676" y="4750676"/>
            <a:ext cx="1749643" cy="483476"/>
          </a:xfrm>
          <a:prstGeom prst="rect">
            <a:avLst/>
          </a:prstGeom>
        </p:spPr>
      </p:pic>
    </p:spTree>
    <p:extLst>
      <p:ext uri="{BB962C8B-B14F-4D97-AF65-F5344CB8AC3E}">
        <p14:creationId xmlns:p14="http://schemas.microsoft.com/office/powerpoint/2010/main" val="331923899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31351"/>
            <a:ext cx="10058400" cy="1232001"/>
          </a:xfrm>
        </p:spPr>
        <p:txBody>
          <a:bodyPr>
            <a:normAutofit/>
          </a:bodyPr>
          <a:lstStyle/>
          <a:p>
            <a:r>
              <a:rPr lang="en-US" sz="4400" b="1" dirty="0"/>
              <a:t>Process:</a:t>
            </a:r>
            <a:br>
              <a:rPr lang="en-US" dirty="0"/>
            </a:br>
            <a:r>
              <a:rPr lang="en-US" sz="3100" dirty="0"/>
              <a:t>Change Form Email Notices to Postdoc</a:t>
            </a:r>
          </a:p>
        </p:txBody>
      </p:sp>
      <p:sp>
        <p:nvSpPr>
          <p:cNvPr id="10" name="Text Placeholder 9"/>
          <p:cNvSpPr>
            <a:spLocks noGrp="1"/>
          </p:cNvSpPr>
          <p:nvPr>
            <p:ph type="body" idx="1"/>
          </p:nvPr>
        </p:nvSpPr>
        <p:spPr>
          <a:xfrm>
            <a:off x="1097280" y="1846052"/>
            <a:ext cx="4937760" cy="468780"/>
          </a:xfrm>
        </p:spPr>
        <p:txBody>
          <a:bodyPr/>
          <a:lstStyle/>
          <a:p>
            <a:r>
              <a:rPr lang="en-US" dirty="0"/>
              <a:t>Submission Notice</a:t>
            </a:r>
          </a:p>
        </p:txBody>
      </p:sp>
      <p:sp>
        <p:nvSpPr>
          <p:cNvPr id="12" name="Content Placeholder 11"/>
          <p:cNvSpPr>
            <a:spLocks noGrp="1"/>
          </p:cNvSpPr>
          <p:nvPr>
            <p:ph sz="half" idx="2"/>
          </p:nvPr>
        </p:nvSpPr>
        <p:spPr/>
        <p:txBody>
          <a:bodyPr/>
          <a:lstStyle/>
          <a:p>
            <a:endParaRPr lang="en-US" dirty="0"/>
          </a:p>
        </p:txBody>
      </p:sp>
      <p:sp>
        <p:nvSpPr>
          <p:cNvPr id="13" name="Text Placeholder 12"/>
          <p:cNvSpPr>
            <a:spLocks noGrp="1"/>
          </p:cNvSpPr>
          <p:nvPr>
            <p:ph type="body" sz="quarter" idx="3"/>
          </p:nvPr>
        </p:nvSpPr>
        <p:spPr>
          <a:xfrm>
            <a:off x="6217920" y="1846052"/>
            <a:ext cx="4937760" cy="530581"/>
          </a:xfrm>
        </p:spPr>
        <p:txBody>
          <a:bodyPr/>
          <a:lstStyle/>
          <a:p>
            <a:r>
              <a:rPr lang="en-US" dirty="0"/>
              <a:t>Approval Notice</a:t>
            </a:r>
          </a:p>
        </p:txBody>
      </p:sp>
      <p:pic>
        <p:nvPicPr>
          <p:cNvPr id="26" name="Content Placeholder 5"/>
          <p:cNvPicPr>
            <a:picLocks noGrp="1" noChangeAspect="1"/>
          </p:cNvPicPr>
          <p:nvPr>
            <p:ph sz="quarter" idx="4"/>
          </p:nvPr>
        </p:nvPicPr>
        <p:blipFill>
          <a:blip r:embed="rId2"/>
          <a:stretch>
            <a:fillRect/>
          </a:stretch>
        </p:blipFill>
        <p:spPr>
          <a:xfrm>
            <a:off x="6218555" y="2651039"/>
            <a:ext cx="4937125" cy="3033069"/>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175</a:t>
            </a:fld>
            <a:endParaRPr lang="en-US" dirty="0"/>
          </a:p>
        </p:txBody>
      </p:sp>
      <p:pic>
        <p:nvPicPr>
          <p:cNvPr id="8" name="Content Placeholder 7"/>
          <p:cNvPicPr>
            <a:picLocks noGrp="1" noChangeAspect="1"/>
          </p:cNvPicPr>
          <p:nvPr>
            <p:ph sz="half" idx="4294967295"/>
          </p:nvPr>
        </p:nvPicPr>
        <p:blipFill>
          <a:blip r:embed="rId3"/>
          <a:stretch>
            <a:fillRect/>
          </a:stretch>
        </p:blipFill>
        <p:spPr>
          <a:xfrm>
            <a:off x="1097280" y="2376633"/>
            <a:ext cx="5213110" cy="3430587"/>
          </a:xfrm>
          <a:prstGeom prst="rect">
            <a:avLst/>
          </a:prstGeom>
        </p:spPr>
      </p:pic>
      <p:pic>
        <p:nvPicPr>
          <p:cNvPr id="4" name="Picture 3"/>
          <p:cNvPicPr>
            <a:picLocks noChangeAspect="1"/>
          </p:cNvPicPr>
          <p:nvPr/>
        </p:nvPicPr>
        <p:blipFill>
          <a:blip r:embed="rId4"/>
          <a:stretch>
            <a:fillRect/>
          </a:stretch>
        </p:blipFill>
        <p:spPr>
          <a:xfrm>
            <a:off x="4987213" y="3483872"/>
            <a:ext cx="812841" cy="154147"/>
          </a:xfrm>
          <a:prstGeom prst="rect">
            <a:avLst/>
          </a:prstGeom>
        </p:spPr>
      </p:pic>
      <p:pic>
        <p:nvPicPr>
          <p:cNvPr id="9" name="Picture 8"/>
          <p:cNvPicPr>
            <a:picLocks noChangeAspect="1"/>
          </p:cNvPicPr>
          <p:nvPr/>
        </p:nvPicPr>
        <p:blipFill rotWithShape="1">
          <a:blip r:embed="rId5"/>
          <a:srcRect l="785" t="16030" r="39658" b="17056"/>
          <a:stretch/>
        </p:blipFill>
        <p:spPr>
          <a:xfrm>
            <a:off x="1323972" y="2833405"/>
            <a:ext cx="4069661" cy="199697"/>
          </a:xfrm>
          <a:prstGeom prst="rect">
            <a:avLst/>
          </a:prstGeom>
        </p:spPr>
      </p:pic>
      <p:pic>
        <p:nvPicPr>
          <p:cNvPr id="18" name="Picture 17"/>
          <p:cNvPicPr>
            <a:picLocks noChangeAspect="1"/>
          </p:cNvPicPr>
          <p:nvPr/>
        </p:nvPicPr>
        <p:blipFill rotWithShape="1">
          <a:blip r:embed="rId5"/>
          <a:srcRect l="785" t="16030" r="70728" b="2969"/>
          <a:stretch/>
        </p:blipFill>
        <p:spPr>
          <a:xfrm>
            <a:off x="6275115" y="3003756"/>
            <a:ext cx="1657447" cy="205833"/>
          </a:xfrm>
          <a:prstGeom prst="rect">
            <a:avLst/>
          </a:prstGeom>
        </p:spPr>
      </p:pic>
      <p:pic>
        <p:nvPicPr>
          <p:cNvPr id="19" name="Picture 18"/>
          <p:cNvPicPr>
            <a:picLocks noChangeAspect="1"/>
          </p:cNvPicPr>
          <p:nvPr/>
        </p:nvPicPr>
        <p:blipFill>
          <a:blip r:embed="rId6"/>
          <a:stretch>
            <a:fillRect/>
          </a:stretch>
        </p:blipFill>
        <p:spPr>
          <a:xfrm>
            <a:off x="7884034" y="3033102"/>
            <a:ext cx="1605531" cy="149632"/>
          </a:xfrm>
          <a:prstGeom prst="rect">
            <a:avLst/>
          </a:prstGeom>
        </p:spPr>
      </p:pic>
      <p:pic>
        <p:nvPicPr>
          <p:cNvPr id="3" name="Picture 2">
            <a:extLst>
              <a:ext uri="{FF2B5EF4-FFF2-40B4-BE49-F238E27FC236}">
                <a16:creationId xmlns:a16="http://schemas.microsoft.com/office/drawing/2014/main" id="{DD2BE139-F44B-EBE5-56C4-8388A223DDDC}"/>
              </a:ext>
            </a:extLst>
          </p:cNvPr>
          <p:cNvPicPr>
            <a:picLocks noChangeAspect="1"/>
          </p:cNvPicPr>
          <p:nvPr/>
        </p:nvPicPr>
        <p:blipFill>
          <a:blip r:embed="rId4"/>
          <a:stretch>
            <a:fillRect/>
          </a:stretch>
        </p:blipFill>
        <p:spPr>
          <a:xfrm>
            <a:off x="6269699" y="3494265"/>
            <a:ext cx="812841" cy="154147"/>
          </a:xfrm>
          <a:prstGeom prst="rect">
            <a:avLst/>
          </a:prstGeom>
        </p:spPr>
      </p:pic>
    </p:spTree>
    <p:extLst>
      <p:ext uri="{BB962C8B-B14F-4D97-AF65-F5344CB8AC3E}">
        <p14:creationId xmlns:p14="http://schemas.microsoft.com/office/powerpoint/2010/main" val="346532536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Termination Web Form</a:t>
            </a:r>
          </a:p>
        </p:txBody>
      </p:sp>
      <p:sp>
        <p:nvSpPr>
          <p:cNvPr id="3" name="Text Placeholder 2"/>
          <p:cNvSpPr>
            <a:spLocks noGrp="1"/>
          </p:cNvSpPr>
          <p:nvPr>
            <p:ph type="body" idx="1"/>
          </p:nvPr>
        </p:nvSpPr>
        <p:spPr/>
        <p:txBody>
          <a:bodyPr/>
          <a:lstStyle/>
          <a:p>
            <a:r>
              <a:rPr lang="en-US" dirty="0"/>
              <a:t>Postdoc Admin: Process Overview, Processing Guidelines, End of Term, Early Terminations, Department Transfers, and More!</a:t>
            </a:r>
          </a:p>
        </p:txBody>
      </p:sp>
      <p:sp>
        <p:nvSpPr>
          <p:cNvPr id="4" name="Slide Number Placeholder 3"/>
          <p:cNvSpPr>
            <a:spLocks noGrp="1"/>
          </p:cNvSpPr>
          <p:nvPr>
            <p:ph type="sldNum" sz="quarter" idx="12"/>
          </p:nvPr>
        </p:nvSpPr>
        <p:spPr/>
        <p:txBody>
          <a:bodyPr/>
          <a:lstStyle/>
          <a:p>
            <a:fld id="{6D22F896-40B5-4ADD-8801-0D06FADFA095}" type="slidenum">
              <a:rPr lang="en-US" smtClean="0"/>
              <a:t>176</a:t>
            </a:fld>
            <a:endParaRPr lang="en-US" dirty="0"/>
          </a:p>
        </p:txBody>
      </p:sp>
    </p:spTree>
    <p:extLst>
      <p:ext uri="{BB962C8B-B14F-4D97-AF65-F5344CB8AC3E}">
        <p14:creationId xmlns:p14="http://schemas.microsoft.com/office/powerpoint/2010/main" val="31766921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0" y="274390"/>
            <a:ext cx="10034473" cy="1293028"/>
          </a:xfrm>
        </p:spPr>
        <p:txBody>
          <a:bodyPr>
            <a:normAutofit/>
          </a:bodyPr>
          <a:lstStyle/>
          <a:p>
            <a:r>
              <a:rPr lang="en-US" b="1" dirty="0"/>
              <a:t>Termination Web Form:</a:t>
            </a:r>
            <a:br>
              <a:rPr lang="en-US" dirty="0"/>
            </a:br>
            <a:r>
              <a:rPr lang="en-US" sz="3200" dirty="0"/>
              <a:t>Process Overview</a:t>
            </a:r>
          </a:p>
        </p:txBody>
      </p:sp>
      <p:sp>
        <p:nvSpPr>
          <p:cNvPr id="3" name="Content Placeholder 2"/>
          <p:cNvSpPr>
            <a:spLocks noGrp="1"/>
          </p:cNvSpPr>
          <p:nvPr>
            <p:ph idx="1"/>
          </p:nvPr>
        </p:nvSpPr>
        <p:spPr>
          <a:xfrm>
            <a:off x="1178010" y="2097798"/>
            <a:ext cx="10034473" cy="3711456"/>
          </a:xfrm>
        </p:spPr>
        <p:txBody>
          <a:bodyPr>
            <a:normAutofit/>
          </a:bodyPr>
          <a:lstStyle/>
          <a:p>
            <a:r>
              <a:rPr lang="en-US" sz="3200" dirty="0"/>
              <a:t>Postdoc Admin (Role #1) submits Termination Web Form when appointment ends</a:t>
            </a:r>
          </a:p>
          <a:p>
            <a:pPr lvl="1"/>
            <a:r>
              <a:rPr lang="en-US" sz="3200" dirty="0"/>
              <a:t>Department Manager/DFA (Role #3) approves Termination Form</a:t>
            </a:r>
          </a:p>
          <a:p>
            <a:pPr lvl="1"/>
            <a:r>
              <a:rPr lang="en-US" sz="3200" dirty="0"/>
              <a:t>OPA reviews and approves the Termination Form</a:t>
            </a:r>
          </a:p>
          <a:p>
            <a:pPr marL="457200" lvl="1" indent="0">
              <a:buNone/>
            </a:pPr>
            <a:endParaRPr lang="en-US" sz="3200" dirty="0"/>
          </a:p>
          <a:p>
            <a:pPr marL="457200" lvl="1" indent="0" algn="ctr">
              <a:buNone/>
            </a:pPr>
            <a:r>
              <a:rPr lang="en-US" sz="1400" dirty="0">
                <a:hlinkClick r:id="rId2"/>
              </a:rPr>
              <a:t>https://postdocs.stanford.edu/postdoctoral-administrators/how-quick-links/end-postdoctoral-appointments</a:t>
            </a:r>
            <a:endParaRPr lang="en-US" sz="1400"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177</a:t>
            </a:fld>
            <a:endParaRPr lang="en-US" dirty="0"/>
          </a:p>
        </p:txBody>
      </p:sp>
    </p:spTree>
    <p:extLst>
      <p:ext uri="{BB962C8B-B14F-4D97-AF65-F5344CB8AC3E}">
        <p14:creationId xmlns:p14="http://schemas.microsoft.com/office/powerpoint/2010/main" val="251030637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1" y="195962"/>
            <a:ext cx="9918357" cy="1293028"/>
          </a:xfrm>
        </p:spPr>
        <p:txBody>
          <a:bodyPr>
            <a:normAutofit/>
          </a:bodyPr>
          <a:lstStyle/>
          <a:p>
            <a:r>
              <a:rPr lang="en-US" b="1" dirty="0"/>
              <a:t>PROCESS: </a:t>
            </a:r>
            <a:br>
              <a:rPr lang="en-US" dirty="0"/>
            </a:br>
            <a:r>
              <a:rPr lang="en-US" sz="3200" dirty="0"/>
              <a:t>Termination Form Processing Guidelines</a:t>
            </a:r>
          </a:p>
        </p:txBody>
      </p:sp>
      <p:sp>
        <p:nvSpPr>
          <p:cNvPr id="3" name="Content Placeholder 2"/>
          <p:cNvSpPr>
            <a:spLocks noGrp="1"/>
          </p:cNvSpPr>
          <p:nvPr>
            <p:ph idx="1"/>
          </p:nvPr>
        </p:nvSpPr>
        <p:spPr>
          <a:xfrm>
            <a:off x="1178010" y="1944841"/>
            <a:ext cx="10034473" cy="4059093"/>
          </a:xfrm>
        </p:spPr>
        <p:txBody>
          <a:bodyPr>
            <a:normAutofit fontScale="92500"/>
          </a:bodyPr>
          <a:lstStyle/>
          <a:p>
            <a:pPr>
              <a:lnSpc>
                <a:spcPct val="110000"/>
              </a:lnSpc>
              <a:spcBef>
                <a:spcPts val="0"/>
              </a:spcBef>
              <a:buFont typeface="Arial" panose="020B0604020202020204" pitchFamily="34" charset="0"/>
              <a:buChar char="•"/>
            </a:pPr>
            <a:r>
              <a:rPr lang="en-US" sz="2100" dirty="0"/>
              <a:t>The Termination Form should be submitted </a:t>
            </a:r>
            <a:r>
              <a:rPr lang="en-US" sz="2100" b="1" dirty="0"/>
              <a:t>10 days</a:t>
            </a:r>
            <a:r>
              <a:rPr lang="en-US" sz="2100" dirty="0"/>
              <a:t> prior to termination date</a:t>
            </a:r>
          </a:p>
          <a:p>
            <a:pPr>
              <a:lnSpc>
                <a:spcPct val="110000"/>
              </a:lnSpc>
              <a:spcBef>
                <a:spcPts val="0"/>
              </a:spcBef>
              <a:buFont typeface="Arial" panose="020B0604020202020204" pitchFamily="34" charset="0"/>
              <a:buChar char="•"/>
            </a:pPr>
            <a:r>
              <a:rPr lang="en-US" sz="2100" b="1" dirty="0"/>
              <a:t>The New End Date noted on the Termination Form MUST match the end date of all active pay lines in GFS</a:t>
            </a:r>
            <a:endParaRPr lang="en-US" sz="1900" b="1" dirty="0"/>
          </a:p>
          <a:p>
            <a:pPr>
              <a:lnSpc>
                <a:spcPct val="110000"/>
              </a:lnSpc>
              <a:spcBef>
                <a:spcPts val="0"/>
              </a:spcBef>
              <a:buFont typeface="Arial" panose="020B0604020202020204" pitchFamily="34" charset="0"/>
              <a:buChar char="•"/>
            </a:pPr>
            <a:r>
              <a:rPr lang="en-US" sz="2100" dirty="0"/>
              <a:t>Termination Form is required to end tuition fees and insurance benefits</a:t>
            </a:r>
          </a:p>
          <a:p>
            <a:pPr>
              <a:lnSpc>
                <a:spcPct val="110000"/>
              </a:lnSpc>
              <a:spcBef>
                <a:spcPts val="0"/>
              </a:spcBef>
              <a:buFont typeface="Arial" panose="020B0604020202020204" pitchFamily="34" charset="0"/>
              <a:buChar char="•"/>
            </a:pPr>
            <a:r>
              <a:rPr lang="en-US" sz="2100" dirty="0"/>
              <a:t>Termination Form DOES NOT end pay lines in GFS</a:t>
            </a:r>
          </a:p>
          <a:p>
            <a:pPr>
              <a:lnSpc>
                <a:spcPct val="110000"/>
              </a:lnSpc>
              <a:spcBef>
                <a:spcPts val="0"/>
              </a:spcBef>
              <a:buFont typeface="Arial" panose="020B0604020202020204" pitchFamily="34" charset="0"/>
              <a:buChar char="•"/>
            </a:pPr>
            <a:r>
              <a:rPr lang="en-US" sz="2100" dirty="0"/>
              <a:t>Termination Form DOES NOT notify Bechtel to end the visa program for international postdocs</a:t>
            </a:r>
          </a:p>
          <a:p>
            <a:pPr>
              <a:lnSpc>
                <a:spcPct val="110000"/>
              </a:lnSpc>
              <a:spcBef>
                <a:spcPts val="0"/>
              </a:spcBef>
              <a:buFont typeface="Arial" panose="020B0604020202020204" pitchFamily="34" charset="0"/>
              <a:buChar char="•"/>
            </a:pPr>
            <a:r>
              <a:rPr lang="en-US" sz="2100" dirty="0"/>
              <a:t>Termination Form DOES NOT notify GME for School of Medicine postdocs</a:t>
            </a:r>
          </a:p>
          <a:p>
            <a:pPr>
              <a:lnSpc>
                <a:spcPct val="110000"/>
              </a:lnSpc>
              <a:spcBef>
                <a:spcPts val="0"/>
              </a:spcBef>
              <a:buFont typeface="Arial" panose="020B0604020202020204" pitchFamily="34" charset="0"/>
              <a:buChar char="•"/>
            </a:pPr>
            <a:endParaRPr lang="en-US" sz="2100" dirty="0"/>
          </a:p>
          <a:p>
            <a:pPr>
              <a:lnSpc>
                <a:spcPct val="110000"/>
              </a:lnSpc>
              <a:spcBef>
                <a:spcPts val="0"/>
              </a:spcBef>
              <a:buFont typeface="Arial" panose="020B0604020202020204" pitchFamily="34" charset="0"/>
              <a:buChar char="•"/>
            </a:pPr>
            <a:r>
              <a:rPr lang="en-US" sz="2100" b="1" dirty="0"/>
              <a:t>Any insurance charges incurred for a late submitted termination web form are the responsibility of the department in which the Postdoc is terminating</a:t>
            </a:r>
          </a:p>
          <a:p>
            <a:pPr marL="0" indent="0" algn="ctr">
              <a:lnSpc>
                <a:spcPct val="150000"/>
              </a:lnSpc>
              <a:buNone/>
            </a:pPr>
            <a:r>
              <a:rPr lang="en-US" sz="1400" dirty="0">
                <a:hlinkClick r:id="rId2"/>
              </a:rPr>
              <a:t>https://postdocs.stanford.edu/postdoctoral-administrators/how-quick-links/end-postdoctoral-appointments</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178</a:t>
            </a:fld>
            <a:endParaRPr lang="en-US" dirty="0"/>
          </a:p>
        </p:txBody>
      </p:sp>
    </p:spTree>
    <p:extLst>
      <p:ext uri="{BB962C8B-B14F-4D97-AF65-F5344CB8AC3E}">
        <p14:creationId xmlns:p14="http://schemas.microsoft.com/office/powerpoint/2010/main" val="352260703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10306"/>
            <a:ext cx="9901881" cy="1293028"/>
          </a:xfrm>
        </p:spPr>
        <p:txBody>
          <a:bodyPr/>
          <a:lstStyle/>
          <a:p>
            <a:r>
              <a:rPr lang="en-US" b="1" dirty="0"/>
              <a:t>Policy:</a:t>
            </a:r>
            <a:br>
              <a:rPr lang="en-US" dirty="0"/>
            </a:br>
            <a:r>
              <a:rPr lang="en-US" sz="3200" dirty="0"/>
              <a:t>Most Common Reasons Appointments End</a:t>
            </a:r>
          </a:p>
        </p:txBody>
      </p:sp>
      <p:sp>
        <p:nvSpPr>
          <p:cNvPr id="3" name="Content Placeholder 2"/>
          <p:cNvSpPr>
            <a:spLocks noGrp="1"/>
          </p:cNvSpPr>
          <p:nvPr>
            <p:ph idx="1"/>
          </p:nvPr>
        </p:nvSpPr>
        <p:spPr>
          <a:xfrm>
            <a:off x="1153296" y="1923805"/>
            <a:ext cx="9959547" cy="4115509"/>
          </a:xfrm>
        </p:spPr>
        <p:txBody>
          <a:bodyPr>
            <a:normAutofit/>
          </a:bodyPr>
          <a:lstStyle/>
          <a:p>
            <a:pPr>
              <a:buFont typeface="Arial" panose="020B0604020202020204" pitchFamily="34" charset="0"/>
              <a:buChar char="•"/>
            </a:pPr>
            <a:r>
              <a:rPr lang="en-US" sz="2800" dirty="0"/>
              <a:t>Postdoc completes the appointment term at Stanford</a:t>
            </a:r>
          </a:p>
          <a:p>
            <a:pPr>
              <a:buFont typeface="Arial" panose="020B0604020202020204" pitchFamily="34" charset="0"/>
              <a:buChar char="•"/>
            </a:pPr>
            <a:r>
              <a:rPr lang="en-US" sz="2800" dirty="0"/>
              <a:t>Postdoc leaves early to take a position outside of Stanford</a:t>
            </a:r>
          </a:p>
          <a:p>
            <a:pPr>
              <a:buFont typeface="Arial" panose="020B0604020202020204" pitchFamily="34" charset="0"/>
              <a:buChar char="•"/>
            </a:pPr>
            <a:r>
              <a:rPr lang="en-US" sz="2800" dirty="0"/>
              <a:t>Postdoc takes a Faculty or Academic Staff position at Stanford</a:t>
            </a:r>
          </a:p>
          <a:p>
            <a:pPr>
              <a:buFont typeface="Arial" panose="020B0604020202020204" pitchFamily="34" charset="0"/>
              <a:buChar char="•"/>
            </a:pPr>
            <a:r>
              <a:rPr lang="en-US" sz="2800" dirty="0"/>
              <a:t>Postdoc transfers to another Stanford department </a:t>
            </a:r>
            <a:r>
              <a:rPr lang="en-US" sz="2800" i="1" dirty="0"/>
              <a:t>as a Postdoc</a:t>
            </a:r>
            <a:endParaRPr lang="en-US" sz="2800" dirty="0"/>
          </a:p>
          <a:p>
            <a:pPr>
              <a:buFont typeface="Arial" panose="020B0604020202020204" pitchFamily="34" charset="0"/>
              <a:buChar char="•"/>
            </a:pPr>
            <a:r>
              <a:rPr lang="en-US" sz="2800" dirty="0"/>
              <a:t>PI/Faculty Sponsor ends appointment early for specified reason</a:t>
            </a:r>
          </a:p>
          <a:p>
            <a:pPr lvl="1">
              <a:buFont typeface="Arial" panose="020B0604020202020204" pitchFamily="34" charset="0"/>
              <a:buChar char="•"/>
            </a:pPr>
            <a:r>
              <a:rPr lang="en-US" sz="2600" i="1" dirty="0"/>
              <a:t>Requires Early Termination procedures</a:t>
            </a:r>
          </a:p>
          <a:p>
            <a:pPr marL="0" indent="0" algn="ctr">
              <a:buNone/>
            </a:pPr>
            <a:endParaRPr lang="en-US" sz="1700" dirty="0">
              <a:hlinkClick r:id="rId2"/>
            </a:endParaRPr>
          </a:p>
          <a:p>
            <a:pPr marL="0" indent="0" algn="ctr">
              <a:buNone/>
            </a:pPr>
            <a:r>
              <a:rPr lang="en-US" sz="1500" dirty="0">
                <a:hlinkClick r:id="rId2"/>
              </a:rPr>
              <a:t>https://postdocs.stanford.edu/postdoctoral-administrators/how-quick-links/end-postdoctoral-appointments</a:t>
            </a:r>
            <a:endParaRPr lang="en-US" sz="1500" dirty="0"/>
          </a:p>
        </p:txBody>
      </p:sp>
      <p:sp>
        <p:nvSpPr>
          <p:cNvPr id="4" name="Slide Number Placeholder 3"/>
          <p:cNvSpPr>
            <a:spLocks noGrp="1"/>
          </p:cNvSpPr>
          <p:nvPr>
            <p:ph type="sldNum" sz="quarter" idx="12"/>
          </p:nvPr>
        </p:nvSpPr>
        <p:spPr/>
        <p:txBody>
          <a:bodyPr/>
          <a:lstStyle/>
          <a:p>
            <a:fld id="{6D22F896-40B5-4ADD-8801-0D06FADFA095}" type="slidenum">
              <a:rPr lang="en-US" smtClean="0"/>
              <a:t>179</a:t>
            </a:fld>
            <a:endParaRPr lang="en-US" dirty="0"/>
          </a:p>
        </p:txBody>
      </p:sp>
    </p:spTree>
    <p:extLst>
      <p:ext uri="{BB962C8B-B14F-4D97-AF65-F5344CB8AC3E}">
        <p14:creationId xmlns:p14="http://schemas.microsoft.com/office/powerpoint/2010/main" val="3990449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194357"/>
            <a:ext cx="9999145" cy="1293028"/>
          </a:xfrm>
        </p:spPr>
        <p:txBody>
          <a:bodyPr>
            <a:normAutofit/>
          </a:bodyPr>
          <a:lstStyle/>
          <a:p>
            <a:r>
              <a:rPr lang="en-US" b="1" dirty="0"/>
              <a:t>New Appointment:</a:t>
            </a:r>
            <a:br>
              <a:rPr lang="en-US" b="1" dirty="0"/>
            </a:br>
            <a:r>
              <a:rPr lang="en-US" sz="3200" dirty="0"/>
              <a:t>Process Overview</a:t>
            </a:r>
          </a:p>
        </p:txBody>
      </p:sp>
      <p:sp>
        <p:nvSpPr>
          <p:cNvPr id="3" name="Content Placeholder 2"/>
          <p:cNvSpPr>
            <a:spLocks noGrp="1"/>
          </p:cNvSpPr>
          <p:nvPr>
            <p:ph idx="1"/>
          </p:nvPr>
        </p:nvSpPr>
        <p:spPr>
          <a:xfrm>
            <a:off x="1213338" y="1876279"/>
            <a:ext cx="9999145" cy="4259346"/>
          </a:xfrm>
        </p:spPr>
        <p:txBody>
          <a:bodyPr>
            <a:normAutofit fontScale="25000" lnSpcReduction="20000"/>
          </a:bodyPr>
          <a:lstStyle/>
          <a:p>
            <a:pPr>
              <a:lnSpc>
                <a:spcPct val="120000"/>
              </a:lnSpc>
              <a:spcBef>
                <a:spcPts val="0"/>
              </a:spcBef>
              <a:buFont typeface="Arial" panose="020B0604020202020204" pitchFamily="34" charset="0"/>
              <a:buChar char="•"/>
            </a:pPr>
            <a:r>
              <a:rPr lang="en-US" sz="8000" dirty="0"/>
              <a:t>Eligible Faculty Sponsor/PI identifies a Postdoc candidate</a:t>
            </a:r>
          </a:p>
          <a:p>
            <a:pPr>
              <a:lnSpc>
                <a:spcPct val="120000"/>
              </a:lnSpc>
              <a:spcBef>
                <a:spcPts val="0"/>
              </a:spcBef>
              <a:buFont typeface="Arial" panose="020B0604020202020204" pitchFamily="34" charset="0"/>
              <a:buChar char="•"/>
            </a:pPr>
            <a:r>
              <a:rPr lang="en-US" sz="8000" dirty="0"/>
              <a:t>Postdoc Admin (Role #1) confirms faculty eligibility, budget, and candidate eligibility; initiates an Invite</a:t>
            </a:r>
          </a:p>
          <a:p>
            <a:pPr>
              <a:lnSpc>
                <a:spcPct val="120000"/>
              </a:lnSpc>
              <a:spcBef>
                <a:spcPts val="0"/>
              </a:spcBef>
              <a:buFont typeface="Arial" panose="020B0604020202020204" pitchFamily="34" charset="0"/>
              <a:buChar char="•"/>
            </a:pPr>
            <a:r>
              <a:rPr lang="en-US" sz="8000" dirty="0"/>
              <a:t>Postdoc candidate completes online Data Form (Info Sheet) and uploads supporting documents</a:t>
            </a:r>
          </a:p>
          <a:p>
            <a:pPr>
              <a:lnSpc>
                <a:spcPct val="120000"/>
              </a:lnSpc>
              <a:spcBef>
                <a:spcPts val="0"/>
              </a:spcBef>
              <a:buFont typeface="Arial" panose="020B0604020202020204" pitchFamily="34" charset="0"/>
              <a:buChar char="•"/>
            </a:pPr>
            <a:r>
              <a:rPr lang="en-US" sz="8000" dirty="0"/>
              <a:t>Postdoc Admin (Role #1) reviews and approves the Data form</a:t>
            </a:r>
          </a:p>
          <a:p>
            <a:pPr>
              <a:lnSpc>
                <a:spcPct val="120000"/>
              </a:lnSpc>
              <a:spcBef>
                <a:spcPts val="0"/>
              </a:spcBef>
              <a:buFont typeface="Arial" panose="020B0604020202020204" pitchFamily="34" charset="0"/>
              <a:buChar char="•"/>
            </a:pPr>
            <a:r>
              <a:rPr lang="en-US" sz="8000" dirty="0"/>
              <a:t>Postdoc Admin (Role #1 </a:t>
            </a:r>
            <a:r>
              <a:rPr lang="en-US" sz="8000" i="1" dirty="0"/>
              <a:t>Entry</a:t>
            </a:r>
            <a:r>
              <a:rPr lang="en-US" sz="8000" dirty="0"/>
              <a:t>) </a:t>
            </a:r>
            <a:r>
              <a:rPr lang="en-US" sz="8000" b="1" dirty="0"/>
              <a:t>creates and submits</a:t>
            </a:r>
            <a:r>
              <a:rPr lang="en-US" sz="8000" dirty="0"/>
              <a:t> a Recommendation form</a:t>
            </a:r>
          </a:p>
          <a:p>
            <a:pPr>
              <a:lnSpc>
                <a:spcPct val="120000"/>
              </a:lnSpc>
              <a:spcBef>
                <a:spcPts val="0"/>
              </a:spcBef>
              <a:buFont typeface="Arial" panose="020B0604020202020204" pitchFamily="34" charset="0"/>
              <a:buChar char="•"/>
            </a:pPr>
            <a:r>
              <a:rPr lang="en-US" sz="8000" dirty="0"/>
              <a:t>Department Manager/DFA (Role #3) approves the Recommendation form</a:t>
            </a:r>
          </a:p>
          <a:p>
            <a:pPr lvl="1">
              <a:lnSpc>
                <a:spcPct val="120000"/>
              </a:lnSpc>
              <a:spcBef>
                <a:spcPts val="0"/>
              </a:spcBef>
              <a:buFont typeface="Arial" panose="020B0604020202020204" pitchFamily="34" charset="0"/>
              <a:buChar char="•"/>
            </a:pPr>
            <a:r>
              <a:rPr lang="en-US" sz="8000" dirty="0"/>
              <a:t>Generates the online Offer Letter to the Postdoc candidate</a:t>
            </a:r>
          </a:p>
          <a:p>
            <a:pPr>
              <a:lnSpc>
                <a:spcPct val="120000"/>
              </a:lnSpc>
              <a:spcBef>
                <a:spcPts val="0"/>
              </a:spcBef>
              <a:buFont typeface="Arial" panose="020B0604020202020204" pitchFamily="34" charset="0"/>
              <a:buChar char="•"/>
            </a:pPr>
            <a:r>
              <a:rPr lang="en-US" sz="8000" dirty="0"/>
              <a:t>Postdoc candidate reviews and accepts the online Offer Letter</a:t>
            </a:r>
          </a:p>
          <a:p>
            <a:pPr>
              <a:lnSpc>
                <a:spcPct val="120000"/>
              </a:lnSpc>
              <a:spcBef>
                <a:spcPts val="0"/>
              </a:spcBef>
              <a:buFont typeface="Arial" panose="020B0604020202020204" pitchFamily="34" charset="0"/>
              <a:buChar char="•"/>
            </a:pPr>
            <a:r>
              <a:rPr lang="en-US" sz="8000" dirty="0"/>
              <a:t>Postdoc Admin (Role #1 </a:t>
            </a:r>
            <a:r>
              <a:rPr lang="en-US" sz="8000" i="1" dirty="0"/>
              <a:t>Verify</a:t>
            </a:r>
            <a:r>
              <a:rPr lang="en-US" sz="8000" dirty="0"/>
              <a:t>) </a:t>
            </a:r>
            <a:r>
              <a:rPr lang="en-US" sz="8000" b="1" dirty="0"/>
              <a:t>verifies </a:t>
            </a:r>
            <a:r>
              <a:rPr lang="en-US" sz="8000" dirty="0"/>
              <a:t>the appointment terms</a:t>
            </a:r>
            <a:r>
              <a:rPr lang="en-US" sz="8000" b="1" dirty="0"/>
              <a:t> and approves </a:t>
            </a:r>
            <a:r>
              <a:rPr lang="en-US" sz="8000" dirty="0"/>
              <a:t>the Recommendation form</a:t>
            </a:r>
          </a:p>
          <a:p>
            <a:pPr>
              <a:lnSpc>
                <a:spcPct val="120000"/>
              </a:lnSpc>
              <a:spcBef>
                <a:spcPts val="0"/>
              </a:spcBef>
              <a:buFont typeface="Arial" panose="020B0604020202020204" pitchFamily="34" charset="0"/>
              <a:buChar char="•"/>
            </a:pPr>
            <a:r>
              <a:rPr lang="en-US" sz="8000" dirty="0"/>
              <a:t>OPA reviews the Recommendation form for appointment approval</a:t>
            </a:r>
          </a:p>
          <a:p>
            <a:pPr>
              <a:lnSpc>
                <a:spcPct val="120000"/>
              </a:lnSpc>
              <a:spcBef>
                <a:spcPts val="0"/>
              </a:spcBef>
              <a:buFont typeface="Arial" panose="020B0604020202020204" pitchFamily="34" charset="0"/>
              <a:buChar char="•"/>
            </a:pPr>
            <a:endParaRPr lang="en-US" sz="8000" dirty="0"/>
          </a:p>
          <a:p>
            <a:pPr marL="0" indent="0" algn="ctr">
              <a:buNone/>
            </a:pPr>
            <a:r>
              <a:rPr lang="en-US" sz="5600" dirty="0">
                <a:hlinkClick r:id="rId2"/>
              </a:rPr>
              <a:t>https://postdocs.stanford.edu/postdoctoral-administrators/appoint-postdoctoral-scholars</a:t>
            </a:r>
            <a:endParaRPr lang="en-US" sz="5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206482414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772" y="237151"/>
            <a:ext cx="10042711" cy="1293028"/>
          </a:xfrm>
        </p:spPr>
        <p:txBody>
          <a:bodyPr>
            <a:normAutofit/>
          </a:bodyPr>
          <a:lstStyle/>
          <a:p>
            <a:r>
              <a:rPr lang="en-US" b="1" dirty="0"/>
              <a:t>Policy:</a:t>
            </a:r>
            <a:br>
              <a:rPr lang="en-US" dirty="0"/>
            </a:br>
            <a:r>
              <a:rPr lang="en-US" sz="3200" dirty="0"/>
              <a:t>Early Termination by Faculty Sponsor</a:t>
            </a:r>
          </a:p>
        </p:txBody>
      </p:sp>
      <p:sp>
        <p:nvSpPr>
          <p:cNvPr id="3" name="Content Placeholder 2"/>
          <p:cNvSpPr>
            <a:spLocks noGrp="1"/>
          </p:cNvSpPr>
          <p:nvPr>
            <p:ph idx="1"/>
          </p:nvPr>
        </p:nvSpPr>
        <p:spPr>
          <a:xfrm>
            <a:off x="1169772" y="1949327"/>
            <a:ext cx="10042712" cy="4412496"/>
          </a:xfrm>
        </p:spPr>
        <p:txBody>
          <a:bodyPr>
            <a:normAutofit fontScale="77500" lnSpcReduction="20000"/>
          </a:bodyPr>
          <a:lstStyle/>
          <a:p>
            <a:pPr>
              <a:buFont typeface="Arial" panose="020B0604020202020204" pitchFamily="34" charset="0"/>
              <a:buChar char="•"/>
            </a:pPr>
            <a:r>
              <a:rPr lang="en-US" sz="2800" dirty="0"/>
              <a:t>“Early Termination” process applies ONLY when </a:t>
            </a:r>
            <a:r>
              <a:rPr lang="en-US" sz="2800" b="1" dirty="0"/>
              <a:t>initiated by the Faculty Sponsor to end the appointment before the current end date</a:t>
            </a:r>
          </a:p>
          <a:p>
            <a:pPr>
              <a:buFont typeface="Arial" panose="020B0604020202020204" pitchFamily="34" charset="0"/>
              <a:buChar char="•"/>
            </a:pPr>
            <a:r>
              <a:rPr lang="en-US" sz="2800" dirty="0"/>
              <a:t>The Faculty Sponsor should contact the Associate Dean of Postdoctoral Affairs when there is potential of an early termination action</a:t>
            </a:r>
          </a:p>
          <a:p>
            <a:pPr>
              <a:buFont typeface="Arial" panose="020B0604020202020204" pitchFamily="34" charset="0"/>
              <a:buChar char="•"/>
            </a:pPr>
            <a:r>
              <a:rPr lang="en-US" sz="2800" dirty="0"/>
              <a:t>Permitted reasons for early termination noted in the postdoc offer letter:</a:t>
            </a:r>
          </a:p>
          <a:p>
            <a:pPr lvl="1">
              <a:buFont typeface="Arial" panose="020B0604020202020204" pitchFamily="34" charset="0"/>
              <a:buChar char="•"/>
            </a:pPr>
            <a:r>
              <a:rPr lang="en-US" sz="2800" dirty="0"/>
              <a:t>Loss of funding</a:t>
            </a:r>
          </a:p>
          <a:p>
            <a:pPr lvl="1">
              <a:buFont typeface="Arial" panose="020B0604020202020204" pitchFamily="34" charset="0"/>
              <a:buChar char="•"/>
            </a:pPr>
            <a:r>
              <a:rPr lang="en-US" sz="2800" dirty="0"/>
              <a:t>Change in programmatic need</a:t>
            </a:r>
          </a:p>
          <a:p>
            <a:pPr lvl="1">
              <a:buFont typeface="Arial" panose="020B0604020202020204" pitchFamily="34" charset="0"/>
              <a:buChar char="•"/>
            </a:pPr>
            <a:r>
              <a:rPr lang="en-US" sz="2800" i="1" dirty="0"/>
              <a:t>Documented </a:t>
            </a:r>
            <a:r>
              <a:rPr lang="en-US" sz="2800" dirty="0"/>
              <a:t>unsatisfactory postdoc performance</a:t>
            </a:r>
            <a:endParaRPr lang="en-US" sz="1900" dirty="0"/>
          </a:p>
          <a:p>
            <a:pPr>
              <a:buFont typeface="Arial" panose="020B0604020202020204" pitchFamily="34" charset="0"/>
              <a:buChar char="•"/>
            </a:pPr>
            <a:r>
              <a:rPr lang="en-US" sz="2800" dirty="0"/>
              <a:t>Written notice of early termination must be given to Postdoc 30-60 days prior to the early end date</a:t>
            </a:r>
          </a:p>
          <a:p>
            <a:pPr lvl="1">
              <a:buFont typeface="Arial" panose="020B0604020202020204" pitchFamily="34" charset="0"/>
              <a:buChar char="•"/>
            </a:pPr>
            <a:r>
              <a:rPr lang="en-US" sz="2600" dirty="0"/>
              <a:t>90 days in cases of loss of funding</a:t>
            </a:r>
          </a:p>
          <a:p>
            <a:pPr>
              <a:buFont typeface="Arial" panose="020B0604020202020204" pitchFamily="34" charset="0"/>
              <a:buChar char="•"/>
            </a:pPr>
            <a:r>
              <a:rPr lang="en-US" sz="2800" dirty="0"/>
              <a:t>If the Postdoc has a visa, Postdoc Admin must notify Bechtel I-Center</a:t>
            </a:r>
          </a:p>
          <a:p>
            <a:pPr marL="0" indent="0" algn="ctr">
              <a:buNone/>
            </a:pPr>
            <a:r>
              <a:rPr lang="en-US" sz="1600" dirty="0">
                <a:hlinkClick r:id="rId2"/>
              </a:rPr>
              <a:t>https://postdocs.stanford.edu/postdoctoral-administrators/how-quick-links/early-termination-appointing-department</a:t>
            </a:r>
            <a:endParaRPr lang="en-US" sz="1600" dirty="0"/>
          </a:p>
        </p:txBody>
      </p:sp>
      <p:sp>
        <p:nvSpPr>
          <p:cNvPr id="4" name="Slide Number Placeholder 3"/>
          <p:cNvSpPr>
            <a:spLocks noGrp="1"/>
          </p:cNvSpPr>
          <p:nvPr>
            <p:ph type="sldNum" sz="quarter" idx="12"/>
          </p:nvPr>
        </p:nvSpPr>
        <p:spPr/>
        <p:txBody>
          <a:bodyPr/>
          <a:lstStyle/>
          <a:p>
            <a:fld id="{6D22F896-40B5-4ADD-8801-0D06FADFA095}" type="slidenum">
              <a:rPr lang="en-US" smtClean="0"/>
              <a:t>180</a:t>
            </a:fld>
            <a:endParaRPr lang="en-US" dirty="0"/>
          </a:p>
        </p:txBody>
      </p:sp>
    </p:spTree>
    <p:extLst>
      <p:ext uri="{BB962C8B-B14F-4D97-AF65-F5344CB8AC3E}">
        <p14:creationId xmlns:p14="http://schemas.microsoft.com/office/powerpoint/2010/main" val="59906493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3444"/>
            <a:ext cx="9934832" cy="1293028"/>
          </a:xfrm>
        </p:spPr>
        <p:txBody>
          <a:bodyPr>
            <a:normAutofit/>
          </a:bodyPr>
          <a:lstStyle/>
          <a:p>
            <a:r>
              <a:rPr lang="en-US" sz="4400" b="1" dirty="0"/>
              <a:t>Policy:</a:t>
            </a:r>
            <a:br>
              <a:rPr lang="en-US" dirty="0"/>
            </a:br>
            <a:r>
              <a:rPr lang="en-US" sz="3100" dirty="0"/>
              <a:t>Early Termination Due to Unsatisfactory Performance</a:t>
            </a:r>
          </a:p>
        </p:txBody>
      </p:sp>
      <p:sp>
        <p:nvSpPr>
          <p:cNvPr id="3" name="Content Placeholder 2"/>
          <p:cNvSpPr>
            <a:spLocks noGrp="1"/>
          </p:cNvSpPr>
          <p:nvPr>
            <p:ph idx="1"/>
          </p:nvPr>
        </p:nvSpPr>
        <p:spPr>
          <a:xfrm>
            <a:off x="1219200" y="1987854"/>
            <a:ext cx="9934832" cy="4243048"/>
          </a:xfrm>
        </p:spPr>
        <p:txBody>
          <a:bodyPr>
            <a:normAutofit fontScale="70000" lnSpcReduction="20000"/>
          </a:bodyPr>
          <a:lstStyle/>
          <a:p>
            <a:pPr marL="502752" indent="-342900">
              <a:lnSpc>
                <a:spcPct val="120000"/>
              </a:lnSpc>
              <a:defRPr/>
            </a:pPr>
            <a:r>
              <a:rPr lang="en-US" sz="4000" dirty="0"/>
              <a:t>Must follow a process by which:</a:t>
            </a:r>
          </a:p>
          <a:p>
            <a:pPr marL="889416" lvl="1" indent="-342900">
              <a:lnSpc>
                <a:spcPct val="120000"/>
              </a:lnSpc>
              <a:defRPr/>
            </a:pPr>
            <a:r>
              <a:rPr lang="en-US" sz="2900" dirty="0"/>
              <a:t>Progress discussions and written evaluation by the Faculty Sponsor are made</a:t>
            </a:r>
          </a:p>
          <a:p>
            <a:pPr marL="889416" lvl="1" indent="-342900">
              <a:lnSpc>
                <a:spcPct val="120000"/>
              </a:lnSpc>
              <a:defRPr/>
            </a:pPr>
            <a:r>
              <a:rPr lang="en-US" sz="2900" dirty="0"/>
              <a:t>Clear articulation (preferably written) of the specific steps to remedy deficiencies, including the possibility of early termination if deficiencies remain by a specific date</a:t>
            </a:r>
          </a:p>
          <a:p>
            <a:pPr marL="889416" lvl="1" indent="-342900">
              <a:lnSpc>
                <a:spcPct val="120000"/>
              </a:lnSpc>
              <a:defRPr/>
            </a:pPr>
            <a:r>
              <a:rPr lang="en-US" sz="2900" dirty="0"/>
              <a:t>Process occurs over weeks or months, in advance of the early termination action</a:t>
            </a:r>
          </a:p>
          <a:p>
            <a:pPr marL="617052" indent="-457200">
              <a:lnSpc>
                <a:spcPct val="120000"/>
              </a:lnSpc>
              <a:defRPr/>
            </a:pPr>
            <a:r>
              <a:rPr lang="en-US" sz="4000" dirty="0"/>
              <a:t>The Early Termination Notice to Postdoc must follow the standard template on the OPA web site: </a:t>
            </a:r>
          </a:p>
          <a:p>
            <a:pPr marL="971153" lvl="1" indent="-342900">
              <a:lnSpc>
                <a:spcPct val="120000"/>
              </a:lnSpc>
              <a:defRPr/>
            </a:pPr>
            <a:r>
              <a:rPr lang="en-US" sz="2600" dirty="0">
                <a:hlinkClick r:id="rId2"/>
              </a:rPr>
              <a:t>https://postdocs.stanford.edu/sites/default/files/samplenoticeearlytermination.docx</a:t>
            </a:r>
            <a:endParaRPr lang="en-US" sz="2600" dirty="0"/>
          </a:p>
          <a:p>
            <a:pPr marL="0" indent="0" algn="ctr">
              <a:lnSpc>
                <a:spcPct val="150000"/>
              </a:lnSpc>
              <a:buNone/>
            </a:pPr>
            <a:endParaRPr lang="en-US" sz="1600" dirty="0">
              <a:hlinkClick r:id="rId3"/>
            </a:endParaRPr>
          </a:p>
          <a:p>
            <a:pPr marL="0" indent="0" algn="ctr">
              <a:lnSpc>
                <a:spcPct val="150000"/>
              </a:lnSpc>
              <a:buNone/>
            </a:pPr>
            <a:r>
              <a:rPr lang="en-US" sz="1700" dirty="0">
                <a:hlinkClick r:id="rId3"/>
              </a:rPr>
              <a:t>https://postdocs.stanford.edu/postdoctoral-administrators/how-quick-links/early-termination-appointing-department</a:t>
            </a:r>
            <a:endParaRPr lang="en-US" sz="1700" dirty="0"/>
          </a:p>
        </p:txBody>
      </p:sp>
      <p:sp>
        <p:nvSpPr>
          <p:cNvPr id="4" name="Slide Number Placeholder 3"/>
          <p:cNvSpPr>
            <a:spLocks noGrp="1"/>
          </p:cNvSpPr>
          <p:nvPr>
            <p:ph type="sldNum" sz="quarter" idx="12"/>
          </p:nvPr>
        </p:nvSpPr>
        <p:spPr/>
        <p:txBody>
          <a:bodyPr/>
          <a:lstStyle/>
          <a:p>
            <a:fld id="{6D22F896-40B5-4ADD-8801-0D06FADFA095}" type="slidenum">
              <a:rPr lang="en-US" smtClean="0"/>
              <a:t>181</a:t>
            </a:fld>
            <a:endParaRPr lang="en-US" dirty="0"/>
          </a:p>
        </p:txBody>
      </p:sp>
    </p:spTree>
    <p:extLst>
      <p:ext uri="{BB962C8B-B14F-4D97-AF65-F5344CB8AC3E}">
        <p14:creationId xmlns:p14="http://schemas.microsoft.com/office/powerpoint/2010/main" val="34332711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72828"/>
            <a:ext cx="10001521" cy="1293028"/>
          </a:xfrm>
        </p:spPr>
        <p:txBody>
          <a:bodyPr>
            <a:normAutofit/>
          </a:bodyPr>
          <a:lstStyle/>
          <a:p>
            <a:r>
              <a:rPr lang="en-US" sz="4400" b="1" dirty="0"/>
              <a:t>Policy:</a:t>
            </a:r>
            <a:br>
              <a:rPr lang="en-US" sz="4400" dirty="0"/>
            </a:br>
            <a:r>
              <a:rPr lang="en-US" sz="3600" dirty="0"/>
              <a:t>EARLY Appointment End for International Scholars</a:t>
            </a:r>
          </a:p>
        </p:txBody>
      </p:sp>
      <p:sp>
        <p:nvSpPr>
          <p:cNvPr id="3" name="Content Placeholder 2"/>
          <p:cNvSpPr>
            <a:spLocks noGrp="1"/>
          </p:cNvSpPr>
          <p:nvPr>
            <p:ph idx="1"/>
          </p:nvPr>
        </p:nvSpPr>
        <p:spPr>
          <a:xfrm>
            <a:off x="1210962" y="2091834"/>
            <a:ext cx="10001521" cy="3841972"/>
          </a:xfrm>
        </p:spPr>
        <p:txBody>
          <a:bodyPr>
            <a:normAutofit/>
          </a:bodyPr>
          <a:lstStyle/>
          <a:p>
            <a:r>
              <a:rPr lang="en-US" sz="2400" dirty="0"/>
              <a:t>Bechtel International Center is under regulatory requirement to provide notice to the State Department when a postdoctoral appointment ends 30 days or more before the DS-2019 expiration date</a:t>
            </a:r>
          </a:p>
          <a:p>
            <a:r>
              <a:rPr lang="en-US" sz="2400" b="1" dirty="0"/>
              <a:t>Postdoc Admin must notify Bechtel International Center when:</a:t>
            </a:r>
          </a:p>
          <a:p>
            <a:pPr lvl="1"/>
            <a:r>
              <a:rPr lang="en-US" sz="2200" dirty="0"/>
              <a:t>J-1 Scholar appointment ends 30 days or more before the DS-2019 expires</a:t>
            </a:r>
          </a:p>
          <a:p>
            <a:pPr lvl="2"/>
            <a:r>
              <a:rPr lang="en-US" sz="2000" dirty="0"/>
              <a:t>Admin must submit a Shorten J-1 Program Request web form to Bechtel I-Center</a:t>
            </a:r>
            <a:endParaRPr lang="en-US" sz="2200" dirty="0"/>
          </a:p>
          <a:p>
            <a:pPr lvl="1"/>
            <a:r>
              <a:rPr lang="en-US" sz="2200" dirty="0"/>
              <a:t>H-1B appointment ends 30 days or more before the visa expires</a:t>
            </a:r>
          </a:p>
          <a:p>
            <a:pPr lvl="2"/>
            <a:r>
              <a:rPr lang="en-US" sz="2000" dirty="0"/>
              <a:t>Admins must follow the specific </a:t>
            </a:r>
            <a:r>
              <a:rPr lang="en-US" sz="2000" dirty="0">
                <a:hlinkClick r:id="rId2"/>
              </a:rPr>
              <a:t>requirements for H1B holders</a:t>
            </a:r>
            <a:endParaRPr lang="en-US" sz="2000" dirty="0"/>
          </a:p>
          <a:p>
            <a:pPr marL="0" indent="0" algn="ctr">
              <a:lnSpc>
                <a:spcPct val="150000"/>
              </a:lnSpc>
              <a:buNone/>
            </a:pPr>
            <a:r>
              <a:rPr lang="en-US" sz="1400" dirty="0">
                <a:hlinkClick r:id="rId3"/>
              </a:rPr>
              <a:t>https://postdocs.stanford.edu/postdoctoral-administrators/how-quick-links/early-termination-appointing-department</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182</a:t>
            </a:fld>
            <a:endParaRPr lang="en-US" dirty="0"/>
          </a:p>
        </p:txBody>
      </p:sp>
    </p:spTree>
    <p:extLst>
      <p:ext uri="{BB962C8B-B14F-4D97-AF65-F5344CB8AC3E}">
        <p14:creationId xmlns:p14="http://schemas.microsoft.com/office/powerpoint/2010/main" val="30114041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00398"/>
            <a:ext cx="9827741" cy="1293028"/>
          </a:xfrm>
        </p:spPr>
        <p:txBody>
          <a:bodyPr>
            <a:normAutofit fontScale="90000"/>
          </a:bodyPr>
          <a:lstStyle/>
          <a:p>
            <a:r>
              <a:rPr lang="en-US" sz="5300" b="1" dirty="0">
                <a:solidFill>
                  <a:schemeClr val="tx1"/>
                </a:solidFill>
              </a:rPr>
              <a:t>Process: </a:t>
            </a:r>
            <a:br>
              <a:rPr lang="en-US" sz="4400" dirty="0">
                <a:solidFill>
                  <a:schemeClr val="tx1"/>
                </a:solidFill>
              </a:rPr>
            </a:br>
            <a:r>
              <a:rPr lang="en-US" sz="4000" dirty="0">
                <a:solidFill>
                  <a:schemeClr val="tx1"/>
                </a:solidFill>
              </a:rPr>
              <a:t>Department Transfer or Transition to Other Roles</a:t>
            </a:r>
            <a:endParaRPr lang="en-US" sz="2000" dirty="0"/>
          </a:p>
        </p:txBody>
      </p:sp>
      <p:sp>
        <p:nvSpPr>
          <p:cNvPr id="3" name="Content Placeholder 2"/>
          <p:cNvSpPr>
            <a:spLocks noGrp="1"/>
          </p:cNvSpPr>
          <p:nvPr>
            <p:ph idx="1"/>
          </p:nvPr>
        </p:nvSpPr>
        <p:spPr>
          <a:xfrm>
            <a:off x="1219200" y="2075310"/>
            <a:ext cx="9827741" cy="4015592"/>
          </a:xfrm>
        </p:spPr>
        <p:txBody>
          <a:bodyPr>
            <a:normAutofit/>
          </a:bodyPr>
          <a:lstStyle/>
          <a:p>
            <a:r>
              <a:rPr lang="en-US" sz="2800" b="1" dirty="0">
                <a:hlinkClick r:id="rId2"/>
              </a:rPr>
              <a:t>Department Transfer</a:t>
            </a:r>
            <a:r>
              <a:rPr lang="en-US" sz="2800" b="1" dirty="0"/>
              <a:t> of Postdoc Appointment </a:t>
            </a:r>
            <a:r>
              <a:rPr lang="en-US" sz="2800" dirty="0"/>
              <a:t>to another Stanford department</a:t>
            </a:r>
          </a:p>
          <a:p>
            <a:pPr lvl="1"/>
            <a:r>
              <a:rPr lang="en-US" dirty="0"/>
              <a:t>Terminating and Appointing departments must work together to ensure Termination is submitted and approved in advance of the New Appointment Recommendation Form to avoid misrouted web forms</a:t>
            </a:r>
          </a:p>
          <a:p>
            <a:r>
              <a:rPr lang="en-US" sz="2800" b="1" dirty="0"/>
              <a:t>Postdoc Transition to Faculty Appointment</a:t>
            </a:r>
          </a:p>
          <a:p>
            <a:pPr lvl="1"/>
            <a:r>
              <a:rPr lang="en-US" dirty="0"/>
              <a:t>Work with your department’s Faculty Affairs Office</a:t>
            </a:r>
          </a:p>
          <a:p>
            <a:r>
              <a:rPr lang="en-US" sz="2800" b="1" dirty="0"/>
              <a:t>Postdoc Transition to Academic Staff – Researcher</a:t>
            </a:r>
          </a:p>
          <a:p>
            <a:pPr lvl="1"/>
            <a:r>
              <a:rPr lang="en-US" dirty="0"/>
              <a:t>Work with your department’s Human Resources Office</a:t>
            </a:r>
          </a:p>
        </p:txBody>
      </p:sp>
      <p:sp>
        <p:nvSpPr>
          <p:cNvPr id="4" name="Slide Number Placeholder 3"/>
          <p:cNvSpPr>
            <a:spLocks noGrp="1"/>
          </p:cNvSpPr>
          <p:nvPr>
            <p:ph type="sldNum" sz="quarter" idx="12"/>
          </p:nvPr>
        </p:nvSpPr>
        <p:spPr/>
        <p:txBody>
          <a:bodyPr/>
          <a:lstStyle/>
          <a:p>
            <a:fld id="{6D22F896-40B5-4ADD-8801-0D06FADFA095}" type="slidenum">
              <a:rPr lang="en-US" smtClean="0"/>
              <a:t>183</a:t>
            </a:fld>
            <a:endParaRPr lang="en-US" dirty="0"/>
          </a:p>
        </p:txBody>
      </p:sp>
    </p:spTree>
    <p:extLst>
      <p:ext uri="{BB962C8B-B14F-4D97-AF65-F5344CB8AC3E}">
        <p14:creationId xmlns:p14="http://schemas.microsoft.com/office/powerpoint/2010/main" val="243187852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724" y="303054"/>
            <a:ext cx="10009759" cy="1293028"/>
          </a:xfrm>
        </p:spPr>
        <p:txBody>
          <a:bodyPr/>
          <a:lstStyle/>
          <a:p>
            <a:r>
              <a:rPr lang="en-US" b="1" dirty="0"/>
              <a:t>Apply Your Knowledge:</a:t>
            </a:r>
            <a:br>
              <a:rPr lang="en-US" dirty="0"/>
            </a:br>
            <a:r>
              <a:rPr lang="en-US" sz="3200" dirty="0"/>
              <a:t>Terminate Appointment</a:t>
            </a:r>
          </a:p>
        </p:txBody>
      </p:sp>
      <p:sp>
        <p:nvSpPr>
          <p:cNvPr id="3" name="Content Placeholder 2"/>
          <p:cNvSpPr>
            <a:spLocks noGrp="1"/>
          </p:cNvSpPr>
          <p:nvPr>
            <p:ph idx="1"/>
          </p:nvPr>
        </p:nvSpPr>
        <p:spPr>
          <a:xfrm>
            <a:off x="1202724" y="2005818"/>
            <a:ext cx="10009759" cy="3818333"/>
          </a:xfrm>
        </p:spPr>
        <p:txBody>
          <a:bodyPr>
            <a:normAutofit/>
          </a:bodyPr>
          <a:lstStyle/>
          <a:p>
            <a:r>
              <a:rPr lang="en-US" sz="2800" b="1" i="1" dirty="0"/>
              <a:t>Training Scenario Details:</a:t>
            </a:r>
          </a:p>
          <a:p>
            <a:pPr lvl="1"/>
            <a:r>
              <a:rPr lang="en-US" sz="2400" dirty="0"/>
              <a:t>Robin completed his appointment term as of 11/30/2026</a:t>
            </a:r>
          </a:p>
          <a:p>
            <a:pPr lvl="1"/>
            <a:r>
              <a:rPr lang="en-US" sz="2400" dirty="0"/>
              <a:t>The Action Reason is PEND – end of appointment term</a:t>
            </a:r>
          </a:p>
          <a:p>
            <a:pPr lvl="1"/>
            <a:r>
              <a:rPr lang="en-US" sz="2400" dirty="0"/>
              <a:t>His forwarding address is 4321 Walnut Street, West Lafayette, IN 42424, as of 12/01/2026</a:t>
            </a:r>
          </a:p>
          <a:p>
            <a:pPr lvl="1"/>
            <a:r>
              <a:rPr lang="en-US" sz="2400" dirty="0"/>
              <a:t>Robin provided a new non-Stanford email address: </a:t>
            </a:r>
            <a:r>
              <a:rPr lang="en-US" sz="2400" dirty="0">
                <a:hlinkClick r:id="rId2"/>
              </a:rPr>
              <a:t>robinhpurdue@gmail.com</a:t>
            </a:r>
            <a:r>
              <a:rPr lang="en-US" sz="2400" dirty="0"/>
              <a:t> </a:t>
            </a:r>
          </a:p>
          <a:p>
            <a:pPr lvl="1"/>
            <a:r>
              <a:rPr lang="en-US" sz="2400" dirty="0"/>
              <a:t>He was offered an Assistant Professorship at Purdue University</a:t>
            </a:r>
          </a:p>
          <a:p>
            <a:pPr marL="457200" lvl="1" indent="0">
              <a:buNone/>
            </a:pPr>
            <a:endParaRPr lang="en-US" sz="2400" dirty="0"/>
          </a:p>
          <a:p>
            <a:pPr lvl="1"/>
            <a:r>
              <a:rPr lang="en-US" sz="2400" dirty="0"/>
              <a:t>Create and submit Robin’s Termination form</a:t>
            </a:r>
          </a:p>
        </p:txBody>
      </p:sp>
      <p:sp>
        <p:nvSpPr>
          <p:cNvPr id="4" name="Slide Number Placeholder 3"/>
          <p:cNvSpPr>
            <a:spLocks noGrp="1"/>
          </p:cNvSpPr>
          <p:nvPr>
            <p:ph type="sldNum" sz="quarter" idx="12"/>
          </p:nvPr>
        </p:nvSpPr>
        <p:spPr/>
        <p:txBody>
          <a:bodyPr/>
          <a:lstStyle/>
          <a:p>
            <a:fld id="{6D22F896-40B5-4ADD-8801-0D06FADFA095}" type="slidenum">
              <a:rPr lang="en-US" smtClean="0"/>
              <a:t>184</a:t>
            </a:fld>
            <a:endParaRPr lang="en-US" dirty="0"/>
          </a:p>
        </p:txBody>
      </p:sp>
    </p:spTree>
    <p:extLst>
      <p:ext uri="{BB962C8B-B14F-4D97-AF65-F5344CB8AC3E}">
        <p14:creationId xmlns:p14="http://schemas.microsoft.com/office/powerpoint/2010/main" val="24346750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61865"/>
            <a:ext cx="10001521" cy="1293028"/>
          </a:xfrm>
        </p:spPr>
        <p:txBody>
          <a:bodyPr/>
          <a:lstStyle/>
          <a:p>
            <a:r>
              <a:rPr lang="en-US" b="1" dirty="0"/>
              <a:t>Click Steps:</a:t>
            </a:r>
            <a:br>
              <a:rPr lang="en-US" dirty="0"/>
            </a:br>
            <a:r>
              <a:rPr lang="en-US" sz="3200" dirty="0"/>
              <a:t>Create a Termination Form</a:t>
            </a:r>
          </a:p>
        </p:txBody>
      </p:sp>
      <p:sp>
        <p:nvSpPr>
          <p:cNvPr id="3" name="Content Placeholder 2"/>
          <p:cNvSpPr>
            <a:spLocks noGrp="1"/>
          </p:cNvSpPr>
          <p:nvPr>
            <p:ph sz="half" idx="1"/>
          </p:nvPr>
        </p:nvSpPr>
        <p:spPr>
          <a:xfrm>
            <a:off x="1210962" y="2066707"/>
            <a:ext cx="4885038" cy="3401593"/>
          </a:xfrm>
        </p:spPr>
        <p:txBody>
          <a:bodyPr>
            <a:normAutofit fontScale="92500" lnSpcReduction="20000"/>
          </a:bodyPr>
          <a:lstStyle/>
          <a:p>
            <a:r>
              <a:rPr lang="en-US" sz="3000" dirty="0"/>
              <a:t>In AXESS</a:t>
            </a:r>
          </a:p>
          <a:p>
            <a:pPr lvl="1"/>
            <a:r>
              <a:rPr lang="en-US" sz="3000" dirty="0"/>
              <a:t>Click the OPA/Bechtel Center tab</a:t>
            </a:r>
          </a:p>
          <a:p>
            <a:pPr lvl="1"/>
            <a:r>
              <a:rPr lang="en-US" sz="3000" dirty="0"/>
              <a:t>Click Postdoc</a:t>
            </a:r>
          </a:p>
          <a:p>
            <a:pPr lvl="1"/>
            <a:r>
              <a:rPr lang="en-US" sz="3000" dirty="0"/>
              <a:t>Click Postdoc Administrative Forms</a:t>
            </a:r>
          </a:p>
          <a:p>
            <a:pPr lvl="1"/>
            <a:endParaRPr lang="en-US" dirty="0"/>
          </a:p>
          <a:p>
            <a:pPr lvl="1"/>
            <a:endParaRPr lang="en-US" dirty="0"/>
          </a:p>
          <a:p>
            <a:pPr lvl="1"/>
            <a:endParaRPr lang="en-US" dirty="0"/>
          </a:p>
          <a:p>
            <a:pPr marL="457200" lvl="1" indent="0" algn="ctr">
              <a:buNone/>
            </a:pPr>
            <a:r>
              <a:rPr lang="en-US" sz="1500" dirty="0">
                <a:hlinkClick r:id="rId2"/>
              </a:rPr>
              <a:t>https://axess.sahr.stanford.edu/</a:t>
            </a:r>
            <a:endParaRPr lang="en-US" sz="1500" dirty="0"/>
          </a:p>
        </p:txBody>
      </p:sp>
      <p:pic>
        <p:nvPicPr>
          <p:cNvPr id="10" name="Content Placeholder 14">
            <a:extLst>
              <a:ext uri="{FF2B5EF4-FFF2-40B4-BE49-F238E27FC236}">
                <a16:creationId xmlns:a16="http://schemas.microsoft.com/office/drawing/2014/main" id="{76A387D0-58D3-D00D-E8FB-EC537BA7BC6E}"/>
              </a:ext>
            </a:extLst>
          </p:cNvPr>
          <p:cNvPicPr>
            <a:picLocks noGrp="1" noChangeAspect="1"/>
          </p:cNvPicPr>
          <p:nvPr>
            <p:ph sz="half" idx="2"/>
          </p:nvPr>
        </p:nvPicPr>
        <p:blipFill>
          <a:blip r:embed="rId3"/>
          <a:stretch>
            <a:fillRect/>
          </a:stretch>
        </p:blipFill>
        <p:spPr>
          <a:xfrm>
            <a:off x="6370637" y="2321325"/>
            <a:ext cx="4937125" cy="2191817"/>
          </a:xfrm>
        </p:spPr>
      </p:pic>
      <p:sp>
        <p:nvSpPr>
          <p:cNvPr id="5" name="Slide Number Placeholder 4"/>
          <p:cNvSpPr>
            <a:spLocks noGrp="1"/>
          </p:cNvSpPr>
          <p:nvPr>
            <p:ph type="sldNum" sz="quarter" idx="12"/>
          </p:nvPr>
        </p:nvSpPr>
        <p:spPr/>
        <p:txBody>
          <a:bodyPr/>
          <a:lstStyle/>
          <a:p>
            <a:fld id="{6D22F896-40B5-4ADD-8801-0D06FADFA095}" type="slidenum">
              <a:rPr lang="en-US" smtClean="0"/>
              <a:t>185</a:t>
            </a:fld>
            <a:endParaRPr lang="en-US" dirty="0"/>
          </a:p>
        </p:txBody>
      </p:sp>
      <p:sp>
        <p:nvSpPr>
          <p:cNvPr id="7" name="Oval 6"/>
          <p:cNvSpPr/>
          <p:nvPr/>
        </p:nvSpPr>
        <p:spPr>
          <a:xfrm>
            <a:off x="6253407" y="3307683"/>
            <a:ext cx="1140069" cy="4598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448933" y="2645557"/>
            <a:ext cx="1556238" cy="5187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CD146EF-5D89-DE29-ABB2-C0BB6D11D235}"/>
              </a:ext>
            </a:extLst>
          </p:cNvPr>
          <p:cNvSpPr/>
          <p:nvPr/>
        </p:nvSpPr>
        <p:spPr>
          <a:xfrm>
            <a:off x="8795429" y="3077773"/>
            <a:ext cx="1861038" cy="4598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5375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76" y="219521"/>
            <a:ext cx="9976808" cy="1293028"/>
          </a:xfrm>
        </p:spPr>
        <p:txBody>
          <a:bodyPr/>
          <a:lstStyle/>
          <a:p>
            <a:r>
              <a:rPr lang="en-US" b="1" dirty="0"/>
              <a:t>Click Steps:</a:t>
            </a:r>
            <a:br>
              <a:rPr lang="en-US" dirty="0"/>
            </a:br>
            <a:r>
              <a:rPr lang="en-US" sz="3200" dirty="0"/>
              <a:t>Add a Termination Form</a:t>
            </a:r>
          </a:p>
        </p:txBody>
      </p:sp>
      <p:sp>
        <p:nvSpPr>
          <p:cNvPr id="3" name="Content Placeholder 2"/>
          <p:cNvSpPr>
            <a:spLocks noGrp="1"/>
          </p:cNvSpPr>
          <p:nvPr>
            <p:ph sz="half" idx="1"/>
          </p:nvPr>
        </p:nvSpPr>
        <p:spPr>
          <a:xfrm>
            <a:off x="1158874" y="1974104"/>
            <a:ext cx="4937125" cy="4024125"/>
          </a:xfrm>
        </p:spPr>
        <p:txBody>
          <a:bodyPr/>
          <a:lstStyle/>
          <a:p>
            <a:r>
              <a:rPr lang="en-US" sz="2400" dirty="0"/>
              <a:t>Click the Termination Form button</a:t>
            </a:r>
          </a:p>
          <a:p>
            <a:r>
              <a:rPr lang="en-US" dirty="0"/>
              <a:t>The screen populates with search boxes</a:t>
            </a:r>
          </a:p>
          <a:p>
            <a:pPr lvl="1"/>
            <a:r>
              <a:rPr lang="en-US" b="1" dirty="0"/>
              <a:t>Ignore</a:t>
            </a:r>
            <a:r>
              <a:rPr lang="en-US" dirty="0"/>
              <a:t> the search boxes and the Search button</a:t>
            </a:r>
          </a:p>
          <a:p>
            <a:pPr lvl="1"/>
            <a:r>
              <a:rPr lang="en-US" dirty="0"/>
              <a:t>These are used to find EXISTING web forms</a:t>
            </a:r>
          </a:p>
          <a:p>
            <a:r>
              <a:rPr lang="en-US" dirty="0"/>
              <a:t>Click the ADD button to create a Termination form</a:t>
            </a:r>
          </a:p>
          <a:p>
            <a:endParaRPr lang="en-US" dirty="0"/>
          </a:p>
        </p:txBody>
      </p:sp>
      <p:pic>
        <p:nvPicPr>
          <p:cNvPr id="13" name="Content Placeholder 12"/>
          <p:cNvPicPr>
            <a:picLocks noGrp="1" noChangeAspect="1"/>
          </p:cNvPicPr>
          <p:nvPr>
            <p:ph sz="half" idx="2"/>
          </p:nvPr>
        </p:nvPicPr>
        <p:blipFill>
          <a:blip r:embed="rId2"/>
          <a:stretch>
            <a:fillRect/>
          </a:stretch>
        </p:blipFill>
        <p:spPr>
          <a:xfrm>
            <a:off x="6275358" y="1974104"/>
            <a:ext cx="4937125" cy="2739308"/>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186</a:t>
            </a:fld>
            <a:endParaRPr lang="en-US" dirty="0"/>
          </a:p>
        </p:txBody>
      </p:sp>
      <p:sp>
        <p:nvSpPr>
          <p:cNvPr id="7" name="&quot;No&quot; Symbol 6"/>
          <p:cNvSpPr/>
          <p:nvPr/>
        </p:nvSpPr>
        <p:spPr>
          <a:xfrm>
            <a:off x="6275358" y="4107543"/>
            <a:ext cx="708891" cy="605869"/>
          </a:xfrm>
          <a:prstGeom prst="noSmoking">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8" name="Oval 7"/>
          <p:cNvSpPr/>
          <p:nvPr/>
        </p:nvSpPr>
        <p:spPr>
          <a:xfrm>
            <a:off x="7501577" y="2270875"/>
            <a:ext cx="1320800" cy="4248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01577" y="4138925"/>
            <a:ext cx="841269" cy="6058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ot;No&quot; Symbol 10"/>
          <p:cNvSpPr/>
          <p:nvPr/>
        </p:nvSpPr>
        <p:spPr>
          <a:xfrm>
            <a:off x="7290068" y="2800865"/>
            <a:ext cx="1453852" cy="1243913"/>
          </a:xfrm>
          <a:prstGeom prst="noSmoking">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Tree>
    <p:extLst>
      <p:ext uri="{BB962C8B-B14F-4D97-AF65-F5344CB8AC3E}">
        <p14:creationId xmlns:p14="http://schemas.microsoft.com/office/powerpoint/2010/main" val="97272281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2" y="287252"/>
            <a:ext cx="9944401" cy="1295400"/>
          </a:xfrm>
        </p:spPr>
        <p:txBody>
          <a:bodyPr>
            <a:normAutofit/>
          </a:bodyPr>
          <a:lstStyle/>
          <a:p>
            <a:r>
              <a:rPr lang="en-US" b="1" dirty="0"/>
              <a:t>Click Steps:</a:t>
            </a:r>
            <a:br>
              <a:rPr lang="en-US" dirty="0"/>
            </a:br>
            <a:r>
              <a:rPr lang="en-US" sz="3200" dirty="0"/>
              <a:t>Enter the Student ID Number </a:t>
            </a:r>
            <a:endParaRPr lang="en-US" sz="3200" dirty="0">
              <a:solidFill>
                <a:srgbClr val="FF0000"/>
              </a:solidFill>
            </a:endParaRPr>
          </a:p>
        </p:txBody>
      </p:sp>
      <p:sp>
        <p:nvSpPr>
          <p:cNvPr id="3" name="Text Placeholder 2"/>
          <p:cNvSpPr>
            <a:spLocks noGrp="1"/>
          </p:cNvSpPr>
          <p:nvPr>
            <p:ph type="body" idx="1"/>
          </p:nvPr>
        </p:nvSpPr>
        <p:spPr>
          <a:xfrm>
            <a:off x="1276865" y="1802237"/>
            <a:ext cx="4819135" cy="823912"/>
          </a:xfrm>
        </p:spPr>
        <p:txBody>
          <a:bodyPr>
            <a:normAutofit/>
          </a:bodyPr>
          <a:lstStyle/>
          <a:p>
            <a:r>
              <a:rPr lang="en-US" dirty="0"/>
              <a:t>Enter Robin’s Student ID number or click the magnifying glass to Look Up</a:t>
            </a:r>
          </a:p>
        </p:txBody>
      </p:sp>
      <p:pic>
        <p:nvPicPr>
          <p:cNvPr id="9" name="Content Placeholder 8"/>
          <p:cNvPicPr>
            <a:picLocks noGrp="1" noChangeAspect="1"/>
          </p:cNvPicPr>
          <p:nvPr>
            <p:ph sz="half" idx="2"/>
          </p:nvPr>
        </p:nvPicPr>
        <p:blipFill>
          <a:blip r:embed="rId2"/>
          <a:stretch>
            <a:fillRect/>
          </a:stretch>
        </p:blipFill>
        <p:spPr>
          <a:xfrm>
            <a:off x="675842" y="2626149"/>
            <a:ext cx="5297921" cy="3458376"/>
          </a:xfrm>
          <a:prstGeom prst="rect">
            <a:avLst/>
          </a:prstGeom>
        </p:spPr>
      </p:pic>
      <p:sp>
        <p:nvSpPr>
          <p:cNvPr id="4" name="Text Placeholder 3"/>
          <p:cNvSpPr>
            <a:spLocks noGrp="1"/>
          </p:cNvSpPr>
          <p:nvPr>
            <p:ph type="body" sz="quarter" idx="3"/>
          </p:nvPr>
        </p:nvSpPr>
        <p:spPr>
          <a:xfrm>
            <a:off x="6218238" y="1802830"/>
            <a:ext cx="4937760" cy="736282"/>
          </a:xfrm>
        </p:spPr>
        <p:txBody>
          <a:bodyPr>
            <a:normAutofit/>
          </a:bodyPr>
          <a:lstStyle/>
          <a:p>
            <a:r>
              <a:rPr lang="en-US" dirty="0"/>
              <a:t>Bio Demo box populates with Robin’s current appointment data</a:t>
            </a:r>
          </a:p>
        </p:txBody>
      </p:sp>
      <p:pic>
        <p:nvPicPr>
          <p:cNvPr id="11" name="Content Placeholder 10"/>
          <p:cNvPicPr>
            <a:picLocks noGrp="1" noChangeAspect="1"/>
          </p:cNvPicPr>
          <p:nvPr>
            <p:ph sz="quarter" idx="4"/>
          </p:nvPr>
        </p:nvPicPr>
        <p:blipFill>
          <a:blip r:embed="rId3"/>
          <a:stretch>
            <a:fillRect/>
          </a:stretch>
        </p:blipFill>
        <p:spPr>
          <a:xfrm>
            <a:off x="6341111" y="2484679"/>
            <a:ext cx="4937125" cy="2376647"/>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187</a:t>
            </a:fld>
            <a:endParaRPr lang="en-US" dirty="0"/>
          </a:p>
        </p:txBody>
      </p:sp>
      <p:pic>
        <p:nvPicPr>
          <p:cNvPr id="7" name="Picture 6"/>
          <p:cNvPicPr>
            <a:picLocks noChangeAspect="1"/>
          </p:cNvPicPr>
          <p:nvPr/>
        </p:nvPicPr>
        <p:blipFill>
          <a:blip r:embed="rId4"/>
          <a:stretch>
            <a:fillRect/>
          </a:stretch>
        </p:blipFill>
        <p:spPr>
          <a:xfrm>
            <a:off x="7162495" y="3499417"/>
            <a:ext cx="1339083" cy="173585"/>
          </a:xfrm>
          <a:prstGeom prst="rect">
            <a:avLst/>
          </a:prstGeom>
        </p:spPr>
      </p:pic>
      <p:pic>
        <p:nvPicPr>
          <p:cNvPr id="12" name="Picture 11">
            <a:extLst>
              <a:ext uri="{FF2B5EF4-FFF2-40B4-BE49-F238E27FC236}">
                <a16:creationId xmlns:a16="http://schemas.microsoft.com/office/drawing/2014/main" id="{E5F55FFE-01F8-A4A6-27F7-75A1AD5F8877}"/>
              </a:ext>
            </a:extLst>
          </p:cNvPr>
          <p:cNvPicPr>
            <a:picLocks noChangeAspect="1"/>
          </p:cNvPicPr>
          <p:nvPr/>
        </p:nvPicPr>
        <p:blipFill>
          <a:blip r:embed="rId5"/>
          <a:stretch>
            <a:fillRect/>
          </a:stretch>
        </p:blipFill>
        <p:spPr>
          <a:xfrm>
            <a:off x="7162495" y="4318889"/>
            <a:ext cx="542925" cy="180975"/>
          </a:xfrm>
          <a:prstGeom prst="rect">
            <a:avLst/>
          </a:prstGeom>
        </p:spPr>
      </p:pic>
      <p:pic>
        <p:nvPicPr>
          <p:cNvPr id="14" name="Picture 13">
            <a:extLst>
              <a:ext uri="{FF2B5EF4-FFF2-40B4-BE49-F238E27FC236}">
                <a16:creationId xmlns:a16="http://schemas.microsoft.com/office/drawing/2014/main" id="{E63EBF11-3022-A720-F889-57786A397EDA}"/>
              </a:ext>
            </a:extLst>
          </p:cNvPr>
          <p:cNvPicPr>
            <a:picLocks noChangeAspect="1"/>
          </p:cNvPicPr>
          <p:nvPr/>
        </p:nvPicPr>
        <p:blipFill>
          <a:blip r:embed="rId6"/>
          <a:stretch>
            <a:fillRect/>
          </a:stretch>
        </p:blipFill>
        <p:spPr>
          <a:xfrm>
            <a:off x="9528983" y="4318888"/>
            <a:ext cx="742950" cy="180975"/>
          </a:xfrm>
          <a:prstGeom prst="rect">
            <a:avLst/>
          </a:prstGeom>
        </p:spPr>
      </p:pic>
    </p:spTree>
    <p:extLst>
      <p:ext uri="{BB962C8B-B14F-4D97-AF65-F5344CB8AC3E}">
        <p14:creationId xmlns:p14="http://schemas.microsoft.com/office/powerpoint/2010/main" val="15289293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724" y="244069"/>
            <a:ext cx="10009759" cy="1293028"/>
          </a:xfrm>
        </p:spPr>
        <p:txBody>
          <a:bodyPr>
            <a:normAutofit/>
          </a:bodyPr>
          <a:lstStyle/>
          <a:p>
            <a:r>
              <a:rPr lang="en-US" b="1" dirty="0"/>
              <a:t>Click Steps:</a:t>
            </a:r>
            <a:br>
              <a:rPr lang="en-US" dirty="0"/>
            </a:br>
            <a:r>
              <a:rPr lang="en-US" sz="3200" dirty="0"/>
              <a:t>Dates of Appointment Box</a:t>
            </a:r>
          </a:p>
        </p:txBody>
      </p:sp>
      <p:sp>
        <p:nvSpPr>
          <p:cNvPr id="3" name="Content Placeholder 2"/>
          <p:cNvSpPr>
            <a:spLocks noGrp="1"/>
          </p:cNvSpPr>
          <p:nvPr>
            <p:ph sz="half" idx="1"/>
          </p:nvPr>
        </p:nvSpPr>
        <p:spPr>
          <a:xfrm>
            <a:off x="1202724" y="1957068"/>
            <a:ext cx="4976413" cy="4187254"/>
          </a:xfrm>
        </p:spPr>
        <p:txBody>
          <a:bodyPr>
            <a:normAutofit/>
          </a:bodyPr>
          <a:lstStyle/>
          <a:p>
            <a:r>
              <a:rPr lang="en-US" b="1" dirty="0"/>
              <a:t>Review the End Date field</a:t>
            </a:r>
          </a:p>
          <a:p>
            <a:pPr lvl="1"/>
            <a:r>
              <a:rPr lang="en-US" dirty="0"/>
              <a:t>Ensure the End Date is </a:t>
            </a:r>
            <a:r>
              <a:rPr lang="en-US" b="1" dirty="0"/>
              <a:t>ON OR AFTER the date you enter</a:t>
            </a:r>
            <a:r>
              <a:rPr lang="en-US" dirty="0"/>
              <a:t> in the New End Date field</a:t>
            </a:r>
          </a:p>
          <a:p>
            <a:pPr lvl="2"/>
            <a:r>
              <a:rPr lang="en-US" dirty="0"/>
              <a:t>If the End Date is prior to the New End Date, STOP!</a:t>
            </a:r>
          </a:p>
          <a:p>
            <a:pPr lvl="2"/>
            <a:r>
              <a:rPr lang="en-US" dirty="0"/>
              <a:t>You must first submit a Change form to extend the appointment to the New End Date</a:t>
            </a:r>
          </a:p>
          <a:p>
            <a:r>
              <a:rPr lang="en-US" b="1" dirty="0"/>
              <a:t>Enter the end date in the New End Date field</a:t>
            </a:r>
          </a:p>
          <a:p>
            <a:r>
              <a:rPr lang="en-US" b="1" dirty="0"/>
              <a:t>Enter the applicable Action Reason</a:t>
            </a:r>
          </a:p>
          <a:p>
            <a:pPr lvl="1"/>
            <a:r>
              <a:rPr lang="en-US" dirty="0"/>
              <a:t>Click the magnifying glass to Look Up</a:t>
            </a:r>
          </a:p>
          <a:p>
            <a:r>
              <a:rPr lang="en-US" b="1" i="1" dirty="0"/>
              <a:t>Training Scenario Details:</a:t>
            </a:r>
          </a:p>
          <a:p>
            <a:pPr lvl="1"/>
            <a:r>
              <a:rPr lang="en-US" dirty="0"/>
              <a:t>Enter Robin’s end date: 11/30/25</a:t>
            </a:r>
          </a:p>
          <a:p>
            <a:pPr lvl="1"/>
            <a:r>
              <a:rPr lang="en-US" dirty="0"/>
              <a:t>Enter Robin’s Action Reason:  PEND</a:t>
            </a:r>
          </a:p>
        </p:txBody>
      </p:sp>
      <p:pic>
        <p:nvPicPr>
          <p:cNvPr id="25" name="Content Placeholder 24"/>
          <p:cNvPicPr>
            <a:picLocks noGrp="1" noChangeAspect="1"/>
          </p:cNvPicPr>
          <p:nvPr>
            <p:ph sz="half" idx="2"/>
          </p:nvPr>
        </p:nvPicPr>
        <p:blipFill>
          <a:blip r:embed="rId2"/>
          <a:stretch>
            <a:fillRect/>
          </a:stretch>
        </p:blipFill>
        <p:spPr>
          <a:xfrm>
            <a:off x="6218238" y="2610214"/>
            <a:ext cx="4937125" cy="249482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188</a:t>
            </a:fld>
            <a:endParaRPr lang="en-US" dirty="0"/>
          </a:p>
        </p:txBody>
      </p:sp>
      <p:sp>
        <p:nvSpPr>
          <p:cNvPr id="10" name="Oval 9"/>
          <p:cNvSpPr/>
          <p:nvPr/>
        </p:nvSpPr>
        <p:spPr>
          <a:xfrm>
            <a:off x="6282301" y="4364243"/>
            <a:ext cx="2161315" cy="6993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a:cxnSpLocks/>
          </p:cNvCxnSpPr>
          <p:nvPr/>
        </p:nvCxnSpPr>
        <p:spPr>
          <a:xfrm>
            <a:off x="8305132" y="3501081"/>
            <a:ext cx="1036516" cy="10453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a:off x="7736637" y="3501081"/>
            <a:ext cx="576192" cy="11589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8578173" y="4397200"/>
            <a:ext cx="2161315" cy="4129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14FB8DB-8404-0B52-978F-86A50CE59C51}"/>
              </a:ext>
            </a:extLst>
          </p:cNvPr>
          <p:cNvPicPr>
            <a:picLocks noChangeAspect="1"/>
          </p:cNvPicPr>
          <p:nvPr/>
        </p:nvPicPr>
        <p:blipFill>
          <a:blip r:embed="rId3"/>
          <a:stretch>
            <a:fillRect/>
          </a:stretch>
        </p:blipFill>
        <p:spPr>
          <a:xfrm>
            <a:off x="6958538" y="4463109"/>
            <a:ext cx="670357" cy="196963"/>
          </a:xfrm>
          <a:prstGeom prst="rect">
            <a:avLst/>
          </a:prstGeom>
        </p:spPr>
      </p:pic>
      <p:pic>
        <p:nvPicPr>
          <p:cNvPr id="8" name="Picture 7">
            <a:extLst>
              <a:ext uri="{FF2B5EF4-FFF2-40B4-BE49-F238E27FC236}">
                <a16:creationId xmlns:a16="http://schemas.microsoft.com/office/drawing/2014/main" id="{0B93F515-D999-A2B7-5261-33158309DEFB}"/>
              </a:ext>
            </a:extLst>
          </p:cNvPr>
          <p:cNvPicPr>
            <a:picLocks noChangeAspect="1"/>
          </p:cNvPicPr>
          <p:nvPr/>
        </p:nvPicPr>
        <p:blipFill>
          <a:blip r:embed="rId4"/>
          <a:stretch>
            <a:fillRect/>
          </a:stretch>
        </p:blipFill>
        <p:spPr>
          <a:xfrm>
            <a:off x="9429551" y="4496128"/>
            <a:ext cx="742950" cy="180975"/>
          </a:xfrm>
          <a:prstGeom prst="rect">
            <a:avLst/>
          </a:prstGeom>
        </p:spPr>
      </p:pic>
      <p:pic>
        <p:nvPicPr>
          <p:cNvPr id="16" name="Picture 15">
            <a:extLst>
              <a:ext uri="{FF2B5EF4-FFF2-40B4-BE49-F238E27FC236}">
                <a16:creationId xmlns:a16="http://schemas.microsoft.com/office/drawing/2014/main" id="{6DAA8D64-DBD4-34F4-7FDA-9D3DCD5A17A6}"/>
              </a:ext>
            </a:extLst>
          </p:cNvPr>
          <p:cNvPicPr>
            <a:picLocks noChangeAspect="1"/>
          </p:cNvPicPr>
          <p:nvPr/>
        </p:nvPicPr>
        <p:blipFill>
          <a:blip r:embed="rId4"/>
          <a:stretch>
            <a:fillRect/>
          </a:stretch>
        </p:blipFill>
        <p:spPr>
          <a:xfrm>
            <a:off x="6948588" y="4633001"/>
            <a:ext cx="742950" cy="180975"/>
          </a:xfrm>
          <a:prstGeom prst="rect">
            <a:avLst/>
          </a:prstGeom>
        </p:spPr>
      </p:pic>
    </p:spTree>
    <p:extLst>
      <p:ext uri="{BB962C8B-B14F-4D97-AF65-F5344CB8AC3E}">
        <p14:creationId xmlns:p14="http://schemas.microsoft.com/office/powerpoint/2010/main" val="303844583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723" y="212514"/>
            <a:ext cx="9952639" cy="1293028"/>
          </a:xfrm>
        </p:spPr>
        <p:txBody>
          <a:bodyPr>
            <a:normAutofit/>
          </a:bodyPr>
          <a:lstStyle/>
          <a:p>
            <a:r>
              <a:rPr lang="en-US" b="1" dirty="0"/>
              <a:t>Click Steps:</a:t>
            </a:r>
            <a:br>
              <a:rPr lang="en-US" dirty="0"/>
            </a:br>
            <a:r>
              <a:rPr lang="en-US" sz="3200" dirty="0"/>
              <a:t>Choosing the Correct Action Reason</a:t>
            </a:r>
          </a:p>
        </p:txBody>
      </p:sp>
      <p:sp>
        <p:nvSpPr>
          <p:cNvPr id="3" name="Content Placeholder 2"/>
          <p:cNvSpPr>
            <a:spLocks noGrp="1"/>
          </p:cNvSpPr>
          <p:nvPr>
            <p:ph sz="half" idx="1"/>
          </p:nvPr>
        </p:nvSpPr>
        <p:spPr>
          <a:xfrm>
            <a:off x="205946" y="1787326"/>
            <a:ext cx="5973097" cy="4858160"/>
          </a:xfrm>
        </p:spPr>
        <p:txBody>
          <a:bodyPr>
            <a:noAutofit/>
          </a:bodyPr>
          <a:lstStyle/>
          <a:p>
            <a:r>
              <a:rPr lang="en-US" sz="1200" b="1" dirty="0"/>
              <a:t>PACC - Accepted another position</a:t>
            </a:r>
          </a:p>
          <a:p>
            <a:pPr lvl="1"/>
            <a:r>
              <a:rPr lang="en-US" sz="1200" dirty="0"/>
              <a:t>Postdoc ends appointment early to take another position	</a:t>
            </a:r>
          </a:p>
          <a:p>
            <a:r>
              <a:rPr lang="en-US" sz="1200" b="1" dirty="0"/>
              <a:t>PDEP - Department transfer (see next slide)</a:t>
            </a:r>
            <a:r>
              <a:rPr lang="en-US" sz="1200" dirty="0"/>
              <a:t>	</a:t>
            </a:r>
          </a:p>
          <a:p>
            <a:pPr lvl="1"/>
            <a:r>
              <a:rPr lang="en-US" sz="1200" dirty="0"/>
              <a:t>Postdoc transfer to a new postdoc position in another Stanford department</a:t>
            </a:r>
          </a:p>
          <a:p>
            <a:r>
              <a:rPr lang="en-US" sz="1200" b="1" dirty="0"/>
              <a:t>PEAR - Early termination</a:t>
            </a:r>
          </a:p>
          <a:p>
            <a:pPr lvl="1"/>
            <a:r>
              <a:rPr lang="en-US" sz="1200" dirty="0"/>
              <a:t>Use ONLY when Faculty Sponsor ends appointment early due to specified reasons</a:t>
            </a:r>
          </a:p>
          <a:p>
            <a:pPr lvl="1"/>
            <a:r>
              <a:rPr lang="en-US" sz="1200" dirty="0"/>
              <a:t>Must follow early termination process noted on Slide 205-6</a:t>
            </a:r>
          </a:p>
          <a:p>
            <a:r>
              <a:rPr lang="en-US" sz="1200" b="1" dirty="0"/>
              <a:t>PEND - End of appointment term</a:t>
            </a:r>
          </a:p>
          <a:p>
            <a:pPr lvl="1"/>
            <a:r>
              <a:rPr lang="en-US" sz="1200" dirty="0"/>
              <a:t>Postdoc has </a:t>
            </a:r>
            <a:r>
              <a:rPr lang="en-US" sz="1200" i="1" dirty="0"/>
              <a:t>substantially completed </a:t>
            </a:r>
            <a:r>
              <a:rPr lang="en-US" sz="1200" dirty="0"/>
              <a:t>the appointment term</a:t>
            </a:r>
          </a:p>
          <a:p>
            <a:r>
              <a:rPr lang="en-US" sz="1200" b="1" dirty="0"/>
              <a:t>PPER - Personal/family reasons</a:t>
            </a:r>
          </a:p>
          <a:p>
            <a:pPr lvl="1"/>
            <a:r>
              <a:rPr lang="en-US" sz="1200" dirty="0"/>
              <a:t>Postdoc ends appointment early for personal reasons	</a:t>
            </a:r>
          </a:p>
          <a:p>
            <a:r>
              <a:rPr lang="en-US" sz="1200" b="1" dirty="0"/>
              <a:t>PQWN - Quit without notice</a:t>
            </a:r>
          </a:p>
          <a:p>
            <a:pPr lvl="1"/>
            <a:r>
              <a:rPr lang="en-US" sz="1200" dirty="0"/>
              <a:t>Postdoc ends appointment early without notice	</a:t>
            </a:r>
          </a:p>
          <a:p>
            <a:r>
              <a:rPr lang="en-US" sz="1200" b="1" dirty="0"/>
              <a:t>PRES – Resignation</a:t>
            </a:r>
          </a:p>
          <a:p>
            <a:pPr lvl="1"/>
            <a:r>
              <a:rPr lang="en-US" sz="1200" dirty="0"/>
              <a:t>Postdoc resigns appointment early	</a:t>
            </a:r>
          </a:p>
          <a:p>
            <a:r>
              <a:rPr lang="en-US" sz="1200" b="1" dirty="0"/>
              <a:t>RRTN - Failure to return from LOA</a:t>
            </a:r>
          </a:p>
          <a:p>
            <a:pPr lvl="1"/>
            <a:r>
              <a:rPr lang="en-US" sz="1200" dirty="0"/>
              <a:t>Postdoc fails to return from an approved leave of absence</a:t>
            </a:r>
          </a:p>
        </p:txBody>
      </p:sp>
      <p:pic>
        <p:nvPicPr>
          <p:cNvPr id="7" name="Content Placeholder 6"/>
          <p:cNvPicPr>
            <a:picLocks noGrp="1" noChangeAspect="1"/>
          </p:cNvPicPr>
          <p:nvPr>
            <p:ph sz="half" idx="2"/>
          </p:nvPr>
        </p:nvPicPr>
        <p:blipFill>
          <a:blip r:embed="rId2"/>
          <a:stretch>
            <a:fillRect/>
          </a:stretch>
        </p:blipFill>
        <p:spPr>
          <a:xfrm>
            <a:off x="6465373" y="2109624"/>
            <a:ext cx="4937125" cy="3347723"/>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189</a:t>
            </a:fld>
            <a:endParaRPr lang="en-US" dirty="0"/>
          </a:p>
        </p:txBody>
      </p:sp>
    </p:spTree>
    <p:extLst>
      <p:ext uri="{BB962C8B-B14F-4D97-AF65-F5344CB8AC3E}">
        <p14:creationId xmlns:p14="http://schemas.microsoft.com/office/powerpoint/2010/main" val="1767360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391" y="224270"/>
            <a:ext cx="10016729" cy="1295400"/>
          </a:xfrm>
        </p:spPr>
        <p:txBody>
          <a:bodyPr>
            <a:normAutofit/>
          </a:bodyPr>
          <a:lstStyle/>
          <a:p>
            <a:r>
              <a:rPr lang="en-US" b="1" dirty="0"/>
              <a:t>Policy:</a:t>
            </a:r>
            <a:br>
              <a:rPr lang="en-US" dirty="0"/>
            </a:br>
            <a:r>
              <a:rPr lang="en-US" sz="3100" dirty="0"/>
              <a:t>Who Can Sponsor a Postdoctoral Appointment?</a:t>
            </a:r>
          </a:p>
        </p:txBody>
      </p:sp>
      <p:sp>
        <p:nvSpPr>
          <p:cNvPr id="5" name="Text Placeholder 4"/>
          <p:cNvSpPr>
            <a:spLocks noGrp="1"/>
          </p:cNvSpPr>
          <p:nvPr>
            <p:ph type="body" idx="1"/>
          </p:nvPr>
        </p:nvSpPr>
        <p:spPr>
          <a:xfrm>
            <a:off x="1186179" y="1858721"/>
            <a:ext cx="10026304" cy="678103"/>
          </a:xfrm>
        </p:spPr>
        <p:txBody>
          <a:bodyPr>
            <a:normAutofit/>
          </a:bodyPr>
          <a:lstStyle/>
          <a:p>
            <a:pPr algn="ctr"/>
            <a:r>
              <a:rPr lang="en-US" u="sng" dirty="0"/>
              <a:t>Faculty Sponsors Must be </a:t>
            </a:r>
            <a:r>
              <a:rPr lang="en-US" b="1" u="sng" dirty="0">
                <a:hlinkClick r:id="rId2"/>
              </a:rPr>
              <a:t>Members of the Professoriate</a:t>
            </a:r>
            <a:endParaRPr lang="en-US" b="1" u="sng" dirty="0"/>
          </a:p>
        </p:txBody>
      </p:sp>
      <p:sp>
        <p:nvSpPr>
          <p:cNvPr id="6" name="Content Placeholder 5"/>
          <p:cNvSpPr>
            <a:spLocks noGrp="1"/>
          </p:cNvSpPr>
          <p:nvPr>
            <p:ph sz="half" idx="2"/>
          </p:nvPr>
        </p:nvSpPr>
        <p:spPr>
          <a:xfrm>
            <a:off x="1181392" y="2611316"/>
            <a:ext cx="4806490" cy="3393066"/>
          </a:xfrm>
        </p:spPr>
        <p:txBody>
          <a:bodyPr>
            <a:normAutofit/>
          </a:bodyPr>
          <a:lstStyle/>
          <a:p>
            <a:pPr marL="0" indent="0">
              <a:buNone/>
            </a:pPr>
            <a:r>
              <a:rPr lang="en-US" dirty="0"/>
              <a:t>Tenure Line Faculty (UTL)</a:t>
            </a:r>
          </a:p>
          <a:p>
            <a:pPr lvl="1">
              <a:buFont typeface="Arial" panose="020B0604020202020204" pitchFamily="34" charset="0"/>
              <a:buChar char="•"/>
            </a:pPr>
            <a:r>
              <a:rPr lang="en-US" dirty="0"/>
              <a:t>Assistant Professor</a:t>
            </a:r>
          </a:p>
          <a:p>
            <a:pPr lvl="1">
              <a:buFont typeface="Arial" panose="020B0604020202020204" pitchFamily="34" charset="0"/>
              <a:buChar char="•"/>
            </a:pPr>
            <a:r>
              <a:rPr lang="en-US" dirty="0"/>
              <a:t>Associate Professor</a:t>
            </a:r>
          </a:p>
          <a:p>
            <a:pPr lvl="1">
              <a:buFont typeface="Arial" panose="020B0604020202020204" pitchFamily="34" charset="0"/>
              <a:buChar char="•"/>
            </a:pPr>
            <a:r>
              <a:rPr lang="en-US" dirty="0"/>
              <a:t>Professor</a:t>
            </a:r>
          </a:p>
          <a:p>
            <a:pPr marL="0" indent="0">
              <a:buNone/>
            </a:pPr>
            <a:r>
              <a:rPr lang="en-US" dirty="0"/>
              <a:t>Non-Tenure Line Faculty (NTL-)</a:t>
            </a:r>
          </a:p>
          <a:p>
            <a:pPr lvl="1">
              <a:buFont typeface="Arial" panose="020B0604020202020204" pitchFamily="34" charset="0"/>
              <a:buChar char="•"/>
            </a:pPr>
            <a:r>
              <a:rPr lang="en-US" dirty="0"/>
              <a:t>Assistant Professor (Research)</a:t>
            </a:r>
          </a:p>
          <a:p>
            <a:pPr lvl="1">
              <a:buFont typeface="Arial" panose="020B0604020202020204" pitchFamily="34" charset="0"/>
              <a:buChar char="•"/>
            </a:pPr>
            <a:r>
              <a:rPr lang="en-US" dirty="0"/>
              <a:t>Associate Professor (Performance, Teaching, Research)</a:t>
            </a:r>
          </a:p>
          <a:p>
            <a:pPr lvl="1">
              <a:buFont typeface="Arial" panose="020B0604020202020204" pitchFamily="34" charset="0"/>
              <a:buChar char="•"/>
            </a:pPr>
            <a:r>
              <a:rPr lang="en-US" dirty="0"/>
              <a:t>Professor (Applied Research, Clinical, Performance, Teaching, Research)</a:t>
            </a:r>
          </a:p>
        </p:txBody>
      </p:sp>
      <p:sp>
        <p:nvSpPr>
          <p:cNvPr id="8" name="Content Placeholder 7"/>
          <p:cNvSpPr>
            <a:spLocks noGrp="1"/>
          </p:cNvSpPr>
          <p:nvPr>
            <p:ph sz="quarter" idx="4"/>
          </p:nvPr>
        </p:nvSpPr>
        <p:spPr>
          <a:xfrm>
            <a:off x="6199331" y="2536824"/>
            <a:ext cx="5022727" cy="3467557"/>
          </a:xfrm>
        </p:spPr>
        <p:txBody>
          <a:bodyPr>
            <a:normAutofit/>
          </a:bodyPr>
          <a:lstStyle/>
          <a:p>
            <a:pPr marL="0" indent="0">
              <a:buNone/>
            </a:pPr>
            <a:r>
              <a:rPr lang="en-US" dirty="0"/>
              <a:t>Medical Center Line Faculty (MCL)</a:t>
            </a:r>
          </a:p>
          <a:p>
            <a:pPr lvl="1">
              <a:buFont typeface="Arial" panose="020B0604020202020204" pitchFamily="34" charset="0"/>
              <a:buChar char="•"/>
            </a:pPr>
            <a:r>
              <a:rPr lang="en-US" dirty="0"/>
              <a:t>Assistant Professor</a:t>
            </a:r>
          </a:p>
          <a:p>
            <a:pPr lvl="1">
              <a:buFont typeface="Arial" panose="020B0604020202020204" pitchFamily="34" charset="0"/>
              <a:buChar char="•"/>
            </a:pPr>
            <a:r>
              <a:rPr lang="en-US" dirty="0"/>
              <a:t>Associate Professor</a:t>
            </a:r>
          </a:p>
          <a:p>
            <a:pPr lvl="1">
              <a:buFont typeface="Arial" panose="020B0604020202020204" pitchFamily="34" charset="0"/>
              <a:buChar char="•"/>
            </a:pPr>
            <a:r>
              <a:rPr lang="en-US" dirty="0"/>
              <a:t>Professor</a:t>
            </a:r>
          </a:p>
          <a:p>
            <a:pPr marL="0" indent="0">
              <a:buNone/>
            </a:pPr>
            <a:r>
              <a:rPr lang="en-US" dirty="0"/>
              <a:t>Other Faculty Designations</a:t>
            </a:r>
          </a:p>
          <a:p>
            <a:pPr lvl="1">
              <a:buFont typeface="Arial" panose="020B0604020202020204" pitchFamily="34" charset="0"/>
              <a:buChar char="•"/>
            </a:pPr>
            <a:r>
              <a:rPr lang="en-US" dirty="0"/>
              <a:t>Assistant Professor (Subject to PhD)</a:t>
            </a:r>
          </a:p>
          <a:p>
            <a:pPr lvl="1">
              <a:buFont typeface="Arial" panose="020B0604020202020204" pitchFamily="34" charset="0"/>
              <a:buChar char="•"/>
            </a:pPr>
            <a:r>
              <a:rPr lang="en-US" dirty="0"/>
              <a:t>Senior Fellow at designated policy centers and institutes (</a:t>
            </a:r>
            <a:r>
              <a:rPr lang="en-US" sz="1200" dirty="0"/>
              <a:t>defined in </a:t>
            </a:r>
            <a:r>
              <a:rPr lang="en-US" sz="1200" dirty="0">
                <a:hlinkClick r:id="rId2"/>
              </a:rPr>
              <a:t>Section 2.3.2</a:t>
            </a:r>
            <a:r>
              <a:rPr lang="en-US" dirty="0"/>
              <a:t>)</a:t>
            </a:r>
          </a:p>
          <a:p>
            <a:pPr lvl="1">
              <a:buFont typeface="Arial" panose="020B0604020202020204" pitchFamily="34" charset="0"/>
              <a:buChar char="•"/>
            </a:pPr>
            <a:r>
              <a:rPr lang="en-US" dirty="0"/>
              <a:t>Center Fellow at designated policy centers and institutes (</a:t>
            </a:r>
            <a:r>
              <a:rPr lang="en-US" sz="1200" dirty="0"/>
              <a:t>defined in </a:t>
            </a:r>
            <a:r>
              <a:rPr lang="en-US" sz="1200" dirty="0">
                <a:hlinkClick r:id="rId2"/>
              </a:rPr>
              <a:t>Section 2.3.2</a:t>
            </a:r>
            <a:r>
              <a:rPr lang="en-US" dirty="0"/>
              <a:t>)</a:t>
            </a:r>
          </a:p>
        </p:txBody>
      </p:sp>
      <p:sp>
        <p:nvSpPr>
          <p:cNvPr id="4" name="Slide Number Placeholder 3"/>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292270129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774" y="237194"/>
            <a:ext cx="10042710" cy="1293028"/>
          </a:xfrm>
        </p:spPr>
        <p:txBody>
          <a:bodyPr/>
          <a:lstStyle/>
          <a:p>
            <a:r>
              <a:rPr lang="en-US" b="1" dirty="0"/>
              <a:t>Policy:</a:t>
            </a:r>
            <a:br>
              <a:rPr lang="en-US" dirty="0"/>
            </a:br>
            <a:r>
              <a:rPr lang="en-US" sz="3200" dirty="0"/>
              <a:t>Department Transfer</a:t>
            </a:r>
          </a:p>
        </p:txBody>
      </p:sp>
      <p:sp>
        <p:nvSpPr>
          <p:cNvPr id="3" name="Content Placeholder 2"/>
          <p:cNvSpPr>
            <a:spLocks noGrp="1"/>
          </p:cNvSpPr>
          <p:nvPr>
            <p:ph idx="1"/>
          </p:nvPr>
        </p:nvSpPr>
        <p:spPr>
          <a:xfrm>
            <a:off x="1169774" y="1980732"/>
            <a:ext cx="10042709" cy="4236420"/>
          </a:xfrm>
        </p:spPr>
        <p:txBody>
          <a:bodyPr>
            <a:normAutofit fontScale="77500" lnSpcReduction="20000"/>
          </a:bodyPr>
          <a:lstStyle/>
          <a:p>
            <a:r>
              <a:rPr lang="en-US" sz="2800" dirty="0"/>
              <a:t>When a current Stanford Postdoc ends a postdoc appointment in one department and will be appointed as a POSTDOC in another Stanford department</a:t>
            </a:r>
          </a:p>
          <a:p>
            <a:r>
              <a:rPr lang="en-US" sz="2800" b="1" dirty="0"/>
              <a:t>IMPORTANT: Terminating and appointing departments must coordinate the transfer to ensure continuation of pay, benefits, ID Card privileges, and visa compliance (for international postdocs); i.e., no gap between termination and new appointment start date</a:t>
            </a:r>
          </a:p>
          <a:p>
            <a:r>
              <a:rPr lang="en-US" sz="2800" b="1" dirty="0"/>
              <a:t>The current department submits a Termination Form</a:t>
            </a:r>
          </a:p>
          <a:p>
            <a:pPr lvl="1"/>
            <a:r>
              <a:rPr lang="en-US" sz="2800" dirty="0"/>
              <a:t>Action Reason is “Departmental Transfer”</a:t>
            </a:r>
          </a:p>
          <a:p>
            <a:r>
              <a:rPr lang="en-US" sz="2800" b="1" dirty="0"/>
              <a:t>The new department submits a Postdoc Invite and Recommendation Form</a:t>
            </a:r>
            <a:endParaRPr lang="en-US" sz="2600" b="1" dirty="0"/>
          </a:p>
          <a:p>
            <a:pPr lvl="1"/>
            <a:r>
              <a:rPr lang="en-US" sz="2800" dirty="0"/>
              <a:t>CANNOT use the email address used for previous postdoc appointment</a:t>
            </a:r>
          </a:p>
          <a:p>
            <a:pPr lvl="1"/>
            <a:r>
              <a:rPr lang="en-US" sz="2800" dirty="0"/>
              <a:t>Is this request for Department Transfer field is YES</a:t>
            </a:r>
          </a:p>
          <a:p>
            <a:pPr marL="137160" indent="0">
              <a:buNone/>
            </a:pPr>
            <a:endParaRPr lang="en-US" dirty="0"/>
          </a:p>
          <a:p>
            <a:pPr marL="137160" indent="0" algn="ctr">
              <a:buNone/>
            </a:pPr>
            <a:r>
              <a:rPr lang="en-US" sz="1800" dirty="0">
                <a:hlinkClick r:id="rId2"/>
              </a:rPr>
              <a:t>https://postdocs.stanford.edu/postdoctoral-administrators/how-quick-links/transfer-another-stanford-department</a:t>
            </a:r>
            <a:endParaRPr lang="en-US" sz="1800" dirty="0"/>
          </a:p>
        </p:txBody>
      </p:sp>
      <p:sp>
        <p:nvSpPr>
          <p:cNvPr id="4" name="Slide Number Placeholder 3"/>
          <p:cNvSpPr>
            <a:spLocks noGrp="1"/>
          </p:cNvSpPr>
          <p:nvPr>
            <p:ph type="sldNum" sz="quarter" idx="12"/>
          </p:nvPr>
        </p:nvSpPr>
        <p:spPr/>
        <p:txBody>
          <a:bodyPr/>
          <a:lstStyle/>
          <a:p>
            <a:fld id="{6D22F896-40B5-4ADD-8801-0D06FADFA095}" type="slidenum">
              <a:rPr lang="en-US" smtClean="0"/>
              <a:t>190</a:t>
            </a:fld>
            <a:endParaRPr lang="en-US" dirty="0"/>
          </a:p>
        </p:txBody>
      </p:sp>
    </p:spTree>
    <p:extLst>
      <p:ext uri="{BB962C8B-B14F-4D97-AF65-F5344CB8AC3E}">
        <p14:creationId xmlns:p14="http://schemas.microsoft.com/office/powerpoint/2010/main" val="320114041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8" y="252628"/>
            <a:ext cx="9927925" cy="1293028"/>
          </a:xfrm>
        </p:spPr>
        <p:txBody>
          <a:bodyPr>
            <a:noAutofit/>
          </a:bodyPr>
          <a:lstStyle/>
          <a:p>
            <a:r>
              <a:rPr lang="en-US" b="1" dirty="0"/>
              <a:t>Click Steps:</a:t>
            </a:r>
            <a:br>
              <a:rPr lang="en-US" dirty="0"/>
            </a:br>
            <a:r>
              <a:rPr lang="en-US" sz="3200" dirty="0"/>
              <a:t>Forwarding Info for Official Stanford Communications Box</a:t>
            </a:r>
          </a:p>
        </p:txBody>
      </p:sp>
      <p:sp>
        <p:nvSpPr>
          <p:cNvPr id="3" name="Content Placeholder 2"/>
          <p:cNvSpPr>
            <a:spLocks noGrp="1"/>
          </p:cNvSpPr>
          <p:nvPr>
            <p:ph sz="half" idx="1"/>
          </p:nvPr>
        </p:nvSpPr>
        <p:spPr>
          <a:xfrm>
            <a:off x="1227438" y="1951859"/>
            <a:ext cx="4868562" cy="4024125"/>
          </a:xfrm>
        </p:spPr>
        <p:txBody>
          <a:bodyPr>
            <a:normAutofit/>
          </a:bodyPr>
          <a:lstStyle/>
          <a:p>
            <a:r>
              <a:rPr lang="en-US" dirty="0"/>
              <a:t>Stanford may need to send official communications to former postdocs</a:t>
            </a:r>
          </a:p>
          <a:p>
            <a:r>
              <a:rPr lang="en-US" dirty="0"/>
              <a:t>It is important to obtain a forwarding mail address and email address</a:t>
            </a:r>
          </a:p>
          <a:p>
            <a:endParaRPr lang="en-US" dirty="0"/>
          </a:p>
          <a:p>
            <a:r>
              <a:rPr lang="en-US" b="1" i="1" dirty="0"/>
              <a:t>Training Scenario Details:</a:t>
            </a:r>
          </a:p>
          <a:p>
            <a:pPr lvl="1"/>
            <a:r>
              <a:rPr lang="en-US" dirty="0"/>
              <a:t>Enter Robin’s forwarding address:</a:t>
            </a:r>
          </a:p>
          <a:p>
            <a:pPr lvl="2"/>
            <a:r>
              <a:rPr lang="en-US" dirty="0"/>
              <a:t>4321 Walnut Street, West Lafayette, IN 44444, as of 12/01/2023</a:t>
            </a:r>
          </a:p>
          <a:p>
            <a:pPr lvl="1"/>
            <a:r>
              <a:rPr lang="en-US" dirty="0"/>
              <a:t>Enter Robin’s non-Stanford email address: </a:t>
            </a:r>
            <a:r>
              <a:rPr lang="en-US" dirty="0">
                <a:hlinkClick r:id="rId2"/>
              </a:rPr>
              <a:t>robinhpurdue@gmail.com</a:t>
            </a:r>
            <a:r>
              <a:rPr lang="en-US" dirty="0"/>
              <a:t> </a:t>
            </a:r>
          </a:p>
        </p:txBody>
      </p:sp>
      <p:pic>
        <p:nvPicPr>
          <p:cNvPr id="10" name="Content Placeholder 9"/>
          <p:cNvPicPr>
            <a:picLocks noGrp="1" noChangeAspect="1"/>
          </p:cNvPicPr>
          <p:nvPr>
            <p:ph sz="half" idx="2"/>
          </p:nvPr>
        </p:nvPicPr>
        <p:blipFill>
          <a:blip r:embed="rId3"/>
          <a:stretch>
            <a:fillRect/>
          </a:stretch>
        </p:blipFill>
        <p:spPr>
          <a:xfrm>
            <a:off x="6341805" y="2445134"/>
            <a:ext cx="4937125" cy="1457502"/>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191</a:t>
            </a:fld>
            <a:endParaRPr lang="en-US" dirty="0"/>
          </a:p>
        </p:txBody>
      </p:sp>
      <p:pic>
        <p:nvPicPr>
          <p:cNvPr id="6" name="Picture 5"/>
          <p:cNvPicPr>
            <a:picLocks noChangeAspect="1"/>
          </p:cNvPicPr>
          <p:nvPr/>
        </p:nvPicPr>
        <p:blipFill>
          <a:blip r:embed="rId4"/>
          <a:stretch>
            <a:fillRect/>
          </a:stretch>
        </p:blipFill>
        <p:spPr>
          <a:xfrm>
            <a:off x="7099328" y="3183675"/>
            <a:ext cx="500874" cy="245325"/>
          </a:xfrm>
          <a:prstGeom prst="rect">
            <a:avLst/>
          </a:prstGeom>
        </p:spPr>
      </p:pic>
    </p:spTree>
    <p:extLst>
      <p:ext uri="{BB962C8B-B14F-4D97-AF65-F5344CB8AC3E}">
        <p14:creationId xmlns:p14="http://schemas.microsoft.com/office/powerpoint/2010/main" val="10848162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248" y="309791"/>
            <a:ext cx="10026235" cy="1293028"/>
          </a:xfrm>
        </p:spPr>
        <p:txBody>
          <a:bodyPr/>
          <a:lstStyle/>
          <a:p>
            <a:r>
              <a:rPr lang="en-US" b="1" dirty="0"/>
              <a:t>Click Steps:</a:t>
            </a:r>
            <a:br>
              <a:rPr lang="en-US" dirty="0"/>
            </a:br>
            <a:r>
              <a:rPr lang="en-US" sz="3200" dirty="0"/>
              <a:t>Professional Information Box</a:t>
            </a:r>
          </a:p>
        </p:txBody>
      </p:sp>
      <p:sp>
        <p:nvSpPr>
          <p:cNvPr id="3" name="Content Placeholder 2"/>
          <p:cNvSpPr>
            <a:spLocks noGrp="1"/>
          </p:cNvSpPr>
          <p:nvPr>
            <p:ph sz="half" idx="1"/>
          </p:nvPr>
        </p:nvSpPr>
        <p:spPr>
          <a:xfrm>
            <a:off x="1186247" y="1932424"/>
            <a:ext cx="4787515" cy="4130625"/>
          </a:xfrm>
        </p:spPr>
        <p:txBody>
          <a:bodyPr>
            <a:normAutofit fontScale="92500"/>
          </a:bodyPr>
          <a:lstStyle/>
          <a:p>
            <a:r>
              <a:rPr lang="en-US" dirty="0"/>
              <a:t>OPA tracks postdoctoral outcome data</a:t>
            </a:r>
          </a:p>
          <a:p>
            <a:r>
              <a:rPr lang="en-US" dirty="0"/>
              <a:t>It is important to get new position information</a:t>
            </a:r>
          </a:p>
          <a:p>
            <a:r>
              <a:rPr lang="en-US" dirty="0"/>
              <a:t>Enter the Postdoc’s New Position Title, Type of Position, and the Institution or Company</a:t>
            </a:r>
          </a:p>
          <a:p>
            <a:endParaRPr lang="en-US" b="1" i="1" dirty="0"/>
          </a:p>
          <a:p>
            <a:r>
              <a:rPr lang="en-US" b="1" i="1" dirty="0"/>
              <a:t>Training Scenario Details:</a:t>
            </a:r>
          </a:p>
          <a:p>
            <a:pPr lvl="1"/>
            <a:r>
              <a:rPr lang="en-US" dirty="0"/>
              <a:t>Enter Robin’s New Position Title: Assistant Professor</a:t>
            </a:r>
          </a:p>
          <a:p>
            <a:pPr lvl="1"/>
            <a:r>
              <a:rPr lang="en-US" dirty="0"/>
              <a:t>Type of Position: click the magnifying glass to Look Up and select: 001 Academic Faculty Position</a:t>
            </a:r>
          </a:p>
          <a:p>
            <a:pPr lvl="1"/>
            <a:r>
              <a:rPr lang="en-US" dirty="0"/>
              <a:t>Enter Robin’s New Institution: Purdue University</a:t>
            </a:r>
          </a:p>
        </p:txBody>
      </p:sp>
      <p:pic>
        <p:nvPicPr>
          <p:cNvPr id="9" name="Content Placeholder 8"/>
          <p:cNvPicPr>
            <a:picLocks noGrp="1" noChangeAspect="1"/>
          </p:cNvPicPr>
          <p:nvPr>
            <p:ph sz="half" idx="2"/>
          </p:nvPr>
        </p:nvPicPr>
        <p:blipFill>
          <a:blip r:embed="rId2"/>
          <a:stretch>
            <a:fillRect/>
          </a:stretch>
        </p:blipFill>
        <p:spPr>
          <a:xfrm>
            <a:off x="6199365" y="2145077"/>
            <a:ext cx="4937125" cy="3712026"/>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192</a:t>
            </a:fld>
            <a:endParaRPr lang="en-US" dirty="0"/>
          </a:p>
        </p:txBody>
      </p:sp>
    </p:spTree>
    <p:extLst>
      <p:ext uri="{BB962C8B-B14F-4D97-AF65-F5344CB8AC3E}">
        <p14:creationId xmlns:p14="http://schemas.microsoft.com/office/powerpoint/2010/main" val="264764178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8" y="305793"/>
            <a:ext cx="9901881" cy="1293028"/>
          </a:xfrm>
        </p:spPr>
        <p:txBody>
          <a:bodyPr/>
          <a:lstStyle/>
          <a:p>
            <a:r>
              <a:rPr lang="en-US" b="1" dirty="0"/>
              <a:t>Click Steps:</a:t>
            </a:r>
            <a:br>
              <a:rPr lang="en-US" dirty="0"/>
            </a:br>
            <a:r>
              <a:rPr lang="en-US" sz="3200" dirty="0"/>
              <a:t>Certificate of Training Box</a:t>
            </a:r>
          </a:p>
        </p:txBody>
      </p:sp>
      <p:sp>
        <p:nvSpPr>
          <p:cNvPr id="3" name="Content Placeholder 2"/>
          <p:cNvSpPr>
            <a:spLocks noGrp="1"/>
          </p:cNvSpPr>
          <p:nvPr>
            <p:ph sz="half" idx="1"/>
          </p:nvPr>
        </p:nvSpPr>
        <p:spPr>
          <a:xfrm>
            <a:off x="1227438" y="2094945"/>
            <a:ext cx="4792364" cy="2385239"/>
          </a:xfrm>
        </p:spPr>
        <p:txBody>
          <a:bodyPr>
            <a:normAutofit/>
          </a:bodyPr>
          <a:lstStyle/>
          <a:p>
            <a:r>
              <a:rPr lang="en-US" dirty="0"/>
              <a:t>Certificate of Training</a:t>
            </a:r>
          </a:p>
          <a:p>
            <a:pPr lvl="1"/>
            <a:r>
              <a:rPr lang="en-US" b="1" dirty="0"/>
              <a:t>Certificates are no longer produced</a:t>
            </a:r>
          </a:p>
          <a:p>
            <a:pPr lvl="1"/>
            <a:r>
              <a:rPr lang="en-US" dirty="0"/>
              <a:t>Please direct postdocs to the </a:t>
            </a:r>
            <a:r>
              <a:rPr lang="en-US" dirty="0">
                <a:hlinkClick r:id="rId2"/>
              </a:rPr>
              <a:t>Verification Letter </a:t>
            </a:r>
            <a:r>
              <a:rPr lang="en-US" dirty="0"/>
              <a:t>request web page</a:t>
            </a:r>
          </a:p>
        </p:txBody>
      </p:sp>
      <p:pic>
        <p:nvPicPr>
          <p:cNvPr id="8" name="Content Placeholder 7"/>
          <p:cNvPicPr>
            <a:picLocks noGrp="1" noChangeAspect="1"/>
          </p:cNvPicPr>
          <p:nvPr>
            <p:ph sz="half" idx="2"/>
          </p:nvPr>
        </p:nvPicPr>
        <p:blipFill>
          <a:blip r:embed="rId3"/>
          <a:stretch>
            <a:fillRect/>
          </a:stretch>
        </p:blipFill>
        <p:spPr>
          <a:xfrm>
            <a:off x="6172200" y="2094945"/>
            <a:ext cx="5757863" cy="3117146"/>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193</a:t>
            </a:fld>
            <a:endParaRPr lang="en-US" dirty="0"/>
          </a:p>
        </p:txBody>
      </p:sp>
    </p:spTree>
    <p:extLst>
      <p:ext uri="{BB962C8B-B14F-4D97-AF65-F5344CB8AC3E}">
        <p14:creationId xmlns:p14="http://schemas.microsoft.com/office/powerpoint/2010/main" val="407525748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6" y="278535"/>
            <a:ext cx="9960877" cy="1293028"/>
          </a:xfrm>
        </p:spPr>
        <p:txBody>
          <a:bodyPr/>
          <a:lstStyle/>
          <a:p>
            <a:r>
              <a:rPr lang="en-US" b="1" dirty="0"/>
              <a:t>Click Steps:</a:t>
            </a:r>
            <a:br>
              <a:rPr lang="en-US" dirty="0"/>
            </a:br>
            <a:r>
              <a:rPr lang="en-US" sz="3200" dirty="0"/>
              <a:t>Admin Information Box</a:t>
            </a:r>
          </a:p>
        </p:txBody>
      </p:sp>
      <p:sp>
        <p:nvSpPr>
          <p:cNvPr id="3" name="Content Placeholder 2"/>
          <p:cNvSpPr>
            <a:spLocks noGrp="1"/>
          </p:cNvSpPr>
          <p:nvPr>
            <p:ph sz="half" idx="1"/>
          </p:nvPr>
        </p:nvSpPr>
        <p:spPr>
          <a:xfrm>
            <a:off x="1194485" y="2008063"/>
            <a:ext cx="4779277" cy="4024125"/>
          </a:xfrm>
        </p:spPr>
        <p:txBody>
          <a:bodyPr>
            <a:normAutofit/>
          </a:bodyPr>
          <a:lstStyle/>
          <a:p>
            <a:r>
              <a:rPr lang="en-US" b="1" dirty="0"/>
              <a:t>Postdoc Admin must click the checkbox “I understand that” </a:t>
            </a:r>
            <a:r>
              <a:rPr lang="en-US" dirty="0"/>
              <a:t>to acknowledge completion of the additional steps required for appointment termination</a:t>
            </a:r>
          </a:p>
          <a:p>
            <a:r>
              <a:rPr lang="en-US" dirty="0"/>
              <a:t>Action Buttons</a:t>
            </a:r>
          </a:p>
          <a:p>
            <a:pPr lvl="1"/>
            <a:r>
              <a:rPr lang="en-US" dirty="0"/>
              <a:t>Save – saves data entered in form</a:t>
            </a:r>
          </a:p>
          <a:p>
            <a:pPr lvl="1"/>
            <a:r>
              <a:rPr lang="en-US" dirty="0"/>
              <a:t>Submit – submits form to workflow</a:t>
            </a:r>
          </a:p>
          <a:p>
            <a:pPr lvl="1"/>
            <a:r>
              <a:rPr lang="en-US" dirty="0"/>
              <a:t>Back – returns to previous screen</a:t>
            </a:r>
          </a:p>
          <a:p>
            <a:pPr lvl="1"/>
            <a:r>
              <a:rPr lang="en-US" dirty="0"/>
              <a:t>Print – Prints hard copy for paper files</a:t>
            </a:r>
          </a:p>
        </p:txBody>
      </p:sp>
      <p:pic>
        <p:nvPicPr>
          <p:cNvPr id="9" name="Content Placeholder 8"/>
          <p:cNvPicPr>
            <a:picLocks noGrp="1" noChangeAspect="1"/>
          </p:cNvPicPr>
          <p:nvPr>
            <p:ph sz="half" idx="2"/>
          </p:nvPr>
        </p:nvPicPr>
        <p:blipFill>
          <a:blip r:embed="rId2"/>
          <a:stretch>
            <a:fillRect/>
          </a:stretch>
        </p:blipFill>
        <p:spPr>
          <a:xfrm>
            <a:off x="6218238" y="2204242"/>
            <a:ext cx="4937125" cy="2169946"/>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194</a:t>
            </a:fld>
            <a:endParaRPr lang="en-US" dirty="0"/>
          </a:p>
        </p:txBody>
      </p:sp>
      <p:sp>
        <p:nvSpPr>
          <p:cNvPr id="7" name="Oval 6"/>
          <p:cNvSpPr/>
          <p:nvPr/>
        </p:nvSpPr>
        <p:spPr>
          <a:xfrm>
            <a:off x="6174924" y="3862124"/>
            <a:ext cx="591848" cy="591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973762" y="2498124"/>
            <a:ext cx="1376854" cy="591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90397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151" y="211964"/>
            <a:ext cx="9960332" cy="1303867"/>
          </a:xfrm>
        </p:spPr>
        <p:txBody>
          <a:bodyPr>
            <a:normAutofit/>
          </a:bodyPr>
          <a:lstStyle/>
          <a:p>
            <a:r>
              <a:rPr lang="en-US" b="1" dirty="0"/>
              <a:t>Process:</a:t>
            </a:r>
            <a:br>
              <a:rPr lang="en-US" dirty="0"/>
            </a:br>
            <a:r>
              <a:rPr lang="en-US" sz="3200" dirty="0"/>
              <a:t>Termination Form Email Notices</a:t>
            </a:r>
          </a:p>
        </p:txBody>
      </p:sp>
      <p:sp>
        <p:nvSpPr>
          <p:cNvPr id="3" name="Text Placeholder 2"/>
          <p:cNvSpPr>
            <a:spLocks noGrp="1"/>
          </p:cNvSpPr>
          <p:nvPr>
            <p:ph type="body" idx="1"/>
          </p:nvPr>
        </p:nvSpPr>
        <p:spPr>
          <a:xfrm>
            <a:off x="681915" y="1919117"/>
            <a:ext cx="3456432" cy="617320"/>
          </a:xfrm>
        </p:spPr>
        <p:txBody>
          <a:bodyPr/>
          <a:lstStyle/>
          <a:p>
            <a:r>
              <a:rPr lang="en-US" dirty="0"/>
              <a:t>Confirmation of Form Submission to Admin</a:t>
            </a:r>
          </a:p>
        </p:txBody>
      </p:sp>
      <p:sp>
        <p:nvSpPr>
          <p:cNvPr id="4" name="Text Placeholder 3"/>
          <p:cNvSpPr>
            <a:spLocks noGrp="1"/>
          </p:cNvSpPr>
          <p:nvPr>
            <p:ph type="body" sz="half" idx="15"/>
          </p:nvPr>
        </p:nvSpPr>
        <p:spPr/>
        <p:txBody>
          <a:bodyPr/>
          <a:lstStyle/>
          <a:p>
            <a:endParaRPr lang="en-US" dirty="0"/>
          </a:p>
        </p:txBody>
      </p:sp>
      <p:sp>
        <p:nvSpPr>
          <p:cNvPr id="5" name="Text Placeholder 4"/>
          <p:cNvSpPr>
            <a:spLocks noGrp="1"/>
          </p:cNvSpPr>
          <p:nvPr>
            <p:ph type="body" sz="quarter" idx="3"/>
          </p:nvPr>
        </p:nvSpPr>
        <p:spPr>
          <a:xfrm>
            <a:off x="4364915" y="1937194"/>
            <a:ext cx="3456432" cy="626534"/>
          </a:xfrm>
        </p:spPr>
        <p:txBody>
          <a:bodyPr/>
          <a:lstStyle/>
          <a:p>
            <a:r>
              <a:rPr lang="en-US" dirty="0"/>
              <a:t>Approval Email Notice to Admin</a:t>
            </a:r>
          </a:p>
        </p:txBody>
      </p:sp>
      <p:sp>
        <p:nvSpPr>
          <p:cNvPr id="6" name="Text Placeholder 5"/>
          <p:cNvSpPr>
            <a:spLocks noGrp="1"/>
          </p:cNvSpPr>
          <p:nvPr>
            <p:ph type="body" sz="half" idx="16"/>
          </p:nvPr>
        </p:nvSpPr>
        <p:spPr/>
        <p:txBody>
          <a:bodyPr/>
          <a:lstStyle/>
          <a:p>
            <a:endParaRPr lang="en-US" dirty="0"/>
          </a:p>
        </p:txBody>
      </p:sp>
      <p:sp>
        <p:nvSpPr>
          <p:cNvPr id="7" name="Text Placeholder 6"/>
          <p:cNvSpPr>
            <a:spLocks noGrp="1"/>
          </p:cNvSpPr>
          <p:nvPr>
            <p:ph type="body" sz="quarter" idx="13"/>
          </p:nvPr>
        </p:nvSpPr>
        <p:spPr>
          <a:xfrm>
            <a:off x="8045975" y="1947391"/>
            <a:ext cx="3456432" cy="626534"/>
          </a:xfrm>
        </p:spPr>
        <p:txBody>
          <a:bodyPr/>
          <a:lstStyle/>
          <a:p>
            <a:r>
              <a:rPr lang="en-US" dirty="0"/>
              <a:t>Email Notice to Postdoc and Benefits</a:t>
            </a:r>
          </a:p>
        </p:txBody>
      </p:sp>
      <p:sp>
        <p:nvSpPr>
          <p:cNvPr id="8" name="Text Placeholder 7"/>
          <p:cNvSpPr>
            <a:spLocks noGrp="1"/>
          </p:cNvSpPr>
          <p:nvPr>
            <p:ph type="body" sz="half" idx="17"/>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195</a:t>
            </a:fld>
            <a:endParaRPr lang="en-US" dirty="0"/>
          </a:p>
        </p:txBody>
      </p:sp>
      <p:pic>
        <p:nvPicPr>
          <p:cNvPr id="12" name="Picture 11" descr="125.PNG"/>
          <p:cNvPicPr>
            <a:picLocks noGrp="1" noChangeAspect="1"/>
          </p:cNvPicPr>
          <p:nvPr isPhoto="1"/>
        </p:nvPicPr>
        <p:blipFill>
          <a:blip r:embed="rId2" cstate="print">
            <a:lum/>
          </a:blip>
          <a:stretch>
            <a:fillRect/>
          </a:stretch>
        </p:blipFill>
        <p:spPr>
          <a:xfrm>
            <a:off x="683856" y="2664255"/>
            <a:ext cx="3452549" cy="3314618"/>
          </a:xfrm>
          <a:prstGeom prst="rect">
            <a:avLst/>
          </a:prstGeom>
          <a:noFill/>
          <a:ln>
            <a:noFill/>
          </a:ln>
        </p:spPr>
      </p:pic>
      <p:pic>
        <p:nvPicPr>
          <p:cNvPr id="13" name="Picture 12" descr="128.PNG"/>
          <p:cNvPicPr>
            <a:picLocks noGrp="1" noChangeAspect="1"/>
          </p:cNvPicPr>
          <p:nvPr isPhoto="1"/>
        </p:nvPicPr>
        <p:blipFill>
          <a:blip r:embed="rId3" cstate="print">
            <a:lum/>
          </a:blip>
          <a:stretch>
            <a:fillRect/>
          </a:stretch>
        </p:blipFill>
        <p:spPr>
          <a:xfrm>
            <a:off x="4366858" y="2664255"/>
            <a:ext cx="3458376" cy="3314618"/>
          </a:xfrm>
          <a:prstGeom prst="rect">
            <a:avLst/>
          </a:prstGeom>
          <a:noFill/>
          <a:ln>
            <a:noFill/>
          </a:ln>
        </p:spPr>
      </p:pic>
      <p:pic>
        <p:nvPicPr>
          <p:cNvPr id="14" name="Picture 13" descr="129.PNG"/>
          <p:cNvPicPr>
            <a:picLocks noGrp="1" noChangeAspect="1"/>
          </p:cNvPicPr>
          <p:nvPr isPhoto="1"/>
        </p:nvPicPr>
        <p:blipFill>
          <a:blip r:embed="rId4" cstate="print">
            <a:lum/>
          </a:blip>
          <a:stretch>
            <a:fillRect/>
          </a:stretch>
        </p:blipFill>
        <p:spPr>
          <a:xfrm>
            <a:off x="8042183" y="2815013"/>
            <a:ext cx="3460224" cy="3306151"/>
          </a:xfrm>
          <a:prstGeom prst="rect">
            <a:avLst/>
          </a:prstGeom>
          <a:noFill/>
          <a:ln>
            <a:noFill/>
          </a:ln>
        </p:spPr>
      </p:pic>
      <p:pic>
        <p:nvPicPr>
          <p:cNvPr id="10" name="Picture 9"/>
          <p:cNvPicPr>
            <a:picLocks noChangeAspect="1"/>
          </p:cNvPicPr>
          <p:nvPr/>
        </p:nvPicPr>
        <p:blipFill>
          <a:blip r:embed="rId5"/>
          <a:stretch>
            <a:fillRect/>
          </a:stretch>
        </p:blipFill>
        <p:spPr>
          <a:xfrm>
            <a:off x="4357146" y="4461957"/>
            <a:ext cx="1743075" cy="542925"/>
          </a:xfrm>
          <a:prstGeom prst="rect">
            <a:avLst/>
          </a:prstGeom>
        </p:spPr>
      </p:pic>
    </p:spTree>
    <p:extLst>
      <p:ext uri="{BB962C8B-B14F-4D97-AF65-F5344CB8AC3E}">
        <p14:creationId xmlns:p14="http://schemas.microsoft.com/office/powerpoint/2010/main" val="39946219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6" y="235168"/>
            <a:ext cx="10017997" cy="1293028"/>
          </a:xfrm>
        </p:spPr>
        <p:txBody>
          <a:bodyPr/>
          <a:lstStyle/>
          <a:p>
            <a:r>
              <a:rPr lang="en-US" b="1" dirty="0"/>
              <a:t>Process:</a:t>
            </a:r>
            <a:br>
              <a:rPr lang="en-US" dirty="0"/>
            </a:br>
            <a:r>
              <a:rPr lang="en-US" sz="3200" dirty="0"/>
              <a:t>Appointment Verifications</a:t>
            </a:r>
          </a:p>
        </p:txBody>
      </p:sp>
      <p:sp>
        <p:nvSpPr>
          <p:cNvPr id="3" name="Content Placeholder 2"/>
          <p:cNvSpPr>
            <a:spLocks noGrp="1"/>
          </p:cNvSpPr>
          <p:nvPr>
            <p:ph idx="1"/>
          </p:nvPr>
        </p:nvSpPr>
        <p:spPr>
          <a:xfrm>
            <a:off x="1194486" y="1973151"/>
            <a:ext cx="9951309" cy="4041679"/>
          </a:xfrm>
        </p:spPr>
        <p:txBody>
          <a:bodyPr>
            <a:normAutofit fontScale="92500" lnSpcReduction="10000"/>
          </a:bodyPr>
          <a:lstStyle/>
          <a:p>
            <a:r>
              <a:rPr lang="en-US" sz="3200" dirty="0"/>
              <a:t>Former postdocs and third party vendors may request verification of a postdoctoral appointment</a:t>
            </a:r>
          </a:p>
          <a:p>
            <a:r>
              <a:rPr lang="en-US" sz="3200" dirty="0"/>
              <a:t>OPA can only verify postdoctoral appointment dates for postdoctoral scholars who were appointed through Stanford University</a:t>
            </a:r>
          </a:p>
          <a:p>
            <a:r>
              <a:rPr lang="en-US" sz="3200" dirty="0"/>
              <a:t>Verification letters are requested on OPA’s website</a:t>
            </a:r>
          </a:p>
          <a:p>
            <a:pPr lvl="1"/>
            <a:endParaRPr lang="en-US" sz="2400" dirty="0">
              <a:hlinkClick r:id="rId2"/>
            </a:endParaRPr>
          </a:p>
          <a:p>
            <a:pPr lvl="1"/>
            <a:endParaRPr lang="en-US" sz="2400" dirty="0">
              <a:hlinkClick r:id="rId2"/>
            </a:endParaRPr>
          </a:p>
          <a:p>
            <a:pPr lvl="1"/>
            <a:endParaRPr lang="en-US" sz="2400" dirty="0">
              <a:hlinkClick r:id="rId2"/>
            </a:endParaRPr>
          </a:p>
          <a:p>
            <a:pPr marL="457200" lvl="1" indent="0" algn="ctr">
              <a:buNone/>
            </a:pPr>
            <a:r>
              <a:rPr lang="en-US" sz="1300" dirty="0">
                <a:hlinkClick r:id="rId2"/>
              </a:rPr>
              <a:t>https://postdocs.stanford.edu/about/verifications</a:t>
            </a:r>
            <a:endParaRPr lang="en-US" sz="1300" dirty="0"/>
          </a:p>
        </p:txBody>
      </p:sp>
      <p:sp>
        <p:nvSpPr>
          <p:cNvPr id="4" name="Slide Number Placeholder 3"/>
          <p:cNvSpPr>
            <a:spLocks noGrp="1"/>
          </p:cNvSpPr>
          <p:nvPr>
            <p:ph type="sldNum" sz="quarter" idx="12"/>
          </p:nvPr>
        </p:nvSpPr>
        <p:spPr/>
        <p:txBody>
          <a:bodyPr/>
          <a:lstStyle/>
          <a:p>
            <a:fld id="{6D22F896-40B5-4ADD-8801-0D06FADFA095}" type="slidenum">
              <a:rPr lang="en-US" smtClean="0"/>
              <a:t>196</a:t>
            </a:fld>
            <a:endParaRPr lang="en-US" dirty="0"/>
          </a:p>
        </p:txBody>
      </p:sp>
    </p:spTree>
    <p:extLst>
      <p:ext uri="{BB962C8B-B14F-4D97-AF65-F5344CB8AC3E}">
        <p14:creationId xmlns:p14="http://schemas.microsoft.com/office/powerpoint/2010/main" val="402878652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Unpaid Leaves of Absence</a:t>
            </a:r>
          </a:p>
        </p:txBody>
      </p:sp>
      <p:sp>
        <p:nvSpPr>
          <p:cNvPr id="3" name="Text Placeholder 2"/>
          <p:cNvSpPr>
            <a:spLocks noGrp="1"/>
          </p:cNvSpPr>
          <p:nvPr>
            <p:ph type="body" idx="1"/>
          </p:nvPr>
        </p:nvSpPr>
        <p:spPr/>
        <p:txBody>
          <a:bodyPr/>
          <a:lstStyle/>
          <a:p>
            <a:r>
              <a:rPr lang="en-US" dirty="0"/>
              <a:t>(LOA)</a:t>
            </a:r>
          </a:p>
        </p:txBody>
      </p:sp>
      <p:sp>
        <p:nvSpPr>
          <p:cNvPr id="4" name="Slide Number Placeholder 3"/>
          <p:cNvSpPr>
            <a:spLocks noGrp="1"/>
          </p:cNvSpPr>
          <p:nvPr>
            <p:ph type="sldNum" sz="quarter" idx="12"/>
          </p:nvPr>
        </p:nvSpPr>
        <p:spPr/>
        <p:txBody>
          <a:bodyPr/>
          <a:lstStyle/>
          <a:p>
            <a:fld id="{6D22F896-40B5-4ADD-8801-0D06FADFA095}" type="slidenum">
              <a:rPr lang="en-US" smtClean="0"/>
              <a:t>197</a:t>
            </a:fld>
            <a:endParaRPr lang="en-US" dirty="0"/>
          </a:p>
        </p:txBody>
      </p:sp>
    </p:spTree>
    <p:extLst>
      <p:ext uri="{BB962C8B-B14F-4D97-AF65-F5344CB8AC3E}">
        <p14:creationId xmlns:p14="http://schemas.microsoft.com/office/powerpoint/2010/main" val="187157612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011" y="228914"/>
            <a:ext cx="9926594" cy="1293028"/>
          </a:xfrm>
        </p:spPr>
        <p:txBody>
          <a:bodyPr>
            <a:normAutofit/>
          </a:bodyPr>
          <a:lstStyle/>
          <a:p>
            <a:r>
              <a:rPr lang="en-US" sz="4400" b="1" dirty="0"/>
              <a:t>Policy:</a:t>
            </a:r>
            <a:br>
              <a:rPr lang="en-US" sz="4400" dirty="0"/>
            </a:br>
            <a:r>
              <a:rPr lang="en-US" sz="3600" dirty="0"/>
              <a:t>Unpaid Leaves of Absence (LOA)</a:t>
            </a:r>
          </a:p>
        </p:txBody>
      </p:sp>
      <p:sp>
        <p:nvSpPr>
          <p:cNvPr id="3" name="Content Placeholder 2"/>
          <p:cNvSpPr>
            <a:spLocks noGrp="1"/>
          </p:cNvSpPr>
          <p:nvPr>
            <p:ph idx="1"/>
          </p:nvPr>
        </p:nvSpPr>
        <p:spPr>
          <a:xfrm>
            <a:off x="1178011" y="2136451"/>
            <a:ext cx="9926594" cy="3572908"/>
          </a:xfrm>
        </p:spPr>
        <p:txBody>
          <a:bodyPr>
            <a:normAutofit/>
          </a:bodyPr>
          <a:lstStyle/>
          <a:p>
            <a:r>
              <a:rPr lang="en-US" b="1" dirty="0"/>
              <a:t>The Postdoc initiates the LOA form via AXESS</a:t>
            </a:r>
          </a:p>
          <a:p>
            <a:r>
              <a:rPr lang="en-US" dirty="0"/>
              <a:t>The LOA form routes to Postdoc Admin for approval and benefits PTA entry</a:t>
            </a:r>
          </a:p>
          <a:p>
            <a:pPr lvl="1"/>
            <a:r>
              <a:rPr lang="en-US" dirty="0"/>
              <a:t>For international scholars in J-1 or H-1B visa status, please note in comments that Bechtel is aware of the leave to ensure no regulatory violations</a:t>
            </a:r>
          </a:p>
          <a:p>
            <a:r>
              <a:rPr lang="en-US" dirty="0"/>
              <a:t>Maximum 3 months unpaid leave with approval of PI and in accordance with Postdoc Benefits, visa policies</a:t>
            </a:r>
          </a:p>
          <a:p>
            <a:r>
              <a:rPr lang="en-US" dirty="0"/>
              <a:t>Postdocs with outside funding must have approval of funding agency</a:t>
            </a:r>
          </a:p>
          <a:p>
            <a:pPr marL="0" indent="0">
              <a:buNone/>
            </a:pPr>
            <a:endParaRPr lang="en-US" dirty="0"/>
          </a:p>
          <a:p>
            <a:pPr marL="0" indent="0" algn="ctr">
              <a:buNone/>
            </a:pPr>
            <a:r>
              <a:rPr lang="en-US" sz="1400" dirty="0">
                <a:hlinkClick r:id="rId2"/>
              </a:rPr>
              <a:t>https://postdocs.stanford.edu/postdoctoral-administrators/how-quick-links/leave-absence</a:t>
            </a:r>
            <a:endParaRPr lang="en-US" sz="1400" dirty="0"/>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198</a:t>
            </a:fld>
            <a:endParaRPr lang="en-US" dirty="0"/>
          </a:p>
        </p:txBody>
      </p:sp>
    </p:spTree>
    <p:extLst>
      <p:ext uri="{BB962C8B-B14F-4D97-AF65-F5344CB8AC3E}">
        <p14:creationId xmlns:p14="http://schemas.microsoft.com/office/powerpoint/2010/main" val="241131047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38" y="215462"/>
            <a:ext cx="9985046" cy="1293028"/>
          </a:xfrm>
        </p:spPr>
        <p:txBody>
          <a:bodyPr>
            <a:normAutofit/>
          </a:bodyPr>
          <a:lstStyle/>
          <a:p>
            <a:r>
              <a:rPr lang="en-US" b="1" dirty="0"/>
              <a:t>Policy:</a:t>
            </a:r>
            <a:br>
              <a:rPr lang="en-US" dirty="0"/>
            </a:br>
            <a:r>
              <a:rPr lang="en-US" sz="3200" dirty="0"/>
              <a:t>Benefits During Unpaid Leaves of Absence</a:t>
            </a:r>
          </a:p>
        </p:txBody>
      </p:sp>
      <p:sp>
        <p:nvSpPr>
          <p:cNvPr id="3" name="Content Placeholder 2"/>
          <p:cNvSpPr>
            <a:spLocks noGrp="1"/>
          </p:cNvSpPr>
          <p:nvPr>
            <p:ph idx="1"/>
          </p:nvPr>
        </p:nvSpPr>
        <p:spPr>
          <a:xfrm>
            <a:off x="1227438" y="1914473"/>
            <a:ext cx="9985046" cy="4447978"/>
          </a:xfrm>
        </p:spPr>
        <p:txBody>
          <a:bodyPr>
            <a:normAutofit fontScale="92500" lnSpcReduction="10000"/>
          </a:bodyPr>
          <a:lstStyle/>
          <a:p>
            <a:r>
              <a:rPr lang="en-US" dirty="0"/>
              <a:t>Postdocs are required to maintain benefits while on an approved, unpaid LOA</a:t>
            </a:r>
          </a:p>
          <a:p>
            <a:r>
              <a:rPr lang="en-US" dirty="0"/>
              <a:t>Although customary, Faculty Sponsors are not required to pay for the Stanford health insurance coverage for the Postdoc while on an approved unpaid LOA</a:t>
            </a:r>
          </a:p>
          <a:p>
            <a:pPr lvl="1"/>
            <a:r>
              <a:rPr lang="en-US" dirty="0"/>
              <a:t>In this instance, the Postdoc must pay the total benefit cost including the institutional and Postdoc portion</a:t>
            </a:r>
          </a:p>
          <a:p>
            <a:pPr lvl="1"/>
            <a:r>
              <a:rPr lang="en-US" dirty="0"/>
              <a:t>Postdoc must enter banking information in Benelogic so the total premium can be collected through a direct debit to their bank account</a:t>
            </a:r>
          </a:p>
          <a:p>
            <a:r>
              <a:rPr lang="en-US" dirty="0"/>
              <a:t>If the Faculty Sponsor agrees to pay the full cost of the institutional portion of the postdoc’s benefits, typically unrestricted funds are used</a:t>
            </a:r>
          </a:p>
          <a:p>
            <a:pPr lvl="1"/>
            <a:r>
              <a:rPr lang="en-US" dirty="0"/>
              <a:t>A PTA to which the premiums can be charged must be provided on the LOA web form</a:t>
            </a:r>
          </a:p>
          <a:p>
            <a:pPr lvl="1"/>
            <a:r>
              <a:rPr lang="en-US" dirty="0"/>
              <a:t>Faculty Sponsor may NOT pay for benefits if unpaid leave is the result of invalid work status for international scholar</a:t>
            </a:r>
          </a:p>
          <a:p>
            <a:r>
              <a:rPr lang="en-US" dirty="0"/>
              <a:t>Faculty Sponsors are required to pay for life/accidental death and disability coverage for their postdocs while on an unpaid LOA</a:t>
            </a:r>
          </a:p>
          <a:p>
            <a:pPr marL="137160" indent="0" algn="ctr">
              <a:buNone/>
            </a:pPr>
            <a:r>
              <a:rPr lang="en-US" sz="1500" dirty="0">
                <a:hlinkClick r:id="rId2"/>
              </a:rPr>
              <a:t>https://postdocs.stanford.edu/postdoctoral-administrators/how-quick-links/leave-absence</a:t>
            </a:r>
            <a:endParaRPr lang="en-US" sz="1500" dirty="0"/>
          </a:p>
        </p:txBody>
      </p:sp>
      <p:sp>
        <p:nvSpPr>
          <p:cNvPr id="4" name="Slide Number Placeholder 3"/>
          <p:cNvSpPr>
            <a:spLocks noGrp="1"/>
          </p:cNvSpPr>
          <p:nvPr>
            <p:ph type="sldNum" sz="quarter" idx="12"/>
          </p:nvPr>
        </p:nvSpPr>
        <p:spPr/>
        <p:txBody>
          <a:bodyPr/>
          <a:lstStyle/>
          <a:p>
            <a:fld id="{6D22F896-40B5-4ADD-8801-0D06FADFA095}" type="slidenum">
              <a:rPr lang="en-US" smtClean="0"/>
              <a:t>199</a:t>
            </a:fld>
            <a:endParaRPr lang="en-US" dirty="0"/>
          </a:p>
        </p:txBody>
      </p:sp>
    </p:spTree>
    <p:extLst>
      <p:ext uri="{BB962C8B-B14F-4D97-AF65-F5344CB8AC3E}">
        <p14:creationId xmlns:p14="http://schemas.microsoft.com/office/powerpoint/2010/main" val="918215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813" y="227937"/>
            <a:ext cx="10315379" cy="1293028"/>
          </a:xfrm>
        </p:spPr>
        <p:txBody>
          <a:bodyPr/>
          <a:lstStyle/>
          <a:p>
            <a:r>
              <a:rPr lang="en-US" b="1" dirty="0"/>
              <a:t>Training Sections</a:t>
            </a:r>
          </a:p>
        </p:txBody>
      </p:sp>
      <p:sp>
        <p:nvSpPr>
          <p:cNvPr id="3" name="Content Placeholder 2"/>
          <p:cNvSpPr>
            <a:spLocks noGrp="1"/>
          </p:cNvSpPr>
          <p:nvPr>
            <p:ph sz="half" idx="1"/>
          </p:nvPr>
        </p:nvSpPr>
        <p:spPr>
          <a:xfrm>
            <a:off x="1054612" y="1980868"/>
            <a:ext cx="5787342" cy="4160155"/>
          </a:xfrm>
        </p:spPr>
        <p:txBody>
          <a:bodyPr>
            <a:noAutofit/>
          </a:bodyPr>
          <a:lstStyle/>
          <a:p>
            <a:r>
              <a:rPr lang="en-US" sz="1400" b="1" dirty="0"/>
              <a:t>General Appointment and Policy Information</a:t>
            </a:r>
            <a:endParaRPr lang="en-US" sz="1400" b="1" dirty="0">
              <a:hlinkClick r:id="rId2" action="ppaction://hlinksldjump">
                <a:extLst>
                  <a:ext uri="{A12FA001-AC4F-418D-AE19-62706E023703}">
                    <ahyp:hlinkClr xmlns:ahyp="http://schemas.microsoft.com/office/drawing/2018/hyperlinkcolor" val="tx"/>
                  </a:ext>
                </a:extLst>
              </a:hlinkClick>
            </a:endParaRPr>
          </a:p>
          <a:p>
            <a:pPr lvl="1">
              <a:buFont typeface="Courier New" panose="02070309020205020404" pitchFamily="49" charset="0"/>
              <a:buChar char="o"/>
            </a:pPr>
            <a:r>
              <a:rPr lang="en-US" sz="1400" b="1" u="sng" dirty="0">
                <a:solidFill>
                  <a:srgbClr val="6B9F25"/>
                </a:solidFill>
                <a:hlinkClick r:id="rId2" action="ppaction://hlinksldjump">
                  <a:extLst>
                    <a:ext uri="{A12FA001-AC4F-418D-AE19-62706E023703}">
                      <ahyp:hlinkClr xmlns:ahyp="http://schemas.microsoft.com/office/drawing/2018/hyperlinkcolor" val="tx"/>
                    </a:ext>
                  </a:extLst>
                </a:hlinkClick>
              </a:rPr>
              <a:t>Postdoctoral Scholar: Definition and Acronyms </a:t>
            </a:r>
            <a:r>
              <a:rPr lang="en-US" sz="1400" b="1" u="sng" dirty="0"/>
              <a:t> </a:t>
            </a:r>
            <a:endParaRPr lang="en-US" sz="1400" b="1" dirty="0"/>
          </a:p>
          <a:p>
            <a:pPr lvl="1">
              <a:buFont typeface="Courier New" panose="02070309020205020404" pitchFamily="49" charset="0"/>
              <a:buChar char="o"/>
            </a:pPr>
            <a:r>
              <a:rPr lang="en-US" sz="1400" b="1" dirty="0">
                <a:hlinkClick r:id="rId3" action="ppaction://hlinksldjump"/>
              </a:rPr>
              <a:t>Postdoctoral Administrators: Responsibilities &amp; Resources </a:t>
            </a:r>
            <a:endParaRPr lang="en-US" sz="1400" b="1" dirty="0"/>
          </a:p>
          <a:p>
            <a:pPr lvl="1">
              <a:buFont typeface="Courier New" panose="02070309020205020404" pitchFamily="49" charset="0"/>
              <a:buChar char="o"/>
            </a:pPr>
            <a:r>
              <a:rPr lang="en-US" sz="1400" b="1" dirty="0">
                <a:hlinkClick r:id="rId4" action="ppaction://hlinksldjump"/>
              </a:rPr>
              <a:t>Postdoc Web Forms: Roles, Training and Authority, Confidentiality</a:t>
            </a:r>
            <a:endParaRPr lang="en-US" sz="1400" b="1" dirty="0"/>
          </a:p>
          <a:p>
            <a:pPr lvl="1">
              <a:buFont typeface="Courier New" panose="02070309020205020404" pitchFamily="49" charset="0"/>
              <a:buChar char="o"/>
            </a:pPr>
            <a:r>
              <a:rPr lang="en-US" sz="1400" b="1" dirty="0">
                <a:hlinkClick r:id="rId5" action="ppaction://hlinksldjump"/>
              </a:rPr>
              <a:t>The Postdoctoral Appointment: Criteria, Processing Timelines, SUNet ID Sponsorship</a:t>
            </a:r>
            <a:endParaRPr lang="en-US" sz="1400" b="1" dirty="0"/>
          </a:p>
          <a:p>
            <a:pPr lvl="1">
              <a:buFont typeface="Courier New" panose="02070309020205020404" pitchFamily="49" charset="0"/>
              <a:buChar char="o"/>
            </a:pPr>
            <a:r>
              <a:rPr lang="en-US" sz="1400" b="1" dirty="0">
                <a:hlinkClick r:id="rId6" action="ppaction://hlinksldjump"/>
              </a:rPr>
              <a:t>The Postdoctoral Appointment: Sponsorship, Budgeting, Eligibility</a:t>
            </a:r>
            <a:endParaRPr lang="en-US" sz="1400" b="1" dirty="0"/>
          </a:p>
          <a:p>
            <a:r>
              <a:rPr lang="en-US" sz="1400" b="1" dirty="0"/>
              <a:t>New Postdoctoral Appointment (Invite and Recommendation Form)</a:t>
            </a:r>
          </a:p>
          <a:p>
            <a:pPr lvl="1"/>
            <a:r>
              <a:rPr lang="en-US" sz="1400" b="1" dirty="0">
                <a:hlinkClick r:id="rId7" action="ppaction://hlinksldjump"/>
              </a:rPr>
              <a:t>Admin: Process Overview, Initiate Invite Web Form</a:t>
            </a:r>
            <a:endParaRPr lang="en-US" sz="1400" b="1" dirty="0"/>
          </a:p>
          <a:p>
            <a:pPr lvl="1"/>
            <a:r>
              <a:rPr lang="en-US" sz="1400" b="1" dirty="0">
                <a:hlinkClick r:id="rId8" action="ppaction://hlinksldjump"/>
              </a:rPr>
              <a:t>Candidate: View of Invite and Data Form</a:t>
            </a:r>
            <a:endParaRPr lang="en-US" sz="1400" b="1" dirty="0"/>
          </a:p>
          <a:p>
            <a:pPr lvl="1"/>
            <a:r>
              <a:rPr lang="en-US" sz="1400" b="1" dirty="0">
                <a:hlinkClick r:id="rId9" action="ppaction://hlinksldjump"/>
              </a:rPr>
              <a:t>Admin: Data Form Review</a:t>
            </a:r>
            <a:endParaRPr lang="en-US" sz="1400" b="1" dirty="0"/>
          </a:p>
          <a:p>
            <a:pPr lvl="1"/>
            <a:r>
              <a:rPr lang="en-US" sz="1400" b="1" dirty="0">
                <a:hlinkClick r:id="rId10" action="ppaction://hlinksldjump"/>
              </a:rPr>
              <a:t>Admin Entry: Create a Recommendation Web Form</a:t>
            </a:r>
            <a:endParaRPr lang="en-US" sz="1400" b="1" dirty="0"/>
          </a:p>
          <a:p>
            <a:pPr lvl="1"/>
            <a:r>
              <a:rPr lang="en-US" sz="1400" b="1" dirty="0">
                <a:hlinkClick r:id="rId11" action="ppaction://hlinksldjump"/>
              </a:rPr>
              <a:t>Candidate: View of Offer Letter</a:t>
            </a:r>
            <a:endParaRPr lang="en-US" sz="1400" b="1" dirty="0"/>
          </a:p>
          <a:p>
            <a:pPr lvl="1"/>
            <a:r>
              <a:rPr lang="en-US" sz="1400" b="1" dirty="0">
                <a:hlinkClick r:id="rId12" action="ppaction://hlinksldjump"/>
              </a:rPr>
              <a:t>Admin: Submit a Recommendation Form</a:t>
            </a:r>
            <a:endParaRPr lang="en-US" sz="1400" b="1" dirty="0">
              <a:hlinkClick r:id="rId13" action="ppaction://hlinksldjump"/>
            </a:endParaRPr>
          </a:p>
          <a:p>
            <a:pPr lvl="1"/>
            <a:r>
              <a:rPr lang="en-US" sz="1400" b="1" dirty="0">
                <a:hlinkClick r:id="rId13" action="ppaction://hlinksldjump"/>
              </a:rPr>
              <a:t>Visas for International Scholars</a:t>
            </a:r>
            <a:endParaRPr lang="en-US" sz="1400" b="1" dirty="0"/>
          </a:p>
          <a:p>
            <a:pPr lvl="1"/>
            <a:endParaRPr lang="en-US" sz="1400" b="1" dirty="0"/>
          </a:p>
        </p:txBody>
      </p:sp>
      <p:sp>
        <p:nvSpPr>
          <p:cNvPr id="4" name="Content Placeholder 3"/>
          <p:cNvSpPr>
            <a:spLocks noGrp="1"/>
          </p:cNvSpPr>
          <p:nvPr>
            <p:ph sz="half" idx="2"/>
          </p:nvPr>
        </p:nvSpPr>
        <p:spPr>
          <a:xfrm>
            <a:off x="7398686" y="1989172"/>
            <a:ext cx="4264267" cy="4041842"/>
          </a:xfrm>
        </p:spPr>
        <p:txBody>
          <a:bodyPr>
            <a:normAutofit/>
          </a:bodyPr>
          <a:lstStyle/>
          <a:p>
            <a:r>
              <a:rPr lang="en-US" sz="1400" b="1" dirty="0"/>
              <a:t>New Postdoctoral Appointment, continued</a:t>
            </a:r>
          </a:p>
          <a:p>
            <a:pPr lvl="1"/>
            <a:r>
              <a:rPr lang="en-US" sz="1400" b="1" dirty="0">
                <a:hlinkClick r:id="rId14" action="ppaction://hlinksldjump"/>
              </a:rPr>
              <a:t>Salary and Stipend </a:t>
            </a:r>
            <a:endParaRPr lang="en-US" sz="1400" b="1" dirty="0"/>
          </a:p>
          <a:p>
            <a:pPr lvl="1"/>
            <a:r>
              <a:rPr lang="en-US" sz="1400" b="1" dirty="0">
                <a:hlinkClick r:id="rId15" action="ppaction://hlinksldjump"/>
              </a:rPr>
              <a:t>Postdoc Benefits </a:t>
            </a:r>
            <a:endParaRPr lang="en-US" sz="1400" b="1" dirty="0"/>
          </a:p>
          <a:p>
            <a:pPr lvl="1"/>
            <a:r>
              <a:rPr lang="en-US" sz="1400" b="1" dirty="0">
                <a:hlinkClick r:id="rId16" action="ppaction://hlinksldjump"/>
              </a:rPr>
              <a:t>Individual Development Plan</a:t>
            </a:r>
            <a:endParaRPr lang="en-US" sz="1400" b="1" dirty="0"/>
          </a:p>
          <a:p>
            <a:pPr lvl="1"/>
            <a:endParaRPr lang="en-US" sz="1400" b="1" dirty="0"/>
          </a:p>
          <a:p>
            <a:pPr lvl="1"/>
            <a:endParaRPr lang="en-US" sz="1400" b="1" dirty="0"/>
          </a:p>
          <a:p>
            <a:pPr lvl="1">
              <a:buFont typeface="Courier New" panose="02070309020205020404" pitchFamily="49" charset="0"/>
              <a:buChar char="o"/>
            </a:pPr>
            <a:r>
              <a:rPr lang="en-US" sz="1400" b="1" dirty="0">
                <a:hlinkClick r:id="rId17" action="ppaction://hlinksldjump"/>
              </a:rPr>
              <a:t>Change Web Form  </a:t>
            </a:r>
            <a:endParaRPr lang="en-US" sz="1400" b="1" dirty="0"/>
          </a:p>
          <a:p>
            <a:pPr lvl="1">
              <a:buFont typeface="Courier New" panose="02070309020205020404" pitchFamily="49" charset="0"/>
              <a:buChar char="o"/>
            </a:pPr>
            <a:endParaRPr lang="en-US" sz="1200" b="1" dirty="0"/>
          </a:p>
          <a:p>
            <a:pPr lvl="1">
              <a:buFont typeface="Courier New" panose="02070309020205020404" pitchFamily="49" charset="0"/>
              <a:buChar char="o"/>
            </a:pPr>
            <a:endParaRPr lang="en-US" sz="1200" b="1" dirty="0"/>
          </a:p>
          <a:p>
            <a:pPr lvl="1">
              <a:buFont typeface="Courier New" panose="02070309020205020404" pitchFamily="49" charset="0"/>
              <a:buChar char="o"/>
            </a:pPr>
            <a:r>
              <a:rPr lang="en-US" sz="1400" b="1" dirty="0">
                <a:hlinkClick r:id="rId18" action="ppaction://hlinksldjump"/>
              </a:rPr>
              <a:t>Termination Web Form</a:t>
            </a:r>
            <a:endParaRPr lang="en-US" sz="1400" b="1" dirty="0"/>
          </a:p>
          <a:p>
            <a:pPr lvl="2"/>
            <a:r>
              <a:rPr lang="en-US" sz="1200" b="1" dirty="0">
                <a:hlinkClick r:id="rId19" action="ppaction://hlinksldjump"/>
              </a:rPr>
              <a:t>Early Termination by Faculty Sponsor </a:t>
            </a:r>
            <a:endParaRPr lang="en-US" sz="1200" b="1" dirty="0"/>
          </a:p>
          <a:p>
            <a:pPr lvl="1">
              <a:buFont typeface="Courier New" panose="02070309020205020404" pitchFamily="49" charset="0"/>
              <a:buChar char="o"/>
            </a:pPr>
            <a:endParaRPr lang="en-US" sz="1200" b="1" dirty="0">
              <a:hlinkClick r:id="rId20" action="ppaction://hlinksldjump"/>
            </a:endParaRPr>
          </a:p>
          <a:p>
            <a:pPr lvl="1">
              <a:buFont typeface="Courier New" panose="02070309020205020404" pitchFamily="49" charset="0"/>
              <a:buChar char="o"/>
            </a:pPr>
            <a:endParaRPr lang="en-US" sz="1200" b="1" dirty="0">
              <a:hlinkClick r:id="rId20" action="ppaction://hlinksldjump"/>
            </a:endParaRPr>
          </a:p>
          <a:p>
            <a:pPr lvl="1">
              <a:buFont typeface="Courier New" panose="02070309020205020404" pitchFamily="49" charset="0"/>
              <a:buChar char="o"/>
            </a:pPr>
            <a:r>
              <a:rPr lang="en-US" sz="1400" b="1" dirty="0">
                <a:hlinkClick r:id="rId20" action="ppaction://hlinksldjump"/>
              </a:rPr>
              <a:t>Unpaid Leaves of Absence </a:t>
            </a:r>
            <a:endParaRPr lang="en-US" sz="1400" b="1" dirty="0"/>
          </a:p>
          <a:p>
            <a:endParaRPr lang="en-US" sz="1400" b="1" dirty="0"/>
          </a:p>
        </p:txBody>
      </p:sp>
      <p:sp>
        <p:nvSpPr>
          <p:cNvPr id="5" name="Slide Number Placeholder 4"/>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1989595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36834"/>
            <a:ext cx="10016729" cy="1293028"/>
          </a:xfrm>
        </p:spPr>
        <p:txBody>
          <a:bodyPr>
            <a:normAutofit/>
          </a:bodyPr>
          <a:lstStyle/>
          <a:p>
            <a:r>
              <a:rPr lang="en-US" b="1" dirty="0"/>
              <a:t>Policy:</a:t>
            </a:r>
            <a:br>
              <a:rPr lang="en-US" dirty="0"/>
            </a:br>
            <a:r>
              <a:rPr lang="en-US" sz="3100" dirty="0"/>
              <a:t>Who Can Sponsor a Postdoctoral Appointment?</a:t>
            </a:r>
          </a:p>
        </p:txBody>
      </p:sp>
      <p:sp>
        <p:nvSpPr>
          <p:cNvPr id="8" name="Content Placeholder 7"/>
          <p:cNvSpPr>
            <a:spLocks noGrp="1"/>
          </p:cNvSpPr>
          <p:nvPr>
            <p:ph idx="1"/>
          </p:nvPr>
        </p:nvSpPr>
        <p:spPr>
          <a:xfrm>
            <a:off x="1195754" y="2160828"/>
            <a:ext cx="10016729" cy="3667990"/>
          </a:xfrm>
        </p:spPr>
        <p:txBody>
          <a:bodyPr>
            <a:normAutofit/>
          </a:bodyPr>
          <a:lstStyle/>
          <a:p>
            <a:r>
              <a:rPr lang="en-US" sz="2800" b="1" u="sng" dirty="0"/>
              <a:t>These Affiliations Cannot Sponsor a Postdoc</a:t>
            </a:r>
            <a:endParaRPr lang="en-US" sz="2800" b="1" dirty="0"/>
          </a:p>
          <a:p>
            <a:pPr marL="201168" lvl="1" indent="0">
              <a:buNone/>
            </a:pPr>
            <a:endParaRPr lang="en-US" sz="2600" dirty="0"/>
          </a:p>
          <a:p>
            <a:pPr lvl="1">
              <a:buFont typeface="Arial" panose="020B0604020202020204" pitchFamily="34" charset="0"/>
              <a:buChar char="•"/>
            </a:pPr>
            <a:r>
              <a:rPr lang="en-US" sz="2400" dirty="0"/>
              <a:t>Clinician/Educators (C/E) line appointed as:</a:t>
            </a:r>
          </a:p>
          <a:p>
            <a:pPr lvl="2">
              <a:buFont typeface="Arial" panose="020B0604020202020204" pitchFamily="34" charset="0"/>
              <a:buChar char="•"/>
            </a:pPr>
            <a:r>
              <a:rPr lang="en-US" sz="2000" dirty="0"/>
              <a:t>Clinical Instructor</a:t>
            </a:r>
          </a:p>
          <a:p>
            <a:pPr lvl="3">
              <a:buFont typeface="Arial" panose="020B0604020202020204" pitchFamily="34" charset="0"/>
              <a:buChar char="•"/>
            </a:pPr>
            <a:r>
              <a:rPr lang="en-US" sz="1600" dirty="0"/>
              <a:t>Unless granted a policy exception by the Office of the Senior Associate Dean of Research (currently Ruth O’Hara)</a:t>
            </a:r>
          </a:p>
          <a:p>
            <a:pPr lvl="1">
              <a:buFont typeface="Arial" panose="020B0604020202020204" pitchFamily="34" charset="0"/>
              <a:buChar char="•"/>
            </a:pPr>
            <a:r>
              <a:rPr lang="en-US" sz="2400" dirty="0"/>
              <a:t>Senior Staff Scientist</a:t>
            </a:r>
          </a:p>
          <a:p>
            <a:pPr lvl="1">
              <a:buFont typeface="Arial" panose="020B0604020202020204" pitchFamily="34" charset="0"/>
              <a:buChar char="•"/>
            </a:pPr>
            <a:r>
              <a:rPr lang="en-US" sz="2400" dirty="0"/>
              <a:t>Staff Scientist</a:t>
            </a:r>
          </a:p>
          <a:p>
            <a:pPr lvl="1">
              <a:buFont typeface="Arial" panose="020B0604020202020204" pitchFamily="34" charset="0"/>
              <a:buChar char="•"/>
            </a:pPr>
            <a:r>
              <a:rPr lang="en-US" sz="2400" dirty="0"/>
              <a:t>Courtesy Professorships</a:t>
            </a:r>
          </a:p>
          <a:p>
            <a:pPr lvl="1">
              <a:buFont typeface="Arial" panose="020B0604020202020204" pitchFamily="34" charset="0"/>
              <a:buChar char="•"/>
            </a:pPr>
            <a:r>
              <a:rPr lang="en-US" sz="2400" dirty="0"/>
              <a:t>Adjunct Professorships</a:t>
            </a:r>
          </a:p>
        </p:txBody>
      </p:sp>
      <p:sp>
        <p:nvSpPr>
          <p:cNvPr id="4" name="Slide Number Placeholder 3"/>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7265195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486" y="268748"/>
            <a:ext cx="9926595" cy="1293028"/>
          </a:xfrm>
        </p:spPr>
        <p:txBody>
          <a:bodyPr>
            <a:normAutofit/>
          </a:bodyPr>
          <a:lstStyle/>
          <a:p>
            <a:r>
              <a:rPr lang="en-US" b="1" dirty="0"/>
              <a:t>Policy:</a:t>
            </a:r>
            <a:br>
              <a:rPr lang="en-US" dirty="0"/>
            </a:br>
            <a:r>
              <a:rPr lang="en-US" sz="3200" dirty="0"/>
              <a:t>J-1 Visa and Unpaid Leaves of Absence</a:t>
            </a:r>
          </a:p>
        </p:txBody>
      </p:sp>
      <p:sp>
        <p:nvSpPr>
          <p:cNvPr id="3" name="Content Placeholder 2"/>
          <p:cNvSpPr>
            <a:spLocks noGrp="1"/>
          </p:cNvSpPr>
          <p:nvPr>
            <p:ph idx="1"/>
          </p:nvPr>
        </p:nvSpPr>
        <p:spPr>
          <a:xfrm>
            <a:off x="1194486" y="2068964"/>
            <a:ext cx="9926596" cy="4174298"/>
          </a:xfrm>
        </p:spPr>
        <p:txBody>
          <a:bodyPr>
            <a:normAutofit/>
          </a:bodyPr>
          <a:lstStyle/>
          <a:p>
            <a:r>
              <a:rPr lang="en-US" sz="2400" dirty="0"/>
              <a:t>Unpaid LOA requests from International postdocs are reviewed considering visa regulations and may be declined if the leave violates visa rules</a:t>
            </a:r>
          </a:p>
          <a:p>
            <a:pPr lvl="1"/>
            <a:r>
              <a:rPr lang="en-US" sz="2400" dirty="0"/>
              <a:t>International postdocs in J-1 visa status MUST leave the U.S. to qualify for an unpaid LOA</a:t>
            </a:r>
          </a:p>
          <a:p>
            <a:r>
              <a:rPr lang="en-US" sz="2400" dirty="0"/>
              <a:t>International postdocs who request unpaid leave should do so BEFORE the leave start date, or as soon as possible after the leave begins</a:t>
            </a:r>
          </a:p>
          <a:p>
            <a:r>
              <a:rPr lang="en-US" sz="2400" dirty="0"/>
              <a:t>The University (Bechtel International Center) is required to report infractions in the scholar's SEVIS record</a:t>
            </a:r>
          </a:p>
          <a:p>
            <a:pPr marL="0" indent="0">
              <a:buNone/>
            </a:pPr>
            <a:endParaRPr lang="en-US" sz="2400" dirty="0"/>
          </a:p>
          <a:p>
            <a:pPr marL="0" indent="0" algn="ctr">
              <a:buNone/>
            </a:pPr>
            <a:r>
              <a:rPr lang="en-US" sz="1200" dirty="0">
                <a:hlinkClick r:id="rId2"/>
              </a:rPr>
              <a:t>https://postdocs.stanford.edu/postdoctoral-administrators/how-quick-links/leave-absence</a:t>
            </a:r>
            <a:r>
              <a:rPr lang="en-US" sz="1200"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200</a:t>
            </a:fld>
            <a:endParaRPr lang="en-US" dirty="0"/>
          </a:p>
        </p:txBody>
      </p:sp>
    </p:spTree>
    <p:extLst>
      <p:ext uri="{BB962C8B-B14F-4D97-AF65-F5344CB8AC3E}">
        <p14:creationId xmlns:p14="http://schemas.microsoft.com/office/powerpoint/2010/main" val="2500484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378" y="226291"/>
            <a:ext cx="10043105" cy="1295400"/>
          </a:xfrm>
        </p:spPr>
        <p:txBody>
          <a:bodyPr>
            <a:normAutofit/>
          </a:bodyPr>
          <a:lstStyle/>
          <a:p>
            <a:r>
              <a:rPr lang="en-US" b="1" dirty="0"/>
              <a:t>Process:</a:t>
            </a:r>
            <a:br>
              <a:rPr lang="en-US" dirty="0"/>
            </a:br>
            <a:r>
              <a:rPr lang="en-US" sz="3200" dirty="0"/>
              <a:t>Budgeting for a Postdoctoral Appointment</a:t>
            </a:r>
          </a:p>
        </p:txBody>
      </p:sp>
      <p:sp>
        <p:nvSpPr>
          <p:cNvPr id="10" name="Text Placeholder 9"/>
          <p:cNvSpPr>
            <a:spLocks noGrp="1"/>
          </p:cNvSpPr>
          <p:nvPr>
            <p:ph type="body" idx="1"/>
          </p:nvPr>
        </p:nvSpPr>
        <p:spPr>
          <a:xfrm>
            <a:off x="1169378" y="1886020"/>
            <a:ext cx="4775279" cy="502493"/>
          </a:xfrm>
        </p:spPr>
        <p:txBody>
          <a:bodyPr>
            <a:noAutofit/>
          </a:bodyPr>
          <a:lstStyle/>
          <a:p>
            <a:r>
              <a:rPr lang="en-US" sz="1800" b="1" i="1" dirty="0">
                <a:solidFill>
                  <a:srgbClr val="C00000"/>
                </a:solidFill>
              </a:rPr>
              <a:t>What is the COST to The Appointing DEPARTMENT TO SPONSOR a Postdoc?</a:t>
            </a:r>
          </a:p>
        </p:txBody>
      </p:sp>
      <p:sp>
        <p:nvSpPr>
          <p:cNvPr id="3" name="Content Placeholder 2"/>
          <p:cNvSpPr>
            <a:spLocks noGrp="1"/>
          </p:cNvSpPr>
          <p:nvPr>
            <p:ph sz="half" idx="2"/>
          </p:nvPr>
        </p:nvSpPr>
        <p:spPr>
          <a:xfrm>
            <a:off x="914400" y="2388513"/>
            <a:ext cx="5088299" cy="3860801"/>
          </a:xfrm>
        </p:spPr>
        <p:txBody>
          <a:bodyPr>
            <a:noAutofit/>
          </a:bodyPr>
          <a:lstStyle/>
          <a:p>
            <a:r>
              <a:rPr lang="en-US" sz="1400" b="1" dirty="0">
                <a:hlinkClick r:id="rId2"/>
              </a:rPr>
              <a:t>Annual Funding Minimum</a:t>
            </a:r>
            <a:endParaRPr lang="en-US" sz="1400" b="1" dirty="0"/>
          </a:p>
          <a:p>
            <a:pPr lvl="1">
              <a:buFont typeface="Arial" panose="020B0604020202020204" pitchFamily="34" charset="0"/>
              <a:buChar char="•"/>
            </a:pPr>
            <a:r>
              <a:rPr lang="en-US" sz="1400" b="1" dirty="0"/>
              <a:t>$73,800 as of 09/01/24 (0Yr 0Mo research experience)</a:t>
            </a:r>
          </a:p>
          <a:p>
            <a:pPr lvl="1">
              <a:buFont typeface="Arial" panose="020B0604020202020204" pitchFamily="34" charset="0"/>
              <a:buChar char="•"/>
            </a:pPr>
            <a:r>
              <a:rPr lang="en-US" sz="1400" b="1" dirty="0"/>
              <a:t>Department or PI may set a higher funding level</a:t>
            </a:r>
          </a:p>
          <a:p>
            <a:r>
              <a:rPr lang="en-US" sz="1400" b="1" dirty="0">
                <a:hlinkClick r:id="rId3"/>
              </a:rPr>
              <a:t>Benefits Expense</a:t>
            </a:r>
            <a:r>
              <a:rPr lang="en-US" sz="1400" b="1" dirty="0"/>
              <a:t> see table --&gt;</a:t>
            </a:r>
          </a:p>
          <a:p>
            <a:r>
              <a:rPr lang="en-US" sz="1400" b="1" dirty="0"/>
              <a:t>Other Cost Considerations:</a:t>
            </a:r>
          </a:p>
          <a:p>
            <a:pPr lvl="1">
              <a:buFont typeface="Arial" panose="020B0604020202020204" pitchFamily="34" charset="0"/>
              <a:buChar char="•"/>
            </a:pPr>
            <a:r>
              <a:rPr lang="en-US" sz="1400" b="1" dirty="0"/>
              <a:t>Not included in this table due to variations across schools</a:t>
            </a:r>
          </a:p>
          <a:p>
            <a:pPr lvl="1" eaLnBrk="0" hangingPunct="0">
              <a:buFont typeface="Arial" panose="020B0604020202020204" pitchFamily="34" charset="0"/>
              <a:buChar char="•"/>
            </a:pPr>
            <a:r>
              <a:rPr lang="en-US" sz="1400" b="1" i="1" dirty="0"/>
              <a:t>Fringe Rates and/or Indirect Costs</a:t>
            </a:r>
          </a:p>
          <a:p>
            <a:pPr lvl="2" eaLnBrk="0" hangingPunct="0">
              <a:buFont typeface="Arial" panose="020B0604020202020204" pitchFamily="34" charset="0"/>
              <a:buChar char="•"/>
            </a:pPr>
            <a:r>
              <a:rPr lang="en-US" sz="1400" b="1" dirty="0"/>
              <a:t>Work with your department’s Grants Manager to determine if fellowship will incur these costs</a:t>
            </a:r>
          </a:p>
          <a:p>
            <a:pPr lvl="1" eaLnBrk="0" hangingPunct="0">
              <a:buFont typeface="Arial" panose="020B0604020202020204" pitchFamily="34" charset="0"/>
              <a:buChar char="•"/>
            </a:pPr>
            <a:r>
              <a:rPr lang="en-US" sz="1400" b="1" i="1" dirty="0"/>
              <a:t>Research &amp; Lab Expenses</a:t>
            </a:r>
          </a:p>
          <a:p>
            <a:pPr lvl="2" eaLnBrk="0" hangingPunct="0">
              <a:buFont typeface="Arial" panose="020B0604020202020204" pitchFamily="34" charset="0"/>
              <a:buChar char="•"/>
            </a:pPr>
            <a:r>
              <a:rPr lang="en-US" sz="1400" b="1" dirty="0"/>
              <a:t>As needed or anticipated</a:t>
            </a:r>
          </a:p>
          <a:p>
            <a:pPr lvl="1" eaLnBrk="0" hangingPunct="0">
              <a:buFont typeface="Arial" panose="020B0604020202020204" pitchFamily="34" charset="0"/>
              <a:buChar char="•"/>
            </a:pPr>
            <a:r>
              <a:rPr lang="en-US" sz="1400" b="1" i="1" dirty="0"/>
              <a:t>Conference &amp; Presentation Expenses</a:t>
            </a:r>
          </a:p>
          <a:p>
            <a:pPr lvl="2" eaLnBrk="0" hangingPunct="0">
              <a:buFont typeface="Arial" panose="020B0604020202020204" pitchFamily="34" charset="0"/>
              <a:buChar char="•"/>
            </a:pPr>
            <a:r>
              <a:rPr lang="en-US" sz="1400" b="1" dirty="0"/>
              <a:t>As needed or anticipated</a:t>
            </a:r>
          </a:p>
          <a:p>
            <a:pPr marL="457200" lvl="1" indent="0" algn="ctr">
              <a:buNone/>
            </a:pPr>
            <a:r>
              <a:rPr lang="en-US" sz="1200" b="1" dirty="0">
                <a:hlinkClick r:id="rId4"/>
              </a:rPr>
              <a:t>https://postdocs.stanford.edu/budgeting-postdoctoral-fellowship</a:t>
            </a:r>
            <a:endParaRPr lang="en-US" sz="1200" b="1" dirty="0"/>
          </a:p>
        </p:txBody>
      </p:sp>
      <p:sp>
        <p:nvSpPr>
          <p:cNvPr id="11" name="Text Placeholder 10"/>
          <p:cNvSpPr>
            <a:spLocks noGrp="1"/>
          </p:cNvSpPr>
          <p:nvPr>
            <p:ph type="body" sz="quarter" idx="3"/>
          </p:nvPr>
        </p:nvSpPr>
        <p:spPr>
          <a:xfrm>
            <a:off x="6394938" y="5245635"/>
            <a:ext cx="5334000" cy="991602"/>
          </a:xfrm>
        </p:spPr>
        <p:txBody>
          <a:bodyPr>
            <a:normAutofit fontScale="62500" lnSpcReduction="20000"/>
          </a:bodyPr>
          <a:lstStyle/>
          <a:p>
            <a:pPr eaLnBrk="0" hangingPunct="0"/>
            <a:r>
              <a:rPr lang="en-US" dirty="0"/>
              <a:t>* Rates will likely increase Calendar Year 2025 effective January 1, 2025. Estimate a 5% increase for months Jan 2025‐on. </a:t>
            </a:r>
          </a:p>
          <a:p>
            <a:pPr eaLnBrk="0" hangingPunct="0"/>
            <a:r>
              <a:rPr lang="en-US" dirty="0"/>
              <a:t>** Minimum will likely increase Academic Year 2025‐26 effective September 1, 2025. Estimate a 3-4% increase for months Sep 2025‐on.</a:t>
            </a:r>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2636451171"/>
              </p:ext>
            </p:extLst>
          </p:nvPr>
        </p:nvGraphicFramePr>
        <p:xfrm>
          <a:off x="6394938" y="2023914"/>
          <a:ext cx="5334000" cy="3020833"/>
        </p:xfrm>
        <a:graphic>
          <a:graphicData uri="http://schemas.openxmlformats.org/drawingml/2006/table">
            <a:tbl>
              <a:tblPr firstRow="1" firstCol="1" bandRow="1">
                <a:tableStyleId>{5C22544A-7EE6-4342-B048-85BDC9FD1C3A}</a:tableStyleId>
              </a:tblPr>
              <a:tblGrid>
                <a:gridCol w="1333237">
                  <a:extLst>
                    <a:ext uri="{9D8B030D-6E8A-4147-A177-3AD203B41FA5}">
                      <a16:colId xmlns:a16="http://schemas.microsoft.com/office/drawing/2014/main" val="2181884238"/>
                    </a:ext>
                  </a:extLst>
                </a:gridCol>
                <a:gridCol w="1333237">
                  <a:extLst>
                    <a:ext uri="{9D8B030D-6E8A-4147-A177-3AD203B41FA5}">
                      <a16:colId xmlns:a16="http://schemas.microsoft.com/office/drawing/2014/main" val="3202684225"/>
                    </a:ext>
                  </a:extLst>
                </a:gridCol>
                <a:gridCol w="1333763">
                  <a:extLst>
                    <a:ext uri="{9D8B030D-6E8A-4147-A177-3AD203B41FA5}">
                      <a16:colId xmlns:a16="http://schemas.microsoft.com/office/drawing/2014/main" val="3824283132"/>
                    </a:ext>
                  </a:extLst>
                </a:gridCol>
                <a:gridCol w="1333763">
                  <a:extLst>
                    <a:ext uri="{9D8B030D-6E8A-4147-A177-3AD203B41FA5}">
                      <a16:colId xmlns:a16="http://schemas.microsoft.com/office/drawing/2014/main" val="4117120423"/>
                    </a:ext>
                  </a:extLst>
                </a:gridCol>
              </a:tblGrid>
              <a:tr h="1263581">
                <a:tc>
                  <a:txBody>
                    <a:bodyPr/>
                    <a:lstStyle/>
                    <a:p>
                      <a:pPr marL="0" marR="0" algn="ctr" eaLnBrk="0" hangingPunct="0">
                        <a:lnSpc>
                          <a:spcPct val="107000"/>
                        </a:lnSpc>
                        <a:spcBef>
                          <a:spcPts val="115"/>
                        </a:spcBef>
                        <a:spcAft>
                          <a:spcPts val="0"/>
                        </a:spcAft>
                      </a:pPr>
                      <a:r>
                        <a:rPr lang="en-US" sz="1200" dirty="0">
                          <a:effectLst/>
                        </a:rPr>
                        <a:t>Coverage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algn="ctr" eaLnBrk="0" hangingPunct="0">
                        <a:lnSpc>
                          <a:spcPct val="107000"/>
                        </a:lnSpc>
                        <a:spcBef>
                          <a:spcPts val="115"/>
                        </a:spcBef>
                        <a:spcAft>
                          <a:spcPts val="0"/>
                        </a:spcAft>
                      </a:pPr>
                      <a:r>
                        <a:rPr lang="en-US" sz="1200" dirty="0">
                          <a:effectLst/>
                        </a:rPr>
                        <a:t>Annual insuran</a:t>
                      </a:r>
                      <a:r>
                        <a:rPr lang="en-US" sz="1200" spc="-10" dirty="0">
                          <a:effectLst/>
                        </a:rPr>
                        <a:t>c</a:t>
                      </a:r>
                      <a:r>
                        <a:rPr lang="en-US" sz="1200" dirty="0">
                          <a:effectLst/>
                        </a:rPr>
                        <a:t>e*</a:t>
                      </a:r>
                    </a:p>
                    <a:p>
                      <a:pPr marL="0" marR="0" algn="ctr" eaLnBrk="0" hangingPunct="0">
                        <a:lnSpc>
                          <a:spcPct val="107000"/>
                        </a:lnSpc>
                        <a:spcBef>
                          <a:spcPts val="115"/>
                        </a:spcBef>
                        <a:spcAft>
                          <a:spcPts val="0"/>
                        </a:spcAft>
                      </a:pPr>
                      <a:r>
                        <a:rPr lang="en-US" sz="1200" spc="-5" dirty="0">
                          <a:effectLst/>
                        </a:rPr>
                        <a:t>(</a:t>
                      </a:r>
                      <a:r>
                        <a:rPr lang="en-US" sz="1200" dirty="0">
                          <a:effectLst/>
                        </a:rPr>
                        <a:t>paid</a:t>
                      </a:r>
                      <a:r>
                        <a:rPr lang="en-US" sz="1200" spc="-25" dirty="0">
                          <a:effectLst/>
                        </a:rPr>
                        <a:t> </a:t>
                      </a:r>
                      <a:r>
                        <a:rPr lang="en-US" sz="1200" dirty="0">
                          <a:effectLst/>
                        </a:rPr>
                        <a:t>in</a:t>
                      </a:r>
                      <a:r>
                        <a:rPr lang="en-US" sz="1200" spc="-25" dirty="0">
                          <a:effectLst/>
                        </a:rPr>
                        <a:t> </a:t>
                      </a:r>
                      <a:r>
                        <a:rPr lang="en-US" sz="1200" spc="-5" dirty="0">
                          <a:effectLst/>
                        </a:rPr>
                        <a:t>m</a:t>
                      </a:r>
                      <a:r>
                        <a:rPr lang="en-US" sz="1200" dirty="0">
                          <a:effectLst/>
                        </a:rPr>
                        <a:t>onthly install</a:t>
                      </a:r>
                      <a:r>
                        <a:rPr lang="en-US" sz="1200" spc="-5" dirty="0">
                          <a:effectLst/>
                        </a:rPr>
                        <a:t>m</a:t>
                      </a:r>
                      <a:r>
                        <a:rPr lang="en-US" sz="1200" dirty="0">
                          <a:effectLst/>
                        </a:rPr>
                        <a:t>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indent="32385" eaLnBrk="0" hangingPunct="0">
                        <a:lnSpc>
                          <a:spcPct val="107000"/>
                        </a:lnSpc>
                        <a:spcBef>
                          <a:spcPts val="115"/>
                        </a:spcBef>
                        <a:spcAft>
                          <a:spcPts val="0"/>
                        </a:spcAft>
                      </a:pPr>
                      <a:r>
                        <a:rPr lang="en-US" sz="1200" dirty="0">
                          <a:effectLst/>
                        </a:rPr>
                        <a:t>Minimum Annu</a:t>
                      </a:r>
                      <a:r>
                        <a:rPr lang="en-US" sz="1200" spc="-10" dirty="0">
                          <a:effectLst/>
                        </a:rPr>
                        <a:t>a</a:t>
                      </a:r>
                      <a:r>
                        <a:rPr lang="en-US" sz="1200" dirty="0">
                          <a:effectLst/>
                        </a:rPr>
                        <a:t>l </a:t>
                      </a:r>
                      <a:r>
                        <a:rPr lang="en-US" sz="1200" spc="-5" dirty="0">
                          <a:effectLst/>
                        </a:rPr>
                        <a:t>Salar</a:t>
                      </a:r>
                      <a:r>
                        <a:rPr lang="en-US" sz="1200" dirty="0">
                          <a:effectLst/>
                        </a:rPr>
                        <a:t>y**</a:t>
                      </a:r>
                    </a:p>
                    <a:p>
                      <a:pPr marL="0" marR="0" indent="32385" eaLnBrk="0" hangingPunct="0">
                        <a:lnSpc>
                          <a:spcPct val="107000"/>
                        </a:lnSpc>
                        <a:spcBef>
                          <a:spcPts val="115"/>
                        </a:spcBef>
                        <a:spcAft>
                          <a:spcPts val="0"/>
                        </a:spcAft>
                      </a:pPr>
                      <a:r>
                        <a:rPr lang="en-US" sz="1200" dirty="0">
                          <a:effectLst/>
                        </a:rPr>
                        <a:t>(0Yr 0Mo research experience)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algn="ctr" eaLnBrk="0" hangingPunct="0">
                        <a:lnSpc>
                          <a:spcPct val="107000"/>
                        </a:lnSpc>
                        <a:spcBef>
                          <a:spcPts val="115"/>
                        </a:spcBef>
                        <a:spcAft>
                          <a:spcPts val="0"/>
                        </a:spcAft>
                      </a:pPr>
                      <a:r>
                        <a:rPr lang="en-US" sz="1200" dirty="0">
                          <a:effectLst/>
                        </a:rPr>
                        <a:t>Minimum </a:t>
                      </a:r>
                      <a:r>
                        <a:rPr lang="en-US" sz="1200" spc="-5" dirty="0">
                          <a:effectLst/>
                        </a:rPr>
                        <a:t>R</a:t>
                      </a:r>
                      <a:r>
                        <a:rPr lang="en-US" sz="1200" dirty="0">
                          <a:effectLst/>
                        </a:rPr>
                        <a:t>equi</a:t>
                      </a:r>
                      <a:r>
                        <a:rPr lang="en-US" sz="1200" spc="-5" dirty="0">
                          <a:effectLst/>
                        </a:rPr>
                        <a:t>re</a:t>
                      </a:r>
                      <a:r>
                        <a:rPr lang="en-US" sz="1200" dirty="0">
                          <a:effectLst/>
                        </a:rPr>
                        <a:t>d Total </a:t>
                      </a:r>
                      <a:r>
                        <a:rPr lang="en-US" sz="1200" spc="-5" dirty="0">
                          <a:effectLst/>
                        </a:rPr>
                        <a:t>F</a:t>
                      </a:r>
                      <a:r>
                        <a:rPr lang="en-US" sz="1200" dirty="0">
                          <a:effectLst/>
                        </a:rPr>
                        <a:t>u</a:t>
                      </a:r>
                      <a:r>
                        <a:rPr lang="en-US" sz="1200" spc="-5" dirty="0">
                          <a:effectLst/>
                        </a:rPr>
                        <a:t>n</a:t>
                      </a:r>
                      <a:r>
                        <a:rPr lang="en-US" sz="1200" dirty="0">
                          <a:effectLst/>
                        </a:rPr>
                        <a:t>d</a:t>
                      </a:r>
                      <a:r>
                        <a:rPr lang="en-US" sz="1200" spc="-5" dirty="0">
                          <a:effectLst/>
                        </a:rPr>
                        <a:t>i</a:t>
                      </a:r>
                      <a:r>
                        <a:rPr lang="en-US" sz="1200" dirty="0">
                          <a:effectLst/>
                        </a:rPr>
                        <a:t>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extLst>
                  <a:ext uri="{0D108BD9-81ED-4DB2-BD59-A6C34878D82A}">
                    <a16:rowId xmlns:a16="http://schemas.microsoft.com/office/drawing/2014/main" val="1487432032"/>
                  </a:ext>
                </a:extLst>
              </a:tr>
              <a:tr h="439313">
                <a:tc>
                  <a:txBody>
                    <a:bodyPr/>
                    <a:lstStyle/>
                    <a:p>
                      <a:pPr marL="0" marR="0" eaLnBrk="0" hangingPunct="0">
                        <a:lnSpc>
                          <a:spcPct val="107000"/>
                        </a:lnSpc>
                        <a:spcBef>
                          <a:spcPts val="115"/>
                        </a:spcBef>
                        <a:spcAft>
                          <a:spcPts val="0"/>
                        </a:spcAft>
                      </a:pPr>
                      <a:r>
                        <a:rPr lang="en-US" sz="1200" spc="-5" dirty="0">
                          <a:effectLst/>
                        </a:rPr>
                        <a:t>Postdo</a:t>
                      </a:r>
                      <a:r>
                        <a:rPr lang="en-US" sz="1200" dirty="0">
                          <a:effectLst/>
                        </a:rPr>
                        <a:t>c</a:t>
                      </a:r>
                      <a:r>
                        <a:rPr lang="en-US" sz="1200" spc="-5" dirty="0">
                          <a:effectLst/>
                        </a:rPr>
                        <a:t> Onl</a:t>
                      </a:r>
                      <a:r>
                        <a:rPr lang="en-US" sz="1200" dirty="0">
                          <a:effectLst/>
                        </a:rPr>
                        <a: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$11,816</a:t>
                      </a:r>
                      <a:r>
                        <a:rPr lang="en-US" sz="1200" b="1" dirty="0">
                          <a:effectLst/>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$73,800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$85,616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extLst>
                  <a:ext uri="{0D108BD9-81ED-4DB2-BD59-A6C34878D82A}">
                    <a16:rowId xmlns:a16="http://schemas.microsoft.com/office/drawing/2014/main" val="2356559055"/>
                  </a:ext>
                </a:extLst>
              </a:tr>
              <a:tr h="439313">
                <a:tc>
                  <a:txBody>
                    <a:bodyPr/>
                    <a:lstStyle/>
                    <a:p>
                      <a:pPr marL="0" marR="0" eaLnBrk="0" hangingPunct="0">
                        <a:lnSpc>
                          <a:spcPct val="107000"/>
                        </a:lnSpc>
                        <a:spcBef>
                          <a:spcPts val="115"/>
                        </a:spcBef>
                        <a:spcAft>
                          <a:spcPts val="0"/>
                        </a:spcAft>
                      </a:pPr>
                      <a:r>
                        <a:rPr lang="en-US" sz="1200" dirty="0">
                          <a:effectLst/>
                        </a:rPr>
                        <a:t>PD</a:t>
                      </a:r>
                      <a:r>
                        <a:rPr lang="en-US" sz="1200" spc="-5" dirty="0">
                          <a:effectLst/>
                        </a:rPr>
                        <a:t> </a:t>
                      </a:r>
                      <a:r>
                        <a:rPr lang="en-US" sz="1200" dirty="0">
                          <a:effectLst/>
                        </a:rPr>
                        <a:t>+</a:t>
                      </a:r>
                      <a:r>
                        <a:rPr lang="en-US" sz="1200" spc="-5" dirty="0">
                          <a:effectLst/>
                        </a:rPr>
                        <a:t> </a:t>
                      </a:r>
                      <a:r>
                        <a:rPr lang="en-US" sz="1200" dirty="0">
                          <a:effectLst/>
                        </a:rPr>
                        <a:t>Spouse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dirty="0">
                          <a:effectLst/>
                        </a:rPr>
                        <a:t>$19,904</a:t>
                      </a:r>
                      <a:r>
                        <a:rPr lang="en-US" sz="1200" b="1" spc="-5" dirty="0">
                          <a:effectLst/>
                        </a:rPr>
                        <a:t>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dirty="0">
                          <a:effectLst/>
                        </a:rPr>
                        <a:t>$73,800</a:t>
                      </a:r>
                      <a:r>
                        <a:rPr lang="en-US" sz="1200" b="1" spc="-5" dirty="0">
                          <a:effectLst/>
                        </a:rPr>
                        <a:t>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$93,704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extLst>
                  <a:ext uri="{0D108BD9-81ED-4DB2-BD59-A6C34878D82A}">
                    <a16:rowId xmlns:a16="http://schemas.microsoft.com/office/drawing/2014/main" val="2405698484"/>
                  </a:ext>
                </a:extLst>
              </a:tr>
              <a:tr h="439313">
                <a:tc>
                  <a:txBody>
                    <a:bodyPr/>
                    <a:lstStyle/>
                    <a:p>
                      <a:pPr marL="0" marR="0" eaLnBrk="0" hangingPunct="0">
                        <a:lnSpc>
                          <a:spcPct val="107000"/>
                        </a:lnSpc>
                        <a:spcBef>
                          <a:spcPts val="115"/>
                        </a:spcBef>
                        <a:spcAft>
                          <a:spcPts val="0"/>
                        </a:spcAft>
                      </a:pPr>
                      <a:r>
                        <a:rPr lang="en-US" sz="1200" dirty="0">
                          <a:effectLst/>
                        </a:rPr>
                        <a:t>PD + Children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dirty="0">
                          <a:effectLst/>
                        </a:rPr>
                        <a:t>$16,148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dirty="0">
                          <a:effectLst/>
                        </a:rPr>
                        <a:t>$73,800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$89,948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extLst>
                  <a:ext uri="{0D108BD9-81ED-4DB2-BD59-A6C34878D82A}">
                    <a16:rowId xmlns:a16="http://schemas.microsoft.com/office/drawing/2014/main" val="2835065559"/>
                  </a:ext>
                </a:extLst>
              </a:tr>
              <a:tr h="439313">
                <a:tc>
                  <a:txBody>
                    <a:bodyPr/>
                    <a:lstStyle/>
                    <a:p>
                      <a:pPr marL="0" marR="0" eaLnBrk="0" hangingPunct="0">
                        <a:lnSpc>
                          <a:spcPct val="107000"/>
                        </a:lnSpc>
                        <a:spcBef>
                          <a:spcPts val="115"/>
                        </a:spcBef>
                        <a:spcAft>
                          <a:spcPts val="0"/>
                        </a:spcAft>
                      </a:pPr>
                      <a:r>
                        <a:rPr lang="en-US" sz="1200" spc="-5" dirty="0">
                          <a:effectLst/>
                        </a:rPr>
                        <a:t>P</a:t>
                      </a:r>
                      <a:r>
                        <a:rPr lang="en-US" sz="1200" dirty="0">
                          <a:effectLst/>
                        </a:rPr>
                        <a:t>D</a:t>
                      </a:r>
                      <a:r>
                        <a:rPr lang="en-US" sz="1200" spc="-5" dirty="0">
                          <a:effectLst/>
                        </a:rPr>
                        <a:t> </a:t>
                      </a:r>
                      <a:r>
                        <a:rPr lang="en-US" sz="1200" dirty="0">
                          <a:effectLst/>
                        </a:rPr>
                        <a:t>+</a:t>
                      </a:r>
                      <a:r>
                        <a:rPr lang="en-US" sz="1200" spc="-5" dirty="0">
                          <a:effectLst/>
                        </a:rPr>
                        <a:t> Famil</a:t>
                      </a:r>
                      <a:r>
                        <a:rPr lang="en-US" sz="1200" dirty="0">
                          <a:effectLst/>
                        </a:rPr>
                        <a: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$27,428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$73,800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tc>
                  <a:txBody>
                    <a:bodyPr/>
                    <a:lstStyle/>
                    <a:p>
                      <a:pPr marL="0" marR="0" eaLnBrk="0" hangingPunct="0">
                        <a:lnSpc>
                          <a:spcPct val="107000"/>
                        </a:lnSpc>
                        <a:spcBef>
                          <a:spcPts val="115"/>
                        </a:spcBef>
                        <a:spcAft>
                          <a:spcPts val="0"/>
                        </a:spcAft>
                      </a:pPr>
                      <a:r>
                        <a:rPr lang="en-US" sz="1200" b="1" spc="-5" dirty="0">
                          <a:effectLst/>
                        </a:rPr>
                        <a:t>$101,228 </a:t>
                      </a:r>
                      <a:r>
                        <a:rPr lang="en-US" sz="1200" b="1" dirty="0">
                          <a:effectLst/>
                        </a:rPr>
                        <a:t>+</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756" marR="56756" marT="0" marB="0">
                    <a:solidFill>
                      <a:schemeClr val="bg1">
                        <a:lumMod val="65000"/>
                      </a:schemeClr>
                    </a:solidFill>
                  </a:tcPr>
                </a:tc>
                <a:extLst>
                  <a:ext uri="{0D108BD9-81ED-4DB2-BD59-A6C34878D82A}">
                    <a16:rowId xmlns:a16="http://schemas.microsoft.com/office/drawing/2014/main" val="1005475634"/>
                  </a:ext>
                </a:extLst>
              </a:tr>
            </a:tbl>
          </a:graphicData>
        </a:graphic>
      </p:graphicFrame>
      <p:sp>
        <p:nvSpPr>
          <p:cNvPr id="4" name="Slide Number Placeholder 3"/>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4285656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89588"/>
            <a:ext cx="10007937" cy="1293028"/>
          </a:xfrm>
        </p:spPr>
        <p:txBody>
          <a:bodyPr/>
          <a:lstStyle/>
          <a:p>
            <a:r>
              <a:rPr lang="en-US" b="1" dirty="0"/>
              <a:t>Process:</a:t>
            </a:r>
            <a:br>
              <a:rPr lang="en-US" dirty="0"/>
            </a:br>
            <a:r>
              <a:rPr lang="en-US" sz="3200" dirty="0"/>
              <a:t>Determine Eligibility</a:t>
            </a:r>
          </a:p>
        </p:txBody>
      </p:sp>
      <p:sp>
        <p:nvSpPr>
          <p:cNvPr id="3" name="Content Placeholder 2"/>
          <p:cNvSpPr>
            <a:spLocks noGrp="1"/>
          </p:cNvSpPr>
          <p:nvPr>
            <p:ph idx="1"/>
          </p:nvPr>
        </p:nvSpPr>
        <p:spPr>
          <a:xfrm>
            <a:off x="1204546" y="1957754"/>
            <a:ext cx="10007937" cy="4170484"/>
          </a:xfrm>
        </p:spPr>
        <p:txBody>
          <a:bodyPr>
            <a:normAutofit fontScale="77500" lnSpcReduction="20000"/>
          </a:bodyPr>
          <a:lstStyle/>
          <a:p>
            <a:pPr lvl="1">
              <a:buFont typeface="Arial" panose="020B0604020202020204" pitchFamily="34" charset="0"/>
              <a:buChar char="•"/>
            </a:pPr>
            <a:r>
              <a:rPr lang="en-US" sz="3100" dirty="0"/>
              <a:t>Confirm the Following:</a:t>
            </a:r>
          </a:p>
          <a:p>
            <a:pPr lvl="2">
              <a:buFont typeface="Arial" panose="020B0604020202020204" pitchFamily="34" charset="0"/>
              <a:buChar char="•"/>
            </a:pPr>
            <a:r>
              <a:rPr lang="en-US" sz="2600" dirty="0"/>
              <a:t>Appointing Faculty is eligible to sponsor a Postdoc</a:t>
            </a:r>
          </a:p>
          <a:p>
            <a:pPr lvl="2">
              <a:buFont typeface="Arial" panose="020B0604020202020204" pitchFamily="34" charset="0"/>
              <a:buChar char="•"/>
            </a:pPr>
            <a:r>
              <a:rPr lang="en-US" sz="2600" dirty="0"/>
              <a:t>Adequate budget/funding exists to support the appointment</a:t>
            </a:r>
          </a:p>
          <a:p>
            <a:pPr lvl="2">
              <a:buFont typeface="Arial" panose="020B0604020202020204" pitchFamily="34" charset="0"/>
              <a:buChar char="•"/>
            </a:pPr>
            <a:r>
              <a:rPr lang="en-US" sz="2600" dirty="0"/>
              <a:t>The candidate is eligible to be appointed as a Postdoc</a:t>
            </a:r>
          </a:p>
          <a:p>
            <a:pPr lvl="3">
              <a:buFont typeface="Arial" panose="020B0604020202020204" pitchFamily="34" charset="0"/>
              <a:buChar char="•"/>
            </a:pPr>
            <a:r>
              <a:rPr lang="en-US" sz="2600" dirty="0"/>
              <a:t>Pre-determined eligibility avoids time wasted preparing web forms for ineligible candidates</a:t>
            </a:r>
          </a:p>
          <a:p>
            <a:pPr lvl="1">
              <a:buFont typeface="Arial" panose="020B0604020202020204" pitchFamily="34" charset="0"/>
              <a:buChar char="•"/>
            </a:pPr>
            <a:endParaRPr lang="en-US" sz="3200" dirty="0"/>
          </a:p>
          <a:p>
            <a:pPr lvl="1">
              <a:buFont typeface="Arial" panose="020B0604020202020204" pitchFamily="34" charset="0"/>
              <a:buChar char="•"/>
            </a:pPr>
            <a:r>
              <a:rPr lang="en-US" sz="3100" dirty="0"/>
              <a:t>Obtain These Documents From the Candidate:</a:t>
            </a:r>
          </a:p>
          <a:p>
            <a:pPr lvl="2">
              <a:buFont typeface="Arial" panose="020B0604020202020204" pitchFamily="34" charset="0"/>
              <a:buChar char="•"/>
            </a:pPr>
            <a:r>
              <a:rPr lang="en-US" sz="2600" dirty="0"/>
              <a:t>Proof of doctoral degree</a:t>
            </a:r>
          </a:p>
          <a:p>
            <a:pPr lvl="2">
              <a:buFont typeface="Arial" panose="020B0604020202020204" pitchFamily="34" charset="0"/>
              <a:buChar char="•"/>
            </a:pPr>
            <a:r>
              <a:rPr lang="en-US" sz="2600" dirty="0"/>
              <a:t>Current CV with dates in </a:t>
            </a:r>
            <a:r>
              <a:rPr lang="en-US" sz="2600" b="1" dirty="0"/>
              <a:t>mm/yyyy-mm/yyyy</a:t>
            </a:r>
            <a:r>
              <a:rPr lang="en-US" sz="2600" dirty="0"/>
              <a:t> format</a:t>
            </a:r>
          </a:p>
          <a:p>
            <a:pPr lvl="3">
              <a:buFont typeface="Arial" panose="020B0604020202020204" pitchFamily="34" charset="0"/>
              <a:buChar char="•"/>
            </a:pPr>
            <a:r>
              <a:rPr lang="en-US" sz="2100" dirty="0"/>
              <a:t>(yyyy-yyyy format is insufficient for previous research experience calculation)</a:t>
            </a:r>
          </a:p>
          <a:p>
            <a:pPr lvl="2">
              <a:buFont typeface="Arial" panose="020B0604020202020204" pitchFamily="34" charset="0"/>
              <a:buChar char="•"/>
            </a:pPr>
            <a:r>
              <a:rPr lang="en-US" sz="2600" dirty="0"/>
              <a:t>Outside funding letter(s), if any</a:t>
            </a:r>
          </a:p>
          <a:p>
            <a:pPr lvl="2"/>
            <a:endParaRPr lang="en-US" sz="2000" dirty="0"/>
          </a:p>
          <a:p>
            <a:pPr marL="914400" lvl="2" indent="0" algn="ctr">
              <a:buNone/>
            </a:pPr>
            <a:r>
              <a:rPr lang="en-US" sz="1800" dirty="0">
                <a:hlinkClick r:id="rId2"/>
              </a:rPr>
              <a:t>https://postdocs.stanford.edu/postdoctoral-administrators/appoint-postdoctoral-scholars</a:t>
            </a:r>
            <a:endParaRPr lang="en-US" sz="1800" dirty="0"/>
          </a:p>
        </p:txBody>
      </p:sp>
      <p:sp>
        <p:nvSpPr>
          <p:cNvPr id="4" name="Slide Number Placeholder 3"/>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2619160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36834"/>
            <a:ext cx="9900139" cy="1293028"/>
          </a:xfrm>
        </p:spPr>
        <p:txBody>
          <a:bodyPr/>
          <a:lstStyle/>
          <a:p>
            <a:r>
              <a:rPr lang="en-US" b="1" dirty="0"/>
              <a:t>Policy:</a:t>
            </a:r>
            <a:br>
              <a:rPr lang="en-US" dirty="0"/>
            </a:br>
            <a:r>
              <a:rPr lang="en-US" sz="3200" dirty="0"/>
              <a:t>Determine Eligibility</a:t>
            </a:r>
          </a:p>
        </p:txBody>
      </p:sp>
      <p:sp>
        <p:nvSpPr>
          <p:cNvPr id="3" name="Content Placeholder 2"/>
          <p:cNvSpPr>
            <a:spLocks noGrp="1"/>
          </p:cNvSpPr>
          <p:nvPr>
            <p:ph idx="1"/>
          </p:nvPr>
        </p:nvSpPr>
        <p:spPr>
          <a:xfrm>
            <a:off x="1204545" y="1989376"/>
            <a:ext cx="9900139" cy="4077316"/>
          </a:xfrm>
        </p:spPr>
        <p:txBody>
          <a:bodyPr>
            <a:noAutofit/>
          </a:bodyPr>
          <a:lstStyle/>
          <a:p>
            <a:pPr marL="0" indent="0">
              <a:buNone/>
            </a:pPr>
            <a:r>
              <a:rPr lang="en-US" sz="2400" b="1" dirty="0"/>
              <a:t>Eligibility Criterion 1 – Completion of All Doctoral Degree Requirements</a:t>
            </a:r>
          </a:p>
          <a:p>
            <a:pPr lvl="1">
              <a:buFont typeface="Arial" panose="020B0604020202020204" pitchFamily="34" charset="0"/>
              <a:buChar char="•"/>
            </a:pPr>
            <a:r>
              <a:rPr lang="en-US" sz="2200" dirty="0"/>
              <a:t>Has the Candidate completed all degree requirements as evidenced by diploma, degree certificate, or letter of completion issued by a Registrar or central office? </a:t>
            </a:r>
          </a:p>
          <a:p>
            <a:pPr lvl="2">
              <a:buFont typeface="Arial" panose="020B0604020202020204" pitchFamily="34" charset="0"/>
              <a:buChar char="•"/>
            </a:pPr>
            <a:r>
              <a:rPr lang="en-US" sz="1800" dirty="0"/>
              <a:t>(PhD within the last 3 years; MD within the last 6 years)</a:t>
            </a:r>
          </a:p>
          <a:p>
            <a:pPr marL="0">
              <a:buNone/>
            </a:pPr>
            <a:r>
              <a:rPr lang="en-US" sz="2400" b="1" dirty="0"/>
              <a:t>Review the Proof of Degree document</a:t>
            </a:r>
          </a:p>
          <a:p>
            <a:pPr lvl="2">
              <a:buFont typeface="Arial" panose="020B0604020202020204" pitchFamily="34" charset="0"/>
              <a:buChar char="•"/>
            </a:pPr>
            <a:r>
              <a:rPr lang="en-US" sz="2200" dirty="0"/>
              <a:t>If Yes, continue the eligibility review</a:t>
            </a:r>
          </a:p>
          <a:p>
            <a:pPr lvl="2">
              <a:buFont typeface="Arial" panose="020B0604020202020204" pitchFamily="34" charset="0"/>
              <a:buChar char="•"/>
            </a:pPr>
            <a:r>
              <a:rPr lang="en-US" sz="2200" dirty="0"/>
              <a:t>If No, degree requirements are not complete, the Candidate is NOT eligible for a postdoc appointment</a:t>
            </a:r>
          </a:p>
          <a:p>
            <a:pPr lvl="3">
              <a:buFont typeface="Arial" panose="020B0604020202020204" pitchFamily="34" charset="0"/>
              <a:buChar char="•"/>
            </a:pPr>
            <a:r>
              <a:rPr lang="en-US" sz="2000" dirty="0"/>
              <a:t>Consider a </a:t>
            </a:r>
            <a:r>
              <a:rPr lang="en-US" sz="2000" dirty="0">
                <a:hlinkClick r:id="rId2"/>
              </a:rPr>
              <a:t>Visiting Student Researcher </a:t>
            </a:r>
            <a:r>
              <a:rPr lang="en-US" sz="2000" dirty="0"/>
              <a:t>appointment with University Registrar's Office, OR</a:t>
            </a:r>
          </a:p>
          <a:p>
            <a:pPr lvl="3">
              <a:buFont typeface="Arial" panose="020B0604020202020204" pitchFamily="34" charset="0"/>
              <a:buChar char="•"/>
            </a:pPr>
            <a:r>
              <a:rPr lang="en-US" sz="2000" dirty="0"/>
              <a:t>Delay postdoc appointment start date until all degree requirements are met</a:t>
            </a:r>
          </a:p>
        </p:txBody>
      </p:sp>
      <p:sp>
        <p:nvSpPr>
          <p:cNvPr id="4" name="Slide Number Placeholder 3"/>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340884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98380"/>
            <a:ext cx="10025521" cy="1293028"/>
          </a:xfrm>
        </p:spPr>
        <p:txBody>
          <a:bodyPr>
            <a:normAutofit/>
          </a:bodyPr>
          <a:lstStyle/>
          <a:p>
            <a:r>
              <a:rPr lang="en-US" b="1" dirty="0"/>
              <a:t>Policy:</a:t>
            </a:r>
            <a:br>
              <a:rPr lang="en-US" dirty="0"/>
            </a:br>
            <a:r>
              <a:rPr lang="en-US" sz="3200" dirty="0"/>
              <a:t>Proof of Degree</a:t>
            </a:r>
          </a:p>
        </p:txBody>
      </p:sp>
      <p:sp>
        <p:nvSpPr>
          <p:cNvPr id="3" name="Content Placeholder 2"/>
          <p:cNvSpPr>
            <a:spLocks noGrp="1"/>
          </p:cNvSpPr>
          <p:nvPr>
            <p:ph idx="1"/>
          </p:nvPr>
        </p:nvSpPr>
        <p:spPr>
          <a:xfrm>
            <a:off x="1186962" y="2004645"/>
            <a:ext cx="10025521" cy="4088423"/>
          </a:xfrm>
        </p:spPr>
        <p:txBody>
          <a:bodyPr>
            <a:normAutofit/>
          </a:bodyPr>
          <a:lstStyle/>
          <a:p>
            <a:pPr marL="0" indent="0">
              <a:buNone/>
            </a:pPr>
            <a:r>
              <a:rPr lang="en-US" sz="2800" b="1" dirty="0"/>
              <a:t>Proof of Doctoral Degree – Acceptable Documents</a:t>
            </a:r>
          </a:p>
          <a:p>
            <a:pPr lvl="1">
              <a:buFont typeface="Arial" panose="020B0604020202020204" pitchFamily="34" charset="0"/>
              <a:buChar char="•"/>
            </a:pPr>
            <a:r>
              <a:rPr lang="en-US" sz="2400" b="1" dirty="0"/>
              <a:t>Copy of doctoral diploma or degree certificate:</a:t>
            </a:r>
          </a:p>
          <a:p>
            <a:pPr lvl="2">
              <a:buFont typeface="Arial" panose="020B0604020202020204" pitchFamily="34" charset="0"/>
              <a:buChar char="•"/>
            </a:pPr>
            <a:r>
              <a:rPr lang="en-US" sz="2000" dirty="0"/>
              <a:t>English translation required if issued in a foreign language</a:t>
            </a:r>
          </a:p>
          <a:p>
            <a:pPr lvl="1">
              <a:buFont typeface="Arial" panose="020B0604020202020204" pitchFamily="34" charset="0"/>
              <a:buChar char="•"/>
            </a:pPr>
            <a:r>
              <a:rPr lang="en-US" sz="2000" b="1" dirty="0"/>
              <a:t>In the absence of a diploma or degree certificate, a Letter of Completion is acceptable IF:</a:t>
            </a:r>
          </a:p>
          <a:p>
            <a:pPr lvl="2">
              <a:buFont typeface="Arial" panose="020B0604020202020204" pitchFamily="34" charset="0"/>
              <a:buChar char="•"/>
            </a:pPr>
            <a:r>
              <a:rPr lang="en-US" sz="2000" dirty="0"/>
              <a:t>Issued by a Registrar or equivalent central office (Graduate Studies, Dean, Chancellor, etc.)</a:t>
            </a:r>
          </a:p>
          <a:p>
            <a:pPr lvl="2">
              <a:buFont typeface="Arial" panose="020B0604020202020204" pitchFamily="34" charset="0"/>
              <a:buChar char="•"/>
            </a:pPr>
            <a:r>
              <a:rPr lang="en-US" sz="2000" dirty="0">
                <a:highlight>
                  <a:srgbClr val="FFFF00"/>
                </a:highlight>
              </a:rPr>
              <a:t>Confirms that ALL degree requirements are met, including submission, acceptance, and defense of thesis; and the expected date of degree conferral</a:t>
            </a:r>
          </a:p>
          <a:p>
            <a:pPr lvl="1">
              <a:buFont typeface="Arial" panose="020B0604020202020204" pitchFamily="34" charset="0"/>
              <a:buChar char="•"/>
            </a:pPr>
            <a:r>
              <a:rPr lang="en-US" sz="2000" b="1" dirty="0"/>
              <a:t>Transcript: Must note degree earned and conferral date (unofficial copy ok)</a:t>
            </a:r>
          </a:p>
          <a:p>
            <a:pPr marL="0" indent="0">
              <a:buNone/>
            </a:pPr>
            <a:r>
              <a:rPr lang="en-US" sz="2400" b="1" i="1" dirty="0"/>
              <a:t>Stanford PhD graduates must upload proof of degree</a:t>
            </a:r>
          </a:p>
          <a:p>
            <a:pPr marL="457200" lvl="1" indent="0">
              <a:buNone/>
            </a:pPr>
            <a:endParaRPr lang="en-US" dirty="0"/>
          </a:p>
          <a:p>
            <a:pPr marL="457200" lvl="1" indent="0" algn="ctr">
              <a:buNone/>
            </a:pPr>
            <a:r>
              <a:rPr lang="en-US" sz="1500" dirty="0">
                <a:hlinkClick r:id="rId2"/>
              </a:rPr>
              <a:t>https://postdocs.stanford.edu/postdoctoral-administrators/appoint-postdoctoral-scholars</a:t>
            </a:r>
            <a:endParaRPr lang="en-US" sz="1500" dirty="0"/>
          </a:p>
        </p:txBody>
      </p:sp>
      <p:sp>
        <p:nvSpPr>
          <p:cNvPr id="5" name="Slide Number Placeholder 4"/>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387653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922" y="201665"/>
            <a:ext cx="9981561" cy="1293028"/>
          </a:xfrm>
        </p:spPr>
        <p:txBody>
          <a:bodyPr>
            <a:normAutofit/>
          </a:bodyPr>
          <a:lstStyle/>
          <a:p>
            <a:r>
              <a:rPr lang="en-US" b="1" dirty="0"/>
              <a:t>Policy:</a:t>
            </a:r>
            <a:br>
              <a:rPr lang="en-US" dirty="0"/>
            </a:br>
            <a:r>
              <a:rPr lang="en-US" sz="3200" dirty="0"/>
              <a:t>Proof of Degree</a:t>
            </a:r>
          </a:p>
        </p:txBody>
      </p:sp>
      <p:sp>
        <p:nvSpPr>
          <p:cNvPr id="3" name="Content Placeholder 2"/>
          <p:cNvSpPr>
            <a:spLocks noGrp="1"/>
          </p:cNvSpPr>
          <p:nvPr>
            <p:ph idx="1"/>
          </p:nvPr>
        </p:nvSpPr>
        <p:spPr>
          <a:xfrm>
            <a:off x="1230921" y="1998784"/>
            <a:ext cx="9981561" cy="3818525"/>
          </a:xfrm>
        </p:spPr>
        <p:txBody>
          <a:bodyPr>
            <a:normAutofit fontScale="92500" lnSpcReduction="10000"/>
          </a:bodyPr>
          <a:lstStyle/>
          <a:p>
            <a:pPr marL="0" indent="0">
              <a:buNone/>
            </a:pPr>
            <a:r>
              <a:rPr lang="en-US" sz="2800" b="1" dirty="0"/>
              <a:t>Proof of Doctoral Degree – Unacceptable Documents</a:t>
            </a:r>
          </a:p>
          <a:p>
            <a:pPr lvl="1">
              <a:buFont typeface="Arial" panose="020B0604020202020204" pitchFamily="34" charset="0"/>
              <a:buChar char="•"/>
            </a:pPr>
            <a:r>
              <a:rPr lang="en-US" sz="2400" dirty="0"/>
              <a:t>Letter from the </a:t>
            </a:r>
            <a:r>
              <a:rPr lang="en-US" sz="2400" b="1" i="1" dirty="0"/>
              <a:t>PhD Advisor</a:t>
            </a:r>
            <a:r>
              <a:rPr lang="en-US" sz="2400" b="1" dirty="0"/>
              <a:t> or academic department</a:t>
            </a:r>
            <a:endParaRPr lang="en-US" sz="2400" dirty="0"/>
          </a:p>
          <a:p>
            <a:pPr lvl="1">
              <a:buFont typeface="Arial" panose="020B0604020202020204" pitchFamily="34" charset="0"/>
              <a:buChar char="•"/>
            </a:pPr>
            <a:r>
              <a:rPr lang="en-US" sz="2400" dirty="0"/>
              <a:t>Central office-issued letter that confirms all coursework is complete but does not confirm </a:t>
            </a:r>
            <a:r>
              <a:rPr lang="en-US" sz="2400" i="1" dirty="0"/>
              <a:t>all degree requirements are met (e.g., </a:t>
            </a:r>
            <a:r>
              <a:rPr lang="en-US" sz="2400" dirty="0"/>
              <a:t>states a future date of submission, acceptance, or defense of thesis</a:t>
            </a:r>
            <a:r>
              <a:rPr lang="en-US" sz="2400" i="1" dirty="0"/>
              <a:t>)</a:t>
            </a:r>
          </a:p>
          <a:p>
            <a:pPr marL="0" indent="0">
              <a:buNone/>
            </a:pPr>
            <a:r>
              <a:rPr lang="en-US" sz="2600" b="1" dirty="0"/>
              <a:t>Conditional DS-2019 Policy Exception</a:t>
            </a:r>
          </a:p>
          <a:p>
            <a:pPr lvl="1">
              <a:buFont typeface="Arial" panose="020B0604020202020204" pitchFamily="34" charset="0"/>
              <a:buChar char="•"/>
            </a:pPr>
            <a:r>
              <a:rPr lang="en-US" sz="2400" dirty="0"/>
              <a:t>For international scholars, to facilitate visa processing, central office letters noting an upcoming defense date </a:t>
            </a:r>
            <a:r>
              <a:rPr lang="en-US" sz="2400" i="1" dirty="0"/>
              <a:t>may</a:t>
            </a:r>
            <a:r>
              <a:rPr lang="en-US" sz="2400" dirty="0"/>
              <a:t> justify a review for a conditional DS-2019 approval prior to the appointment approval</a:t>
            </a:r>
          </a:p>
          <a:p>
            <a:pPr lvl="2">
              <a:buFont typeface="Arial" panose="020B0604020202020204" pitchFamily="34" charset="0"/>
              <a:buChar char="•"/>
            </a:pPr>
            <a:r>
              <a:rPr lang="en-US" sz="2400" dirty="0"/>
              <a:t>Check the appropriate policy exception box on the recommendation form</a:t>
            </a:r>
          </a:p>
          <a:p>
            <a:pPr lvl="2">
              <a:buFont typeface="Arial" panose="020B0604020202020204" pitchFamily="34" charset="0"/>
              <a:buChar char="•"/>
            </a:pPr>
            <a:r>
              <a:rPr lang="en-US" sz="2400" dirty="0"/>
              <a:t>Upload a PDF copy of the letter of progress toward degree</a:t>
            </a:r>
          </a:p>
        </p:txBody>
      </p:sp>
      <p:sp>
        <p:nvSpPr>
          <p:cNvPr id="4" name="Slide Number Placeholder 3"/>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3022340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20809"/>
            <a:ext cx="9999145" cy="1293028"/>
          </a:xfrm>
        </p:spPr>
        <p:txBody>
          <a:bodyPr/>
          <a:lstStyle/>
          <a:p>
            <a:r>
              <a:rPr lang="en-US" b="1" dirty="0"/>
              <a:t>Policy:</a:t>
            </a:r>
            <a:br>
              <a:rPr lang="en-US" dirty="0"/>
            </a:br>
            <a:r>
              <a:rPr lang="en-US" sz="3200" dirty="0"/>
              <a:t>Determine Eligibility</a:t>
            </a:r>
          </a:p>
        </p:txBody>
      </p:sp>
      <p:sp>
        <p:nvSpPr>
          <p:cNvPr id="3" name="Content Placeholder 2"/>
          <p:cNvSpPr>
            <a:spLocks noGrp="1"/>
          </p:cNvSpPr>
          <p:nvPr>
            <p:ph idx="1"/>
          </p:nvPr>
        </p:nvSpPr>
        <p:spPr>
          <a:xfrm>
            <a:off x="1213337" y="2133600"/>
            <a:ext cx="9999146" cy="3964956"/>
          </a:xfrm>
        </p:spPr>
        <p:txBody>
          <a:bodyPr>
            <a:noAutofit/>
          </a:bodyPr>
          <a:lstStyle/>
          <a:p>
            <a:pPr marL="0" indent="0">
              <a:buNone/>
            </a:pPr>
            <a:r>
              <a:rPr lang="en-US" sz="2400" b="1" dirty="0"/>
              <a:t>Eligibility Criterion 1 – Completion of All Doctoral Degree Requirements</a:t>
            </a:r>
          </a:p>
          <a:p>
            <a:pPr lvl="1">
              <a:buFont typeface="Arial" panose="020B0604020202020204" pitchFamily="34" charset="0"/>
              <a:buChar char="•"/>
            </a:pPr>
            <a:r>
              <a:rPr lang="en-US" sz="2400" dirty="0"/>
              <a:t>If the doctoral degree was conferred more than 3 years ago (PhD) or more than 6 years ago (MD), approval of an appointment requires:</a:t>
            </a:r>
          </a:p>
          <a:p>
            <a:pPr lvl="2">
              <a:buFont typeface="Arial" panose="020B0604020202020204" pitchFamily="34" charset="0"/>
              <a:buChar char="•"/>
            </a:pPr>
            <a:r>
              <a:rPr lang="en-US" sz="2200" dirty="0"/>
              <a:t>An approved policy exception request</a:t>
            </a:r>
          </a:p>
          <a:p>
            <a:pPr lvl="2">
              <a:buFont typeface="Arial" panose="020B0604020202020204" pitchFamily="34" charset="0"/>
              <a:buChar char="•"/>
            </a:pPr>
            <a:r>
              <a:rPr lang="en-US" sz="2200" dirty="0"/>
              <a:t>Less than 51 months of previous research experience</a:t>
            </a:r>
          </a:p>
          <a:p>
            <a:pPr lvl="1">
              <a:buFont typeface="Arial" panose="020B0604020202020204" pitchFamily="34" charset="0"/>
              <a:buChar char="•"/>
            </a:pPr>
            <a:r>
              <a:rPr lang="en-US" sz="2400" dirty="0"/>
              <a:t>If Candidate has more than 51 months of previous research experience, they are NOT eligible for a postdoc appointment</a:t>
            </a:r>
          </a:p>
          <a:p>
            <a:pPr lvl="2">
              <a:buFont typeface="Arial" panose="020B0604020202020204" pitchFamily="34" charset="0"/>
              <a:buChar char="•"/>
            </a:pPr>
            <a:r>
              <a:rPr lang="en-US" sz="2200" dirty="0"/>
              <a:t>Consider a </a:t>
            </a:r>
            <a:r>
              <a:rPr lang="en-US" sz="2200" dirty="0">
                <a:hlinkClick r:id="rId2"/>
              </a:rPr>
              <a:t>Visiting Scholar</a:t>
            </a:r>
            <a:r>
              <a:rPr lang="en-US" sz="2200" dirty="0"/>
              <a:t> appointment with Faculty Affairs, OR</a:t>
            </a:r>
          </a:p>
          <a:p>
            <a:pPr lvl="2">
              <a:buFont typeface="Arial" panose="020B0604020202020204" pitchFamily="34" charset="0"/>
              <a:buChar char="•"/>
            </a:pPr>
            <a:r>
              <a:rPr lang="en-US" sz="2200" dirty="0"/>
              <a:t>Consider an </a:t>
            </a:r>
            <a:r>
              <a:rPr lang="en-US" sz="2200" dirty="0">
                <a:hlinkClick r:id="rId3"/>
              </a:rPr>
              <a:t>Academic Staff-Research (AS-R) </a:t>
            </a:r>
            <a:r>
              <a:rPr lang="en-US" sz="2200" dirty="0"/>
              <a:t>or </a:t>
            </a:r>
            <a:r>
              <a:rPr lang="en-US" sz="2200" dirty="0">
                <a:hlinkClick r:id="rId4"/>
              </a:rPr>
              <a:t>Consultant</a:t>
            </a:r>
            <a:r>
              <a:rPr lang="en-US" sz="2200" dirty="0"/>
              <a:t> appointment with Human Resources</a:t>
            </a:r>
          </a:p>
        </p:txBody>
      </p:sp>
      <p:sp>
        <p:nvSpPr>
          <p:cNvPr id="4" name="Slide Number Placeholder 3"/>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3473000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45627"/>
            <a:ext cx="10016729" cy="1293028"/>
          </a:xfrm>
        </p:spPr>
        <p:txBody>
          <a:bodyPr/>
          <a:lstStyle/>
          <a:p>
            <a:r>
              <a:rPr lang="en-US" b="1" dirty="0"/>
              <a:t>Policy:</a:t>
            </a:r>
            <a:br>
              <a:rPr lang="en-US" dirty="0"/>
            </a:br>
            <a:r>
              <a:rPr lang="en-US" sz="3200" dirty="0"/>
              <a:t>Determine Eligibility</a:t>
            </a:r>
          </a:p>
        </p:txBody>
      </p:sp>
      <p:sp>
        <p:nvSpPr>
          <p:cNvPr id="3" name="Content Placeholder 2"/>
          <p:cNvSpPr>
            <a:spLocks noGrp="1"/>
          </p:cNvSpPr>
          <p:nvPr>
            <p:ph idx="1"/>
          </p:nvPr>
        </p:nvSpPr>
        <p:spPr>
          <a:xfrm>
            <a:off x="1195754" y="2002033"/>
            <a:ext cx="10016730" cy="4152582"/>
          </a:xfrm>
        </p:spPr>
        <p:txBody>
          <a:bodyPr>
            <a:normAutofit/>
          </a:bodyPr>
          <a:lstStyle/>
          <a:p>
            <a:r>
              <a:rPr lang="en-US" sz="2400" b="1" dirty="0"/>
              <a:t>Eligibility Criterion 2 – Appointment or Employment Elsewhere</a:t>
            </a:r>
          </a:p>
          <a:p>
            <a:pPr lvl="1">
              <a:buFont typeface="Arial" panose="020B0604020202020204" pitchFamily="34" charset="0"/>
              <a:buChar char="•"/>
            </a:pPr>
            <a:r>
              <a:rPr lang="en-US" sz="2200" dirty="0"/>
              <a:t>Will the candidate be appointed at another institution or employed elsewhere concurrently with the Stanford postdoctoral appointment?</a:t>
            </a:r>
          </a:p>
          <a:p>
            <a:pPr lvl="1">
              <a:buFont typeface="Arial" panose="020B0604020202020204" pitchFamily="34" charset="0"/>
              <a:buChar char="•"/>
            </a:pPr>
            <a:r>
              <a:rPr lang="en-US" sz="2200" b="1" dirty="0"/>
              <a:t>Review the CV for current appointment or employment elsewhere</a:t>
            </a:r>
          </a:p>
          <a:p>
            <a:pPr lvl="2">
              <a:buFont typeface="Arial" panose="020B0604020202020204" pitchFamily="34" charset="0"/>
              <a:buChar char="•"/>
            </a:pPr>
            <a:r>
              <a:rPr lang="en-US" sz="2000" dirty="0"/>
              <a:t>Confirm any current appointment or employment will end before the Stanford start date</a:t>
            </a:r>
          </a:p>
          <a:p>
            <a:pPr lvl="1">
              <a:buFont typeface="Arial" panose="020B0604020202020204" pitchFamily="34" charset="0"/>
              <a:buChar char="•"/>
            </a:pPr>
            <a:r>
              <a:rPr lang="en-US" sz="2200" b="1" i="1" dirty="0"/>
              <a:t>Carefully</a:t>
            </a:r>
            <a:r>
              <a:rPr lang="en-US" sz="2200" b="1" dirty="0"/>
              <a:t> review outside funding letters and award contracts for language that specifically states or implies an affiliation or employment elsewhere</a:t>
            </a:r>
          </a:p>
          <a:p>
            <a:pPr lvl="2">
              <a:buFont typeface="Arial" panose="020B0604020202020204" pitchFamily="34" charset="0"/>
              <a:buChar char="•"/>
            </a:pPr>
            <a:r>
              <a:rPr lang="en-US" sz="1800" b="1" dirty="0"/>
              <a:t>i.e., funding called “salary”; mention of tax withholdings, etc. </a:t>
            </a:r>
          </a:p>
          <a:p>
            <a:pPr lvl="3">
              <a:buFont typeface="Arial" panose="020B0604020202020204" pitchFamily="34" charset="0"/>
              <a:buChar char="•"/>
            </a:pPr>
            <a:r>
              <a:rPr lang="en-US" sz="2200" dirty="0"/>
              <a:t>If No, continue the eligibility review</a:t>
            </a:r>
          </a:p>
          <a:p>
            <a:pPr lvl="3">
              <a:buFont typeface="Arial" panose="020B0604020202020204" pitchFamily="34" charset="0"/>
              <a:buChar char="•"/>
            </a:pPr>
            <a:r>
              <a:rPr lang="en-US" sz="2200" dirty="0"/>
              <a:t>If Yes, the candidate is NOT eligible for a postdoc appointment</a:t>
            </a:r>
          </a:p>
          <a:p>
            <a:pPr lvl="4">
              <a:buFont typeface="Arial" panose="020B0604020202020204" pitchFamily="34" charset="0"/>
              <a:buChar char="•"/>
            </a:pPr>
            <a:r>
              <a:rPr lang="en-US" sz="2200" dirty="0"/>
              <a:t>Consider a </a:t>
            </a:r>
            <a:r>
              <a:rPr lang="en-US" sz="2200" dirty="0">
                <a:hlinkClick r:id="rId2"/>
              </a:rPr>
              <a:t>Visiting Postdoc</a:t>
            </a:r>
            <a:r>
              <a:rPr lang="en-US" sz="2200" dirty="0"/>
              <a:t> or </a:t>
            </a:r>
            <a:r>
              <a:rPr lang="en-US" sz="2200" dirty="0">
                <a:hlinkClick r:id="rId3"/>
              </a:rPr>
              <a:t>Visiting Scholar</a:t>
            </a:r>
            <a:r>
              <a:rPr lang="en-US" sz="2200" dirty="0"/>
              <a:t> appointment with Faculty Affairs</a:t>
            </a:r>
          </a:p>
        </p:txBody>
      </p:sp>
      <p:sp>
        <p:nvSpPr>
          <p:cNvPr id="4" name="Slide Number Placeholder 3"/>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3123354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20994"/>
            <a:ext cx="10025521" cy="1293028"/>
          </a:xfrm>
        </p:spPr>
        <p:txBody>
          <a:bodyPr/>
          <a:lstStyle/>
          <a:p>
            <a:r>
              <a:rPr lang="en-US" b="1" dirty="0"/>
              <a:t>Policy:</a:t>
            </a:r>
            <a:br>
              <a:rPr lang="en-US" dirty="0"/>
            </a:br>
            <a:r>
              <a:rPr lang="en-US" sz="3200" dirty="0"/>
              <a:t>Determine Eligibility</a:t>
            </a:r>
          </a:p>
        </p:txBody>
      </p:sp>
      <p:sp>
        <p:nvSpPr>
          <p:cNvPr id="3" name="Content Placeholder 2"/>
          <p:cNvSpPr>
            <a:spLocks noGrp="1"/>
          </p:cNvSpPr>
          <p:nvPr>
            <p:ph idx="1"/>
          </p:nvPr>
        </p:nvSpPr>
        <p:spPr>
          <a:xfrm>
            <a:off x="1186962" y="2136530"/>
            <a:ext cx="10025521" cy="3971307"/>
          </a:xfrm>
        </p:spPr>
        <p:txBody>
          <a:bodyPr>
            <a:normAutofit/>
          </a:bodyPr>
          <a:lstStyle/>
          <a:p>
            <a:pPr marL="0" indent="0">
              <a:buNone/>
            </a:pPr>
            <a:r>
              <a:rPr lang="en-US" sz="2800" b="1" dirty="0"/>
              <a:t>Eligibility Criterion 3 – Previous Research Experience</a:t>
            </a:r>
          </a:p>
          <a:p>
            <a:pPr lvl="1">
              <a:buFont typeface="Arial" panose="020B0604020202020204" pitchFamily="34" charset="0"/>
              <a:buChar char="•"/>
            </a:pPr>
            <a:r>
              <a:rPr lang="en-US" sz="2400" dirty="0"/>
              <a:t>Does the candidate have any previous postdoctoral research experience?</a:t>
            </a:r>
          </a:p>
          <a:p>
            <a:pPr marL="201168" lvl="1" indent="0">
              <a:buNone/>
            </a:pPr>
            <a:endParaRPr lang="en-US" sz="2400" b="1" dirty="0"/>
          </a:p>
          <a:p>
            <a:pPr marL="0">
              <a:buNone/>
            </a:pPr>
            <a:r>
              <a:rPr lang="en-US" sz="2600" b="1" dirty="0"/>
              <a:t>Review the CV </a:t>
            </a:r>
            <a:r>
              <a:rPr lang="en-US" sz="1700" b="1" dirty="0"/>
              <a:t>(and later the data form) </a:t>
            </a:r>
            <a:r>
              <a:rPr lang="en-US" sz="2600" b="1" dirty="0"/>
              <a:t>for previous appointments or employment that included postdoctoral research experience</a:t>
            </a:r>
          </a:p>
          <a:p>
            <a:pPr lvl="2">
              <a:buFont typeface="Arial" panose="020B0604020202020204" pitchFamily="34" charset="0"/>
              <a:buChar char="•"/>
            </a:pPr>
            <a:r>
              <a:rPr lang="en-US" sz="2400" dirty="0"/>
              <a:t>If No, the candidate IS eligible for a postdoctoral appointment</a:t>
            </a:r>
          </a:p>
          <a:p>
            <a:pPr lvl="2">
              <a:buFont typeface="Arial" panose="020B0604020202020204" pitchFamily="34" charset="0"/>
              <a:buChar char="•"/>
            </a:pPr>
            <a:r>
              <a:rPr lang="en-US" sz="2400" dirty="0"/>
              <a:t>If Yes, compare the research experience noted on the data form with the CV</a:t>
            </a:r>
          </a:p>
          <a:p>
            <a:pPr lvl="3">
              <a:buFont typeface="Arial" panose="020B0604020202020204" pitchFamily="34" charset="0"/>
              <a:buChar char="•"/>
            </a:pPr>
            <a:r>
              <a:rPr lang="en-US" sz="2400" dirty="0"/>
              <a:t>Resolve any discrepancies between data form and CV with the candidate</a:t>
            </a:r>
          </a:p>
          <a:p>
            <a:pPr lvl="3">
              <a:buFont typeface="Arial" panose="020B0604020202020204" pitchFamily="34" charset="0"/>
              <a:buChar char="•"/>
            </a:pPr>
            <a:r>
              <a:rPr lang="en-US" sz="2400" dirty="0"/>
              <a:t>Return data form for correction </a:t>
            </a:r>
            <a:r>
              <a:rPr lang="en-US" sz="1800" dirty="0"/>
              <a:t>(or later edit the recommendation form)</a:t>
            </a:r>
          </a:p>
        </p:txBody>
      </p:sp>
      <p:sp>
        <p:nvSpPr>
          <p:cNvPr id="4" name="Slide Number Placeholder 3"/>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850274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5" y="236834"/>
            <a:ext cx="10007937" cy="1293028"/>
          </a:xfrm>
        </p:spPr>
        <p:txBody>
          <a:bodyPr>
            <a:normAutofit/>
          </a:bodyPr>
          <a:lstStyle/>
          <a:p>
            <a:r>
              <a:rPr lang="en-US" b="1" dirty="0"/>
              <a:t>Process:</a:t>
            </a:r>
            <a:br>
              <a:rPr lang="en-US" dirty="0"/>
            </a:br>
            <a:r>
              <a:rPr lang="en-US" sz="3200" dirty="0"/>
              <a:t>Research Experience Calculator</a:t>
            </a:r>
          </a:p>
        </p:txBody>
      </p:sp>
      <p:sp>
        <p:nvSpPr>
          <p:cNvPr id="3" name="Content Placeholder 2"/>
          <p:cNvSpPr>
            <a:spLocks noGrp="1"/>
          </p:cNvSpPr>
          <p:nvPr>
            <p:ph idx="1"/>
          </p:nvPr>
        </p:nvSpPr>
        <p:spPr>
          <a:xfrm>
            <a:off x="1204546" y="2018714"/>
            <a:ext cx="10007937" cy="4074355"/>
          </a:xfrm>
        </p:spPr>
        <p:txBody>
          <a:bodyPr>
            <a:normAutofit fontScale="92500" lnSpcReduction="10000"/>
          </a:bodyPr>
          <a:lstStyle/>
          <a:p>
            <a:pPr lvl="1">
              <a:buFont typeface="Arial" panose="020B0604020202020204" pitchFamily="34" charset="0"/>
              <a:buChar char="•"/>
            </a:pPr>
            <a:r>
              <a:rPr lang="en-US" sz="2400" b="1" dirty="0"/>
              <a:t>After confirming the accuracy of or editing the research experience calculation displayed on the recommendation form:</a:t>
            </a:r>
          </a:p>
          <a:p>
            <a:pPr lvl="1">
              <a:buFont typeface="Arial" panose="020B0604020202020204" pitchFamily="34" charset="0"/>
              <a:buChar char="•"/>
            </a:pPr>
            <a:endParaRPr lang="en-US" sz="2400" dirty="0"/>
          </a:p>
          <a:p>
            <a:pPr lvl="2">
              <a:buFont typeface="Arial" panose="020B0604020202020204" pitchFamily="34" charset="0"/>
              <a:buChar char="•"/>
            </a:pPr>
            <a:r>
              <a:rPr lang="en-US" sz="2200" dirty="0"/>
              <a:t>1 to 51 months: the candidate IS eligible for a postdoctoral appointment (in accordance with postdoctoral </a:t>
            </a:r>
            <a:r>
              <a:rPr lang="en-US" sz="2200" dirty="0">
                <a:hlinkClick r:id="rId2"/>
              </a:rPr>
              <a:t>policy term limits</a:t>
            </a:r>
            <a:r>
              <a:rPr lang="en-US" sz="2200" dirty="0"/>
              <a:t>)</a:t>
            </a:r>
          </a:p>
          <a:p>
            <a:pPr marL="384048" lvl="2" indent="0">
              <a:buNone/>
            </a:pPr>
            <a:endParaRPr lang="en-US" sz="2200" dirty="0"/>
          </a:p>
          <a:p>
            <a:pPr lvl="2">
              <a:buFont typeface="Arial" panose="020B0604020202020204" pitchFamily="34" charset="0"/>
              <a:buChar char="•"/>
            </a:pPr>
            <a:r>
              <a:rPr lang="en-US" sz="2200" dirty="0"/>
              <a:t>52+ months: the candidate is NOT eligible for a postdoc appointment</a:t>
            </a:r>
          </a:p>
          <a:p>
            <a:pPr lvl="3">
              <a:buFont typeface="Arial" panose="020B0604020202020204" pitchFamily="34" charset="0"/>
              <a:buChar char="•"/>
            </a:pPr>
            <a:r>
              <a:rPr lang="en-US" sz="2200" dirty="0"/>
              <a:t>Consider an </a:t>
            </a:r>
            <a:r>
              <a:rPr lang="en-US" sz="2200" dirty="0">
                <a:hlinkClick r:id="rId3"/>
              </a:rPr>
              <a:t>Academic Staff-Research</a:t>
            </a:r>
            <a:r>
              <a:rPr lang="en-US" sz="2200" dirty="0"/>
              <a:t> or </a:t>
            </a:r>
            <a:r>
              <a:rPr lang="en-US" sz="2200" dirty="0">
                <a:hlinkClick r:id="rId4"/>
              </a:rPr>
              <a:t>Consultant</a:t>
            </a:r>
            <a:r>
              <a:rPr lang="en-US" sz="2200" dirty="0"/>
              <a:t> appointment through Human Resources</a:t>
            </a:r>
          </a:p>
          <a:p>
            <a:pPr marL="914400" lvl="2" indent="0" algn="ctr">
              <a:buNone/>
            </a:pPr>
            <a:endParaRPr lang="en-US" sz="1200" dirty="0">
              <a:hlinkClick r:id="rId5"/>
            </a:endParaRPr>
          </a:p>
          <a:p>
            <a:pPr marL="914400" lvl="2" indent="0" algn="ctr">
              <a:buNone/>
            </a:pPr>
            <a:endParaRPr lang="en-US" sz="1200" dirty="0">
              <a:hlinkClick r:id="rId5"/>
            </a:endParaRPr>
          </a:p>
          <a:p>
            <a:pPr marL="914400" lvl="2" indent="0" algn="ctr">
              <a:buNone/>
            </a:pPr>
            <a:endParaRPr lang="en-US" sz="1200" dirty="0">
              <a:hlinkClick r:id="rId5"/>
            </a:endParaRPr>
          </a:p>
          <a:p>
            <a:pPr marL="914400" lvl="2" indent="0" algn="ctr">
              <a:buNone/>
            </a:pPr>
            <a:endParaRPr lang="en-US" sz="1200" dirty="0">
              <a:hlinkClick r:id="rId5"/>
            </a:endParaRPr>
          </a:p>
          <a:p>
            <a:pPr marL="914400" lvl="2" indent="0" algn="ctr">
              <a:buNone/>
            </a:pPr>
            <a:r>
              <a:rPr lang="en-US" sz="1200" dirty="0">
                <a:hlinkClick r:id="rId5"/>
              </a:rPr>
              <a:t>https://postdocs.stanford.edu/postdoctoral-administrators/how-quick-links/calculate-months-experience-research-non-clinical</a:t>
            </a:r>
            <a:endParaRPr lang="en-US" sz="1200" dirty="0"/>
          </a:p>
        </p:txBody>
      </p:sp>
      <p:sp>
        <p:nvSpPr>
          <p:cNvPr id="4" name="Slide Number Placeholder 3"/>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3602360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Postdoctoral Scholars</a:t>
            </a:r>
          </a:p>
        </p:txBody>
      </p:sp>
      <p:sp>
        <p:nvSpPr>
          <p:cNvPr id="3" name="Text Placeholder 2"/>
          <p:cNvSpPr>
            <a:spLocks noGrp="1"/>
          </p:cNvSpPr>
          <p:nvPr>
            <p:ph type="body" idx="1"/>
          </p:nvPr>
        </p:nvSpPr>
        <p:spPr/>
        <p:txBody>
          <a:bodyPr/>
          <a:lstStyle/>
          <a:p>
            <a:r>
              <a:rPr lang="en-US" dirty="0"/>
              <a:t>Definition and Common Acronyms</a:t>
            </a:r>
          </a:p>
        </p:txBody>
      </p:sp>
      <p:sp>
        <p:nvSpPr>
          <p:cNvPr id="4" name="Slide Number Placeholder 3"/>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355821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1" y="245628"/>
            <a:ext cx="10025522" cy="1293028"/>
          </a:xfrm>
        </p:spPr>
        <p:txBody>
          <a:bodyPr>
            <a:normAutofit/>
          </a:bodyPr>
          <a:lstStyle/>
          <a:p>
            <a:r>
              <a:rPr lang="en-US" b="1" dirty="0"/>
              <a:t>Apply Your Knowledge:</a:t>
            </a:r>
            <a:br>
              <a:rPr lang="en-US" b="1" dirty="0"/>
            </a:br>
            <a:r>
              <a:rPr lang="en-US" sz="3200" dirty="0"/>
              <a:t>Sponsorship, Budget, &amp; Eligibility</a:t>
            </a:r>
          </a:p>
        </p:txBody>
      </p:sp>
      <p:sp>
        <p:nvSpPr>
          <p:cNvPr id="3" name="Content Placeholder 2"/>
          <p:cNvSpPr>
            <a:spLocks noGrp="1"/>
          </p:cNvSpPr>
          <p:nvPr>
            <p:ph idx="1"/>
          </p:nvPr>
        </p:nvSpPr>
        <p:spPr>
          <a:xfrm>
            <a:off x="1186962" y="2072054"/>
            <a:ext cx="10025522" cy="4049397"/>
          </a:xfrm>
        </p:spPr>
        <p:txBody>
          <a:bodyPr>
            <a:normAutofit/>
          </a:bodyPr>
          <a:lstStyle/>
          <a:p>
            <a:pPr marL="0" indent="0">
              <a:buNone/>
            </a:pPr>
            <a:r>
              <a:rPr lang="en-US" sz="2400" b="1" i="1" dirty="0"/>
              <a:t>Real World Training Scenario:</a:t>
            </a:r>
          </a:p>
          <a:p>
            <a:pPr lvl="1">
              <a:buFont typeface="Arial" panose="020B0604020202020204" pitchFamily="34" charset="0"/>
              <a:buChar char="•"/>
            </a:pPr>
            <a:r>
              <a:rPr lang="en-US" sz="2200" dirty="0"/>
              <a:t>You are a new Postdoc Admin for PI David Lobell, a Professor of Earth System Science, at the Freeman-</a:t>
            </a:r>
            <a:r>
              <a:rPr lang="en-US" sz="2200" dirty="0" err="1"/>
              <a:t>Spogli</a:t>
            </a:r>
            <a:r>
              <a:rPr lang="en-US" sz="2200" dirty="0"/>
              <a:t> Institute – Center on Food Security and the Environment</a:t>
            </a:r>
          </a:p>
          <a:p>
            <a:pPr lvl="1">
              <a:buFont typeface="Arial" panose="020B0604020202020204" pitchFamily="34" charset="0"/>
              <a:buChar char="•"/>
            </a:pPr>
            <a:r>
              <a:rPr lang="en-US" sz="2200" dirty="0"/>
              <a:t>Prof Lobell asked you to appoint a new Postdoc starting fall quarter</a:t>
            </a:r>
          </a:p>
          <a:p>
            <a:pPr lvl="1">
              <a:buFont typeface="Arial" panose="020B0604020202020204" pitchFamily="34" charset="0"/>
              <a:buChar char="•"/>
            </a:pPr>
            <a:r>
              <a:rPr lang="en-US" sz="2200" dirty="0"/>
              <a:t>Before sending the appointment invite, you confirm these things:</a:t>
            </a:r>
          </a:p>
          <a:p>
            <a:pPr lvl="2">
              <a:buFont typeface="Arial" panose="020B0604020202020204" pitchFamily="34" charset="0"/>
              <a:buChar char="•"/>
            </a:pPr>
            <a:r>
              <a:rPr lang="en-US" sz="2000" dirty="0"/>
              <a:t>Prof Lobell is a member of the professoriate eligible to sponsor a postdoc</a:t>
            </a:r>
          </a:p>
          <a:p>
            <a:pPr lvl="2">
              <a:buFont typeface="Arial" panose="020B0604020202020204" pitchFamily="34" charset="0"/>
              <a:buChar char="•"/>
            </a:pPr>
            <a:r>
              <a:rPr lang="en-US" sz="2000" dirty="0"/>
              <a:t>Prof Lobell confirmed he has sufficient funding for salary, benefits, and extras</a:t>
            </a:r>
          </a:p>
          <a:p>
            <a:pPr lvl="2">
              <a:buFont typeface="Arial" panose="020B0604020202020204" pitchFamily="34" charset="0"/>
              <a:buChar char="•"/>
            </a:pPr>
            <a:r>
              <a:rPr lang="en-US" sz="2000" dirty="0"/>
              <a:t>Postdoc candidate is eligible to be appointed as a Postdoc at Stanford</a:t>
            </a:r>
          </a:p>
          <a:p>
            <a:pPr lvl="1">
              <a:buFont typeface="Arial" panose="020B0604020202020204" pitchFamily="34" charset="0"/>
              <a:buChar char="•"/>
            </a:pPr>
            <a:r>
              <a:rPr lang="en-US" sz="2200" dirty="0"/>
              <a:t>You obtain the candidate’s contact information and the appointment terms from Prof Lobell</a:t>
            </a:r>
          </a:p>
        </p:txBody>
      </p:sp>
      <p:sp>
        <p:nvSpPr>
          <p:cNvPr id="4" name="Slide Number Placeholder 3"/>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906501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43658"/>
            <a:ext cx="10034314" cy="1293028"/>
          </a:xfrm>
        </p:spPr>
        <p:txBody>
          <a:bodyPr>
            <a:noAutofit/>
          </a:bodyPr>
          <a:lstStyle/>
          <a:p>
            <a:r>
              <a:rPr lang="en-US" b="1" dirty="0"/>
              <a:t>Process:</a:t>
            </a:r>
            <a:br>
              <a:rPr lang="en-US" dirty="0"/>
            </a:br>
            <a:r>
              <a:rPr lang="en-US" sz="3200" dirty="0"/>
              <a:t>Information Needed to Initiate Appointment</a:t>
            </a:r>
          </a:p>
        </p:txBody>
      </p:sp>
      <p:sp>
        <p:nvSpPr>
          <p:cNvPr id="3" name="Content Placeholder 2"/>
          <p:cNvSpPr>
            <a:spLocks noGrp="1"/>
          </p:cNvSpPr>
          <p:nvPr>
            <p:ph idx="1"/>
          </p:nvPr>
        </p:nvSpPr>
        <p:spPr>
          <a:xfrm>
            <a:off x="1178169" y="2095500"/>
            <a:ext cx="10034314" cy="4008888"/>
          </a:xfrm>
        </p:spPr>
        <p:txBody>
          <a:bodyPr>
            <a:normAutofit lnSpcReduction="10000"/>
          </a:bodyPr>
          <a:lstStyle/>
          <a:p>
            <a:pPr>
              <a:buFont typeface="Arial" panose="020B0604020202020204" pitchFamily="34" charset="0"/>
              <a:buChar char="•"/>
            </a:pPr>
            <a:r>
              <a:rPr lang="en-US" sz="2400" dirty="0"/>
              <a:t>Postdoc Candidate’s First and Last Names</a:t>
            </a:r>
          </a:p>
          <a:p>
            <a:pPr>
              <a:buFont typeface="Arial" panose="020B0604020202020204" pitchFamily="34" charset="0"/>
              <a:buChar char="•"/>
            </a:pPr>
            <a:r>
              <a:rPr lang="en-US" sz="2400" dirty="0"/>
              <a:t>Postdoc Candidate’s email address</a:t>
            </a:r>
          </a:p>
          <a:p>
            <a:pPr lvl="1">
              <a:buFont typeface="Arial" panose="020B0604020202020204" pitchFamily="34" charset="0"/>
              <a:buChar char="•"/>
            </a:pPr>
            <a:r>
              <a:rPr lang="en-US" sz="2200" dirty="0"/>
              <a:t>Email address must be valid until the appointment is approved</a:t>
            </a:r>
          </a:p>
          <a:p>
            <a:pPr lvl="1">
              <a:buFont typeface="Arial" panose="020B0604020202020204" pitchFamily="34" charset="0"/>
              <a:buChar char="•"/>
            </a:pPr>
            <a:r>
              <a:rPr lang="en-US" sz="2200" dirty="0"/>
              <a:t>DO NOT use an email address previously used for a postdoc invite</a:t>
            </a:r>
          </a:p>
          <a:p>
            <a:pPr lvl="2">
              <a:buFont typeface="Arial" panose="020B0604020202020204" pitchFamily="34" charset="0"/>
              <a:buChar char="•"/>
            </a:pPr>
            <a:r>
              <a:rPr lang="en-US" sz="1600" dirty="0"/>
              <a:t>(department transfers or returning Stanford postdocs)</a:t>
            </a:r>
          </a:p>
          <a:p>
            <a:pPr>
              <a:buFont typeface="Arial" panose="020B0604020202020204" pitchFamily="34" charset="0"/>
              <a:buChar char="•"/>
            </a:pPr>
            <a:r>
              <a:rPr lang="en-US" sz="2400" dirty="0"/>
              <a:t>Appointment start and end dates</a:t>
            </a:r>
          </a:p>
          <a:p>
            <a:pPr>
              <a:buFont typeface="Arial" panose="020B0604020202020204" pitchFamily="34" charset="0"/>
              <a:buChar char="•"/>
            </a:pPr>
            <a:r>
              <a:rPr lang="en-US" sz="2400" dirty="0"/>
              <a:t>Annual funding amount and funding source</a:t>
            </a:r>
          </a:p>
          <a:p>
            <a:pPr>
              <a:buFont typeface="Arial" panose="020B0604020202020204" pitchFamily="34" charset="0"/>
              <a:buChar char="•"/>
            </a:pPr>
            <a:r>
              <a:rPr lang="en-US" sz="2400" dirty="0"/>
              <a:t>Any other terms offered or required by the sponsoring PI or department</a:t>
            </a:r>
          </a:p>
          <a:p>
            <a:pPr lvl="1">
              <a:buFont typeface="Arial" panose="020B0604020202020204" pitchFamily="34" charset="0"/>
              <a:buChar char="•"/>
            </a:pPr>
            <a:r>
              <a:rPr lang="en-US" sz="2200" dirty="0"/>
              <a:t>(e.g., moving expense reimbursement, teaching requirements, etc.)</a:t>
            </a:r>
          </a:p>
          <a:p>
            <a:pPr lvl="1">
              <a:buFont typeface="Arial" panose="020B0604020202020204" pitchFamily="34" charset="0"/>
              <a:buChar char="•"/>
            </a:pPr>
            <a:r>
              <a:rPr lang="en-US" sz="2200" dirty="0"/>
              <a:t>Follow your department’s internal practices and policies</a:t>
            </a:r>
          </a:p>
        </p:txBody>
      </p:sp>
      <p:sp>
        <p:nvSpPr>
          <p:cNvPr id="4" name="Slide Number Placeholder 3"/>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679340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14312"/>
            <a:ext cx="9999145" cy="1293028"/>
          </a:xfrm>
        </p:spPr>
        <p:txBody>
          <a:bodyPr>
            <a:normAutofit/>
          </a:bodyPr>
          <a:lstStyle/>
          <a:p>
            <a:r>
              <a:rPr lang="en-US" b="1" dirty="0"/>
              <a:t>Apply Your Knowledge:</a:t>
            </a:r>
            <a:br>
              <a:rPr lang="en-US" b="1" dirty="0"/>
            </a:br>
            <a:r>
              <a:rPr lang="en-US" sz="3200" dirty="0"/>
              <a:t>Gather Information Needed</a:t>
            </a:r>
          </a:p>
        </p:txBody>
      </p:sp>
      <p:sp>
        <p:nvSpPr>
          <p:cNvPr id="3" name="Content Placeholder 2"/>
          <p:cNvSpPr>
            <a:spLocks noGrp="1"/>
          </p:cNvSpPr>
          <p:nvPr>
            <p:ph idx="1"/>
          </p:nvPr>
        </p:nvSpPr>
        <p:spPr>
          <a:xfrm>
            <a:off x="1213337" y="1913206"/>
            <a:ext cx="9999145" cy="4329332"/>
          </a:xfrm>
        </p:spPr>
        <p:txBody>
          <a:bodyPr>
            <a:normAutofit lnSpcReduction="10000"/>
          </a:bodyPr>
          <a:lstStyle/>
          <a:p>
            <a:pPr marL="0" indent="0">
              <a:buNone/>
            </a:pPr>
            <a:r>
              <a:rPr lang="en-US" sz="2400" b="1" i="1" dirty="0"/>
              <a:t>Real World Training Scenario:</a:t>
            </a:r>
          </a:p>
          <a:p>
            <a:pPr lvl="1">
              <a:buFont typeface="Arial" panose="020B0604020202020204" pitchFamily="34" charset="0"/>
              <a:buChar char="•"/>
            </a:pPr>
            <a:r>
              <a:rPr lang="en-US" sz="2200" dirty="0"/>
              <a:t>Professor Lobell provides the following information to you:</a:t>
            </a:r>
          </a:p>
          <a:p>
            <a:pPr lvl="2">
              <a:buFont typeface="Arial" panose="020B0604020202020204" pitchFamily="34" charset="0"/>
              <a:buChar char="•"/>
            </a:pPr>
            <a:r>
              <a:rPr lang="en-US" sz="2000" dirty="0"/>
              <a:t>Candidate’s First and Last Name:	</a:t>
            </a:r>
            <a:r>
              <a:rPr lang="en-US" sz="2000" b="1" dirty="0"/>
              <a:t>Robin Hood</a:t>
            </a:r>
          </a:p>
          <a:p>
            <a:pPr lvl="2">
              <a:buFont typeface="Arial" panose="020B0604020202020204" pitchFamily="34" charset="0"/>
              <a:buChar char="•"/>
            </a:pPr>
            <a:r>
              <a:rPr lang="en-US" sz="2000" dirty="0"/>
              <a:t>Candidate’s email address: 		</a:t>
            </a:r>
            <a:r>
              <a:rPr lang="en-US" sz="1900" b="0" i="0" dirty="0">
                <a:solidFill>
                  <a:srgbClr val="000000"/>
                </a:solidFill>
                <a:effectLst/>
                <a:latin typeface="Aptos"/>
                <a:hlinkClick r:id="rId2"/>
              </a:rPr>
              <a:t>newpostdoctest.robinhood7490@outlook.com</a:t>
            </a:r>
            <a:r>
              <a:rPr lang="en-US" sz="1900" b="0" i="0" dirty="0">
                <a:solidFill>
                  <a:srgbClr val="000000"/>
                </a:solidFill>
                <a:effectLst/>
                <a:latin typeface="Aptos"/>
              </a:rPr>
              <a:t> </a:t>
            </a:r>
            <a:endParaRPr lang="en-US" sz="1900" dirty="0"/>
          </a:p>
          <a:p>
            <a:pPr lvl="2">
              <a:buFont typeface="Arial" panose="020B0604020202020204" pitchFamily="34" charset="0"/>
              <a:buChar char="•"/>
            </a:pPr>
            <a:r>
              <a:rPr lang="en-US" sz="2000" dirty="0"/>
              <a:t>Appointment start and end date: 	</a:t>
            </a:r>
            <a:r>
              <a:rPr lang="en-US" sz="2000" b="1" dirty="0"/>
              <a:t>09/01/2024 – 08/31/2025</a:t>
            </a:r>
          </a:p>
          <a:p>
            <a:pPr lvl="2">
              <a:buFont typeface="Arial" panose="020B0604020202020204" pitchFamily="34" charset="0"/>
              <a:buChar char="•"/>
            </a:pPr>
            <a:r>
              <a:rPr lang="en-US" sz="2000" dirty="0"/>
              <a:t>Annual funding </a:t>
            </a:r>
            <a:r>
              <a:rPr lang="en-US" sz="1600" dirty="0"/>
              <a:t>based on experience</a:t>
            </a:r>
            <a:r>
              <a:rPr lang="en-US" sz="2000" dirty="0"/>
              <a:t>:	</a:t>
            </a:r>
            <a:r>
              <a:rPr lang="en-US" sz="2000" b="1" dirty="0"/>
              <a:t>$74,516</a:t>
            </a:r>
            <a:endParaRPr lang="en-US" b="1" dirty="0"/>
          </a:p>
          <a:p>
            <a:pPr lvl="2">
              <a:buFont typeface="Arial" panose="020B0604020202020204" pitchFamily="34" charset="0"/>
              <a:buChar char="•"/>
            </a:pPr>
            <a:r>
              <a:rPr lang="en-US" sz="2000" dirty="0"/>
              <a:t>Funding source:			</a:t>
            </a:r>
            <a:r>
              <a:rPr lang="en-US" sz="2000" b="1" dirty="0"/>
              <a:t>Prof Lobell’s research grant</a:t>
            </a:r>
          </a:p>
          <a:p>
            <a:pPr lvl="2">
              <a:buFont typeface="Arial" panose="020B0604020202020204" pitchFamily="34" charset="0"/>
              <a:buChar char="•"/>
            </a:pPr>
            <a:r>
              <a:rPr lang="en-US" sz="2000" dirty="0"/>
              <a:t>Additional appointment terms:</a:t>
            </a:r>
          </a:p>
          <a:p>
            <a:pPr lvl="3">
              <a:buFont typeface="Arial" panose="020B0604020202020204" pitchFamily="34" charset="0"/>
              <a:buChar char="•"/>
            </a:pPr>
            <a:r>
              <a:rPr lang="en-US" sz="1800" dirty="0"/>
              <a:t>Up to $2,500 reimbursement for moving expenses</a:t>
            </a:r>
          </a:p>
          <a:p>
            <a:pPr lvl="3">
              <a:buFont typeface="Arial" panose="020B0604020202020204" pitchFamily="34" charset="0"/>
              <a:buChar char="•"/>
            </a:pPr>
            <a:r>
              <a:rPr lang="en-US" sz="1800" dirty="0"/>
              <a:t>Postdoc is required to teach a one quarter undergraduate class</a:t>
            </a:r>
          </a:p>
          <a:p>
            <a:pPr lvl="1">
              <a:buFont typeface="Arial" panose="020B0604020202020204" pitchFamily="34" charset="0"/>
              <a:buChar char="•"/>
            </a:pPr>
            <a:r>
              <a:rPr lang="en-US" sz="2200" dirty="0"/>
              <a:t>You email Robin, introduce yourself, and ask him to send you PDF copies of his doctoral degree and current CV</a:t>
            </a:r>
          </a:p>
          <a:p>
            <a:pPr lvl="2">
              <a:buFont typeface="Arial" panose="020B0604020202020204" pitchFamily="34" charset="0"/>
              <a:buChar char="•"/>
            </a:pPr>
            <a:r>
              <a:rPr lang="en-US" sz="2000" dirty="0"/>
              <a:t>Robin will be fully supported by Prof Lobell and has no outside funding</a:t>
            </a:r>
          </a:p>
        </p:txBody>
      </p:sp>
      <p:sp>
        <p:nvSpPr>
          <p:cNvPr id="4" name="Slide Number Placeholder 3"/>
          <p:cNvSpPr>
            <a:spLocks noGrp="1"/>
          </p:cNvSpPr>
          <p:nvPr>
            <p:ph type="sldNum" sz="quarter" idx="12"/>
          </p:nvPr>
        </p:nvSpPr>
        <p:spPr/>
        <p:txBody>
          <a:bodyPr/>
          <a:lstStyle/>
          <a:p>
            <a:fld id="{6D22F896-40B5-4ADD-8801-0D06FADFA095}" type="slidenum">
              <a:rPr lang="en-US" smtClean="0"/>
              <a:t>32</a:t>
            </a:fld>
            <a:endParaRPr lang="en-US" dirty="0"/>
          </a:p>
        </p:txBody>
      </p:sp>
    </p:spTree>
    <p:extLst>
      <p:ext uri="{BB962C8B-B14F-4D97-AF65-F5344CB8AC3E}">
        <p14:creationId xmlns:p14="http://schemas.microsoft.com/office/powerpoint/2010/main" val="822675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9">
            <a:extLst>
              <a:ext uri="{FF2B5EF4-FFF2-40B4-BE49-F238E27FC236}">
                <a16:creationId xmlns:a16="http://schemas.microsoft.com/office/drawing/2014/main" id="{2793C4C3-39C4-4C24-94C0-4787C84EC6DF}"/>
              </a:ext>
            </a:extLst>
          </p:cNvPr>
          <p:cNvPicPr>
            <a:picLocks noChangeAspect="1"/>
          </p:cNvPicPr>
          <p:nvPr/>
        </p:nvPicPr>
        <p:blipFill>
          <a:blip r:embed="rId2"/>
          <a:stretch>
            <a:fillRect/>
          </a:stretch>
        </p:blipFill>
        <p:spPr>
          <a:xfrm>
            <a:off x="6635252" y="2154723"/>
            <a:ext cx="4825090" cy="4077401"/>
          </a:xfrm>
          <a:prstGeom prst="rect">
            <a:avLst/>
          </a:prstGeom>
        </p:spPr>
      </p:pic>
      <p:sp>
        <p:nvSpPr>
          <p:cNvPr id="2" name="Title 1"/>
          <p:cNvSpPr>
            <a:spLocks noGrp="1"/>
          </p:cNvSpPr>
          <p:nvPr>
            <p:ph type="title"/>
          </p:nvPr>
        </p:nvSpPr>
        <p:spPr>
          <a:xfrm>
            <a:off x="1178170" y="287215"/>
            <a:ext cx="10034314" cy="1295400"/>
          </a:xfrm>
        </p:spPr>
        <p:txBody>
          <a:bodyPr>
            <a:normAutofit/>
          </a:bodyPr>
          <a:lstStyle/>
          <a:p>
            <a:r>
              <a:rPr lang="en-US" b="1" dirty="0"/>
              <a:t>Apply Your Knowledge:</a:t>
            </a:r>
            <a:br>
              <a:rPr lang="en-US" b="1" dirty="0"/>
            </a:br>
            <a:r>
              <a:rPr lang="en-US" sz="3200" dirty="0"/>
              <a:t>Eligibility</a:t>
            </a:r>
          </a:p>
        </p:txBody>
      </p:sp>
      <p:sp>
        <p:nvSpPr>
          <p:cNvPr id="13" name="Text Placeholder 12"/>
          <p:cNvSpPr>
            <a:spLocks noGrp="1"/>
          </p:cNvSpPr>
          <p:nvPr>
            <p:ph type="body" idx="1"/>
          </p:nvPr>
        </p:nvSpPr>
        <p:spPr>
          <a:xfrm>
            <a:off x="1178168" y="1734540"/>
            <a:ext cx="4634967" cy="487458"/>
          </a:xfrm>
        </p:spPr>
        <p:txBody>
          <a:bodyPr>
            <a:normAutofit/>
          </a:bodyPr>
          <a:lstStyle/>
          <a:p>
            <a:pPr algn="ctr"/>
            <a:r>
              <a:rPr lang="en-US" u="sng" dirty="0"/>
              <a:t>Robin’s Letter of Completion</a:t>
            </a:r>
          </a:p>
        </p:txBody>
      </p:sp>
      <p:sp>
        <p:nvSpPr>
          <p:cNvPr id="15" name="Text Placeholder 14"/>
          <p:cNvSpPr>
            <a:spLocks noGrp="1"/>
          </p:cNvSpPr>
          <p:nvPr>
            <p:ph type="body" sz="quarter" idx="3"/>
          </p:nvPr>
        </p:nvSpPr>
        <p:spPr>
          <a:xfrm>
            <a:off x="6504067" y="1734540"/>
            <a:ext cx="4708416" cy="487458"/>
          </a:xfrm>
        </p:spPr>
        <p:txBody>
          <a:bodyPr>
            <a:normAutofit/>
          </a:bodyPr>
          <a:lstStyle/>
          <a:p>
            <a:pPr algn="ctr"/>
            <a:r>
              <a:rPr lang="en-US" u="sng" dirty="0"/>
              <a:t>Robin’s Current CV</a:t>
            </a:r>
          </a:p>
        </p:txBody>
      </p:sp>
      <p:sp>
        <p:nvSpPr>
          <p:cNvPr id="4" name="Slide Number Placeholder 3"/>
          <p:cNvSpPr>
            <a:spLocks noGrp="1"/>
          </p:cNvSpPr>
          <p:nvPr>
            <p:ph type="sldNum" sz="quarter" idx="12"/>
          </p:nvPr>
        </p:nvSpPr>
        <p:spPr/>
        <p:txBody>
          <a:bodyPr/>
          <a:lstStyle/>
          <a:p>
            <a:fld id="{6D22F896-40B5-4ADD-8801-0D06FADFA095}" type="slidenum">
              <a:rPr lang="en-US" smtClean="0"/>
              <a:t>33</a:t>
            </a:fld>
            <a:endParaRPr lang="en-US" dirty="0"/>
          </a:p>
        </p:txBody>
      </p:sp>
      <p:cxnSp>
        <p:nvCxnSpPr>
          <p:cNvPr id="6" name="Straight Connector 5">
            <a:extLst>
              <a:ext uri="{FF2B5EF4-FFF2-40B4-BE49-F238E27FC236}">
                <a16:creationId xmlns:a16="http://schemas.microsoft.com/office/drawing/2014/main" id="{0CB942DE-DECD-D161-0A07-420D08603F31}"/>
              </a:ext>
            </a:extLst>
          </p:cNvPr>
          <p:cNvCxnSpPr>
            <a:cxnSpLocks/>
          </p:cNvCxnSpPr>
          <p:nvPr/>
        </p:nvCxnSpPr>
        <p:spPr>
          <a:xfrm>
            <a:off x="6096000" y="1734540"/>
            <a:ext cx="0" cy="4604339"/>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D671ECB-BFFA-CCB8-41F9-D6DA3F9289CF}"/>
              </a:ext>
            </a:extLst>
          </p:cNvPr>
          <p:cNvPicPr>
            <a:picLocks noChangeAspect="1"/>
          </p:cNvPicPr>
          <p:nvPr/>
        </p:nvPicPr>
        <p:blipFill>
          <a:blip r:embed="rId3"/>
          <a:stretch>
            <a:fillRect/>
          </a:stretch>
        </p:blipFill>
        <p:spPr>
          <a:xfrm>
            <a:off x="1252151" y="2272219"/>
            <a:ext cx="4435777" cy="3609597"/>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3D7A128A-2600-F5B3-D3C8-BA3BBE7F8CAD}"/>
                  </a:ext>
                </a:extLst>
              </p14:cNvPr>
              <p14:cNvContentPartPr/>
              <p14:nvPr/>
            </p14:nvContentPartPr>
            <p14:xfrm>
              <a:off x="3263976" y="4900464"/>
              <a:ext cx="2105280" cy="46800"/>
            </p14:xfrm>
          </p:contentPart>
        </mc:Choice>
        <mc:Fallback xmlns="">
          <p:pic>
            <p:nvPicPr>
              <p:cNvPr id="3" name="Ink 2">
                <a:extLst>
                  <a:ext uri="{FF2B5EF4-FFF2-40B4-BE49-F238E27FC236}">
                    <a16:creationId xmlns:a16="http://schemas.microsoft.com/office/drawing/2014/main" id="{3D7A128A-2600-F5B3-D3C8-BA3BBE7F8CAD}"/>
                  </a:ext>
                </a:extLst>
              </p:cNvPr>
              <p:cNvPicPr/>
              <p:nvPr/>
            </p:nvPicPr>
            <p:blipFill>
              <a:blip r:embed="rId5"/>
              <a:stretch>
                <a:fillRect/>
              </a:stretch>
            </p:blipFill>
            <p:spPr>
              <a:xfrm>
                <a:off x="3210336" y="4792824"/>
                <a:ext cx="221292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A7841A76-8359-4ED1-0BCC-DF761E426040}"/>
                  </a:ext>
                </a:extLst>
              </p14:cNvPr>
              <p14:cNvContentPartPr/>
              <p14:nvPr/>
            </p14:nvContentPartPr>
            <p14:xfrm>
              <a:off x="1389456" y="5107824"/>
              <a:ext cx="2962800" cy="22320"/>
            </p14:xfrm>
          </p:contentPart>
        </mc:Choice>
        <mc:Fallback xmlns="">
          <p:pic>
            <p:nvPicPr>
              <p:cNvPr id="5" name="Ink 4">
                <a:extLst>
                  <a:ext uri="{FF2B5EF4-FFF2-40B4-BE49-F238E27FC236}">
                    <a16:creationId xmlns:a16="http://schemas.microsoft.com/office/drawing/2014/main" id="{A7841A76-8359-4ED1-0BCC-DF761E426040}"/>
                  </a:ext>
                </a:extLst>
              </p:cNvPr>
              <p:cNvPicPr/>
              <p:nvPr/>
            </p:nvPicPr>
            <p:blipFill>
              <a:blip r:embed="rId7"/>
              <a:stretch>
                <a:fillRect/>
              </a:stretch>
            </p:blipFill>
            <p:spPr>
              <a:xfrm>
                <a:off x="1335816" y="5000184"/>
                <a:ext cx="307044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C2AD8C59-56C8-F0B0-451A-D849B96A2ED1}"/>
                  </a:ext>
                </a:extLst>
              </p14:cNvPr>
              <p14:cNvContentPartPr/>
              <p14:nvPr/>
            </p14:nvContentPartPr>
            <p14:xfrm>
              <a:off x="4077936" y="4562064"/>
              <a:ext cx="1323720" cy="20160"/>
            </p14:xfrm>
          </p:contentPart>
        </mc:Choice>
        <mc:Fallback xmlns="">
          <p:pic>
            <p:nvPicPr>
              <p:cNvPr id="7" name="Ink 6">
                <a:extLst>
                  <a:ext uri="{FF2B5EF4-FFF2-40B4-BE49-F238E27FC236}">
                    <a16:creationId xmlns:a16="http://schemas.microsoft.com/office/drawing/2014/main" id="{C2AD8C59-56C8-F0B0-451A-D849B96A2ED1}"/>
                  </a:ext>
                </a:extLst>
              </p:cNvPr>
              <p:cNvPicPr/>
              <p:nvPr/>
            </p:nvPicPr>
            <p:blipFill>
              <a:blip r:embed="rId9"/>
              <a:stretch>
                <a:fillRect/>
              </a:stretch>
            </p:blipFill>
            <p:spPr>
              <a:xfrm>
                <a:off x="4023936" y="4454424"/>
                <a:ext cx="143136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F2EC35DD-1312-04BC-436E-0BC511C3909A}"/>
                  </a:ext>
                </a:extLst>
              </p14:cNvPr>
              <p14:cNvContentPartPr/>
              <p14:nvPr/>
            </p14:nvContentPartPr>
            <p14:xfrm>
              <a:off x="7258896" y="4498704"/>
              <a:ext cx="469080" cy="16560"/>
            </p14:xfrm>
          </p:contentPart>
        </mc:Choice>
        <mc:Fallback xmlns="">
          <p:pic>
            <p:nvPicPr>
              <p:cNvPr id="8" name="Ink 7">
                <a:extLst>
                  <a:ext uri="{FF2B5EF4-FFF2-40B4-BE49-F238E27FC236}">
                    <a16:creationId xmlns:a16="http://schemas.microsoft.com/office/drawing/2014/main" id="{F2EC35DD-1312-04BC-436E-0BC511C3909A}"/>
                  </a:ext>
                </a:extLst>
              </p:cNvPr>
              <p:cNvPicPr/>
              <p:nvPr/>
            </p:nvPicPr>
            <p:blipFill>
              <a:blip r:embed="rId11"/>
              <a:stretch>
                <a:fillRect/>
              </a:stretch>
            </p:blipFill>
            <p:spPr>
              <a:xfrm>
                <a:off x="7204896" y="4391064"/>
                <a:ext cx="576720" cy="232200"/>
              </a:xfrm>
              <a:prstGeom prst="rect">
                <a:avLst/>
              </a:prstGeom>
            </p:spPr>
          </p:pic>
        </mc:Fallback>
      </mc:AlternateContent>
    </p:spTree>
    <p:extLst>
      <p:ext uri="{BB962C8B-B14F-4D97-AF65-F5344CB8AC3E}">
        <p14:creationId xmlns:p14="http://schemas.microsoft.com/office/powerpoint/2010/main" val="4042041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37194"/>
            <a:ext cx="10007938" cy="1293028"/>
          </a:xfrm>
        </p:spPr>
        <p:txBody>
          <a:bodyPr/>
          <a:lstStyle/>
          <a:p>
            <a:r>
              <a:rPr lang="en-US" b="1" dirty="0"/>
              <a:t>Apply Your Knowledge:</a:t>
            </a:r>
            <a:br>
              <a:rPr lang="en-US" b="1" dirty="0"/>
            </a:br>
            <a:r>
              <a:rPr lang="en-US" sz="3200" dirty="0"/>
              <a:t>Eligibility</a:t>
            </a:r>
          </a:p>
        </p:txBody>
      </p:sp>
      <p:sp>
        <p:nvSpPr>
          <p:cNvPr id="13" name="Text Placeholder 12"/>
          <p:cNvSpPr>
            <a:spLocks noGrp="1"/>
          </p:cNvSpPr>
          <p:nvPr>
            <p:ph idx="1"/>
          </p:nvPr>
        </p:nvSpPr>
        <p:spPr>
          <a:xfrm>
            <a:off x="1204546" y="1960386"/>
            <a:ext cx="10007937" cy="4257533"/>
          </a:xfrm>
        </p:spPr>
        <p:txBody>
          <a:bodyPr>
            <a:normAutofit fontScale="92500" lnSpcReduction="20000"/>
          </a:bodyPr>
          <a:lstStyle/>
          <a:p>
            <a:pPr marL="0" indent="0">
              <a:buNone/>
            </a:pPr>
            <a:r>
              <a:rPr lang="en-US" sz="2600" b="1" i="1" dirty="0"/>
              <a:t>Real World Training Scenario:</a:t>
            </a:r>
            <a:endParaRPr lang="en-US" sz="2600" b="1" dirty="0"/>
          </a:p>
          <a:p>
            <a:r>
              <a:rPr lang="en-US" sz="2400" dirty="0"/>
              <a:t>Eligibility Criterion 1 – Completion of All Degree Requirements</a:t>
            </a:r>
          </a:p>
          <a:p>
            <a:pPr marL="201168" lvl="1" indent="0">
              <a:buNone/>
            </a:pPr>
            <a:r>
              <a:rPr lang="en-US" dirty="0">
                <a:solidFill>
                  <a:prstClr val="white"/>
                </a:solidFill>
              </a:rPr>
              <a:t>Review Robin’s letter of completion</a:t>
            </a:r>
          </a:p>
          <a:p>
            <a:pPr lvl="1">
              <a:buFont typeface="Arial" panose="020B0604020202020204" pitchFamily="34" charset="0"/>
              <a:buChar char="•"/>
            </a:pPr>
            <a:r>
              <a:rPr lang="en-US" sz="2200" b="1" dirty="0"/>
              <a:t>Has Robin completed all doctoral degree requirements?</a:t>
            </a:r>
          </a:p>
          <a:p>
            <a:pPr lvl="2">
              <a:buFont typeface="Arial" panose="020B0604020202020204" pitchFamily="34" charset="0"/>
              <a:buChar char="•"/>
            </a:pPr>
            <a:r>
              <a:rPr lang="en-US" sz="1700" dirty="0"/>
              <a:t>Yes, continue the eligibility review</a:t>
            </a:r>
          </a:p>
          <a:p>
            <a:pPr lvl="1">
              <a:buFont typeface="Arial" panose="020B0604020202020204" pitchFamily="34" charset="0"/>
              <a:buChar char="•"/>
            </a:pPr>
            <a:r>
              <a:rPr lang="en-US" sz="2200" b="1" dirty="0"/>
              <a:t>Was Robin’s PhD degree conferred within the last 3 years?</a:t>
            </a:r>
          </a:p>
          <a:p>
            <a:pPr lvl="2">
              <a:buFont typeface="Arial" panose="020B0604020202020204" pitchFamily="34" charset="0"/>
              <a:buChar char="•"/>
            </a:pPr>
            <a:r>
              <a:rPr lang="en-US" sz="1700" dirty="0"/>
              <a:t>No, the degree was conferred more than 3 years ago</a:t>
            </a:r>
          </a:p>
          <a:p>
            <a:endParaRPr lang="en-US" sz="2400" dirty="0"/>
          </a:p>
          <a:p>
            <a:r>
              <a:rPr lang="en-US" sz="2400" dirty="0"/>
              <a:t>Eligibility Criterion 2 – Appointment or Employment Elsewhere</a:t>
            </a:r>
          </a:p>
          <a:p>
            <a:pPr lvl="1">
              <a:buFont typeface="Arial" panose="020B0604020202020204" pitchFamily="34" charset="0"/>
              <a:buChar char="•"/>
            </a:pPr>
            <a:endParaRPr lang="en-US" dirty="0"/>
          </a:p>
          <a:p>
            <a:pPr lvl="1">
              <a:buFont typeface="Arial" panose="020B0604020202020204" pitchFamily="34" charset="0"/>
              <a:buChar char="•"/>
            </a:pPr>
            <a:r>
              <a:rPr lang="en-US" sz="2200" dirty="0"/>
              <a:t>Review Robin’s CV</a:t>
            </a:r>
          </a:p>
          <a:p>
            <a:pPr lvl="1">
              <a:buFont typeface="Arial" panose="020B0604020202020204" pitchFamily="34" charset="0"/>
              <a:buChar char="•"/>
            </a:pPr>
            <a:r>
              <a:rPr lang="en-US" sz="2200" b="1" dirty="0"/>
              <a:t>Does Robin have a current appointment or employment elsewhere?</a:t>
            </a:r>
          </a:p>
          <a:p>
            <a:pPr lvl="2">
              <a:buFont typeface="Arial" panose="020B0604020202020204" pitchFamily="34" charset="0"/>
              <a:buChar char="•"/>
            </a:pPr>
            <a:r>
              <a:rPr lang="en-US" sz="1700" dirty="0"/>
              <a:t>No, the CV shows end dates for all previous research experience</a:t>
            </a:r>
          </a:p>
          <a:p>
            <a:pPr lvl="2">
              <a:buFont typeface="Arial" panose="020B0604020202020204" pitchFamily="34" charset="0"/>
              <a:buChar char="•"/>
            </a:pPr>
            <a:r>
              <a:rPr lang="en-US" sz="1700" dirty="0"/>
              <a:t>Continue the eligibility review</a:t>
            </a:r>
          </a:p>
        </p:txBody>
      </p:sp>
      <p:sp>
        <p:nvSpPr>
          <p:cNvPr id="4" name="Slide Number Placeholder 3"/>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2935971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8" y="237194"/>
            <a:ext cx="10034315" cy="1293028"/>
          </a:xfrm>
        </p:spPr>
        <p:txBody>
          <a:bodyPr/>
          <a:lstStyle/>
          <a:p>
            <a:r>
              <a:rPr lang="en-US" b="1" dirty="0"/>
              <a:t>Apply Your Knowledge:</a:t>
            </a:r>
            <a:br>
              <a:rPr lang="en-US" b="1" dirty="0"/>
            </a:br>
            <a:r>
              <a:rPr lang="en-US" sz="3200" dirty="0"/>
              <a:t>Eligibility</a:t>
            </a:r>
          </a:p>
        </p:txBody>
      </p:sp>
      <p:sp>
        <p:nvSpPr>
          <p:cNvPr id="13" name="Text Placeholder 12"/>
          <p:cNvSpPr>
            <a:spLocks noGrp="1"/>
          </p:cNvSpPr>
          <p:nvPr>
            <p:ph idx="1"/>
          </p:nvPr>
        </p:nvSpPr>
        <p:spPr>
          <a:xfrm>
            <a:off x="1178167" y="1991723"/>
            <a:ext cx="10034315" cy="4101346"/>
          </a:xfrm>
        </p:spPr>
        <p:txBody>
          <a:bodyPr>
            <a:normAutofit/>
          </a:bodyPr>
          <a:lstStyle/>
          <a:p>
            <a:pPr marL="0" indent="0">
              <a:buNone/>
            </a:pPr>
            <a:r>
              <a:rPr lang="en-US" sz="2400" b="1" i="1" dirty="0"/>
              <a:t>Real World Training Scenario:</a:t>
            </a:r>
            <a:endParaRPr lang="en-US" sz="2400" b="1" dirty="0"/>
          </a:p>
          <a:p>
            <a:r>
              <a:rPr lang="en-US" sz="2400" dirty="0"/>
              <a:t>Eligibility Criterion 3 – Previous Research Experience</a:t>
            </a:r>
          </a:p>
          <a:p>
            <a:pPr lvl="1">
              <a:buFont typeface="Arial" panose="020B0604020202020204" pitchFamily="34" charset="0"/>
              <a:buChar char="•"/>
            </a:pPr>
            <a:r>
              <a:rPr lang="en-US" sz="2000" dirty="0"/>
              <a:t>Review Robin’s CV</a:t>
            </a:r>
          </a:p>
          <a:p>
            <a:pPr lvl="1">
              <a:buFont typeface="Arial" panose="020B0604020202020204" pitchFamily="34" charset="0"/>
              <a:buChar char="•"/>
            </a:pPr>
            <a:r>
              <a:rPr lang="en-US" sz="2000" b="1" dirty="0"/>
              <a:t>Does Robin have any previous postdoctoral research experience?</a:t>
            </a:r>
          </a:p>
          <a:p>
            <a:pPr lvl="2">
              <a:buFont typeface="Arial" panose="020B0604020202020204" pitchFamily="34" charset="0"/>
              <a:buChar char="•"/>
            </a:pPr>
            <a:r>
              <a:rPr lang="en-US" sz="2000" dirty="0"/>
              <a:t>Yes, review the previous research experience shown on the CV – is it within policy limits?</a:t>
            </a:r>
          </a:p>
          <a:p>
            <a:pPr lvl="3">
              <a:buFont typeface="Arial" panose="020B0604020202020204" pitchFamily="34" charset="0"/>
              <a:buChar char="•"/>
            </a:pPr>
            <a:r>
              <a:rPr lang="en-US" sz="2000" dirty="0"/>
              <a:t>If less than 51 months or less</a:t>
            </a:r>
          </a:p>
          <a:p>
            <a:pPr lvl="4">
              <a:buFont typeface="Arial" panose="020B0604020202020204" pitchFamily="34" charset="0"/>
              <a:buChar char="•"/>
            </a:pPr>
            <a:r>
              <a:rPr lang="en-US" sz="2000" dirty="0"/>
              <a:t>Proceed with appointment and include the corresponding policy exception request</a:t>
            </a:r>
          </a:p>
          <a:p>
            <a:pPr lvl="3">
              <a:buFont typeface="Arial" panose="020B0604020202020204" pitchFamily="34" charset="0"/>
              <a:buChar char="•"/>
            </a:pPr>
            <a:r>
              <a:rPr lang="en-US" sz="2000" dirty="0"/>
              <a:t>If more than 51 months, STOP</a:t>
            </a:r>
          </a:p>
          <a:p>
            <a:pPr lvl="4">
              <a:buFont typeface="Arial" panose="020B0604020202020204" pitchFamily="34" charset="0"/>
              <a:buChar char="•"/>
            </a:pPr>
            <a:r>
              <a:rPr lang="en-US" sz="2000" dirty="0"/>
              <a:t>Advise Prof Lobell that Robin is not eligible as a postdoc; consider another affiliation</a:t>
            </a:r>
          </a:p>
          <a:p>
            <a:pPr lvl="2">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35</a:t>
            </a:fld>
            <a:endParaRPr lang="en-US" dirty="0"/>
          </a:p>
        </p:txBody>
      </p:sp>
    </p:spTree>
    <p:extLst>
      <p:ext uri="{BB962C8B-B14F-4D97-AF65-F5344CB8AC3E}">
        <p14:creationId xmlns:p14="http://schemas.microsoft.com/office/powerpoint/2010/main" val="114577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71273"/>
            <a:ext cx="10058400" cy="1450757"/>
          </a:xfrm>
        </p:spPr>
        <p:txBody>
          <a:bodyPr>
            <a:normAutofit/>
          </a:bodyPr>
          <a:lstStyle/>
          <a:p>
            <a:r>
              <a:rPr lang="en-US" b="1" dirty="0"/>
              <a:t>Apply Your Knowledge:</a:t>
            </a:r>
            <a:br>
              <a:rPr lang="en-US" b="1" dirty="0"/>
            </a:br>
            <a:r>
              <a:rPr lang="en-US" sz="3200" dirty="0"/>
              <a:t>Eligibility</a:t>
            </a:r>
          </a:p>
        </p:txBody>
      </p:sp>
      <p:sp>
        <p:nvSpPr>
          <p:cNvPr id="6" name="Content Placeholder 5"/>
          <p:cNvSpPr>
            <a:spLocks noGrp="1"/>
          </p:cNvSpPr>
          <p:nvPr>
            <p:ph idx="1"/>
          </p:nvPr>
        </p:nvSpPr>
        <p:spPr/>
        <p:txBody>
          <a:bodyPr>
            <a:normAutofit fontScale="92500" lnSpcReduction="10000"/>
          </a:bodyPr>
          <a:lstStyle/>
          <a:p>
            <a:pPr marL="0" indent="0">
              <a:lnSpc>
                <a:spcPct val="100000"/>
              </a:lnSpc>
              <a:buNone/>
            </a:pPr>
            <a:r>
              <a:rPr lang="en-US" sz="2600" b="1" i="1" dirty="0"/>
              <a:t>Real World Training Scenario:</a:t>
            </a:r>
          </a:p>
          <a:p>
            <a:pPr marL="0" indent="0">
              <a:lnSpc>
                <a:spcPct val="100000"/>
              </a:lnSpc>
              <a:buNone/>
            </a:pPr>
            <a:r>
              <a:rPr lang="en-US" dirty="0"/>
              <a:t>Robin’s CV shows:</a:t>
            </a:r>
          </a:p>
          <a:p>
            <a:pPr>
              <a:lnSpc>
                <a:spcPct val="100000"/>
              </a:lnSpc>
              <a:buFont typeface="Arial" panose="020B0604020202020204" pitchFamily="34" charset="0"/>
              <a:buChar char="•"/>
            </a:pPr>
            <a:r>
              <a:rPr lang="en-US" dirty="0"/>
              <a:t>He has </a:t>
            </a:r>
            <a:r>
              <a:rPr lang="en-US" b="1" dirty="0"/>
              <a:t>36 months </a:t>
            </a:r>
            <a:r>
              <a:rPr lang="en-US" dirty="0"/>
              <a:t>of previous research experience</a:t>
            </a:r>
          </a:p>
          <a:p>
            <a:pPr>
              <a:lnSpc>
                <a:spcPct val="100000"/>
              </a:lnSpc>
              <a:buFont typeface="Arial" panose="020B0604020202020204" pitchFamily="34" charset="0"/>
              <a:buChar char="•"/>
            </a:pPr>
            <a:r>
              <a:rPr lang="en-US" dirty="0"/>
              <a:t>His first </a:t>
            </a:r>
            <a:r>
              <a:rPr lang="en-US" b="1" dirty="0"/>
              <a:t>12 months </a:t>
            </a:r>
            <a:r>
              <a:rPr lang="en-US" dirty="0"/>
              <a:t>of research experience was with his PhD advisor in his PhD lab and can be discounted per policy as a continuation of the PhD work</a:t>
            </a:r>
          </a:p>
          <a:p>
            <a:pPr>
              <a:lnSpc>
                <a:spcPct val="100000"/>
              </a:lnSpc>
              <a:buFont typeface="Arial" panose="020B0604020202020204" pitchFamily="34" charset="0"/>
              <a:buChar char="•"/>
            </a:pPr>
            <a:r>
              <a:rPr lang="en-US" dirty="0"/>
              <a:t>After discount, Robin has </a:t>
            </a:r>
            <a:r>
              <a:rPr lang="en-US" b="1" dirty="0"/>
              <a:t>24 months </a:t>
            </a:r>
            <a:r>
              <a:rPr lang="en-US" dirty="0"/>
              <a:t>of previous research experience, and is eligible for a postdoc appointment up to 3 years</a:t>
            </a:r>
          </a:p>
          <a:p>
            <a:pPr>
              <a:lnSpc>
                <a:spcPct val="100000"/>
              </a:lnSpc>
              <a:buFont typeface="Arial" panose="020B0604020202020204" pitchFamily="34" charset="0"/>
              <a:buChar char="•"/>
            </a:pPr>
            <a:r>
              <a:rPr lang="en-US" dirty="0"/>
              <a:t>Next steps:</a:t>
            </a:r>
          </a:p>
          <a:p>
            <a:pPr lvl="1">
              <a:lnSpc>
                <a:spcPct val="100000"/>
              </a:lnSpc>
              <a:buFont typeface="Arial" panose="020B0604020202020204" pitchFamily="34" charset="0"/>
              <a:buChar char="•"/>
            </a:pPr>
            <a:r>
              <a:rPr lang="en-US" dirty="0"/>
              <a:t>Initiate a new appointment invite web form</a:t>
            </a:r>
          </a:p>
          <a:p>
            <a:pPr marL="914400" lvl="2" indent="0">
              <a:lnSpc>
                <a:spcPct val="100000"/>
              </a:lnSpc>
              <a:buNone/>
            </a:pPr>
            <a:endParaRPr lang="en-US" dirty="0"/>
          </a:p>
          <a:p>
            <a:pPr marL="914400" lvl="2" indent="0">
              <a:lnSpc>
                <a:spcPct val="100000"/>
              </a:lnSpc>
              <a:buNone/>
            </a:pPr>
            <a:r>
              <a:rPr lang="en-US" sz="1300" dirty="0">
                <a:hlinkClick r:id="rId2"/>
              </a:rPr>
              <a:t>https://postdocs.stanford.edu/postdoctoral-administrators/how-quick-links/calculate-months-experience-research-non-clinical</a:t>
            </a:r>
            <a:endParaRPr lang="en-US" sz="1300" dirty="0"/>
          </a:p>
        </p:txBody>
      </p:sp>
      <p:sp>
        <p:nvSpPr>
          <p:cNvPr id="4" name="Slide Number Placeholder 3"/>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3267555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New Postdoctoral Appointment</a:t>
            </a:r>
          </a:p>
        </p:txBody>
      </p:sp>
      <p:sp>
        <p:nvSpPr>
          <p:cNvPr id="3" name="Text Placeholder 2"/>
          <p:cNvSpPr>
            <a:spLocks noGrp="1"/>
          </p:cNvSpPr>
          <p:nvPr>
            <p:ph type="body" idx="1"/>
          </p:nvPr>
        </p:nvSpPr>
        <p:spPr/>
        <p:txBody>
          <a:bodyPr/>
          <a:lstStyle/>
          <a:p>
            <a:r>
              <a:rPr lang="en-US" dirty="0"/>
              <a:t>Postdoc Admin: Process Overview, Initiate an Invite</a:t>
            </a:r>
          </a:p>
        </p:txBody>
      </p:sp>
      <p:sp>
        <p:nvSpPr>
          <p:cNvPr id="4" name="Slide Number Placeholder 3"/>
          <p:cNvSpPr>
            <a:spLocks noGrp="1"/>
          </p:cNvSpPr>
          <p:nvPr>
            <p:ph type="sldNum" sz="quarter" idx="12"/>
          </p:nvPr>
        </p:nvSpPr>
        <p:spPr/>
        <p:txBody>
          <a:bodyPr/>
          <a:lstStyle/>
          <a:p>
            <a:fld id="{6D22F896-40B5-4ADD-8801-0D06FADFA095}" type="slidenum">
              <a:rPr lang="en-US" smtClean="0"/>
              <a:t>37</a:t>
            </a:fld>
            <a:endParaRPr lang="en-US" dirty="0"/>
          </a:p>
        </p:txBody>
      </p:sp>
    </p:spTree>
    <p:extLst>
      <p:ext uri="{BB962C8B-B14F-4D97-AF65-F5344CB8AC3E}">
        <p14:creationId xmlns:p14="http://schemas.microsoft.com/office/powerpoint/2010/main" val="2485030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03170"/>
            <a:ext cx="10016729" cy="1293028"/>
          </a:xfrm>
        </p:spPr>
        <p:txBody>
          <a:bodyPr/>
          <a:lstStyle/>
          <a:p>
            <a:r>
              <a:rPr lang="en-US" b="1" dirty="0"/>
              <a:t>Click Steps:</a:t>
            </a:r>
            <a:br>
              <a:rPr lang="en-US" b="1" dirty="0"/>
            </a:br>
            <a:r>
              <a:rPr lang="en-US" sz="3200" dirty="0"/>
              <a:t>Navigating the OPA/Bechtel Center Tab</a:t>
            </a:r>
          </a:p>
        </p:txBody>
      </p:sp>
      <p:sp>
        <p:nvSpPr>
          <p:cNvPr id="3" name="Content Placeholder 2"/>
          <p:cNvSpPr>
            <a:spLocks noGrp="1"/>
          </p:cNvSpPr>
          <p:nvPr>
            <p:ph sz="half" idx="1"/>
          </p:nvPr>
        </p:nvSpPr>
        <p:spPr>
          <a:xfrm>
            <a:off x="1195754" y="2015231"/>
            <a:ext cx="4664543" cy="4033877"/>
          </a:xfrm>
        </p:spPr>
        <p:txBody>
          <a:bodyPr>
            <a:normAutofit/>
          </a:bodyPr>
          <a:lstStyle/>
          <a:p>
            <a:pPr lvl="1">
              <a:buFont typeface="Arial" panose="020B0604020202020204" pitchFamily="34" charset="0"/>
              <a:buChar char="•"/>
            </a:pPr>
            <a:r>
              <a:rPr lang="en-US" sz="2400" b="1" dirty="0"/>
              <a:t>Click Visit Workflow Home Page </a:t>
            </a:r>
            <a:r>
              <a:rPr lang="en-US" sz="2400" dirty="0"/>
              <a:t>to view your workflow</a:t>
            </a:r>
            <a:endParaRPr lang="en-US" sz="2400" b="1" dirty="0"/>
          </a:p>
          <a:p>
            <a:pPr lvl="1">
              <a:buFont typeface="Arial" panose="020B0604020202020204" pitchFamily="34" charset="0"/>
              <a:buChar char="•"/>
            </a:pPr>
            <a:r>
              <a:rPr lang="en-US" sz="2400" b="1" dirty="0"/>
              <a:t>Click Postdoc </a:t>
            </a:r>
            <a:r>
              <a:rPr lang="en-US" sz="2400" dirty="0"/>
              <a:t>for links to:</a:t>
            </a:r>
          </a:p>
          <a:p>
            <a:pPr lvl="2">
              <a:buFont typeface="Arial" panose="020B0604020202020204" pitchFamily="34" charset="0"/>
              <a:buChar char="•"/>
            </a:pPr>
            <a:r>
              <a:rPr lang="en-US" sz="2400" dirty="0"/>
              <a:t>Postdoc Administrative Forms</a:t>
            </a:r>
          </a:p>
          <a:p>
            <a:pPr lvl="2">
              <a:buFont typeface="Arial" panose="020B0604020202020204" pitchFamily="34" charset="0"/>
              <a:buChar char="•"/>
            </a:pPr>
            <a:r>
              <a:rPr lang="en-US" sz="2400" dirty="0"/>
              <a:t>Postdoc Admin Worklist</a:t>
            </a:r>
          </a:p>
          <a:p>
            <a:pPr lvl="2">
              <a:buFont typeface="Arial" panose="020B0604020202020204" pitchFamily="34" charset="0"/>
              <a:buChar char="•"/>
            </a:pPr>
            <a:r>
              <a:rPr lang="en-US" sz="2400" dirty="0"/>
              <a:t>My Postdocs</a:t>
            </a:r>
          </a:p>
          <a:p>
            <a:pPr lvl="1">
              <a:buFont typeface="Arial" panose="020B0604020202020204" pitchFamily="34" charset="0"/>
              <a:buChar char="•"/>
            </a:pPr>
            <a:r>
              <a:rPr lang="en-US" sz="2400" b="1" dirty="0"/>
              <a:t>Click Bechtel </a:t>
            </a:r>
            <a:r>
              <a:rPr lang="en-US" sz="2400" dirty="0"/>
              <a:t>for visa links</a:t>
            </a:r>
          </a:p>
          <a:p>
            <a:pPr lvl="1">
              <a:buFont typeface="Arial" panose="020B0604020202020204" pitchFamily="34" charset="0"/>
              <a:buChar char="•"/>
            </a:pPr>
            <a:endParaRPr lang="en-US" sz="2400" dirty="0">
              <a:hlinkClick r:id="rId2"/>
            </a:endParaRPr>
          </a:p>
          <a:p>
            <a:pPr lvl="1">
              <a:buFont typeface="Arial" panose="020B0604020202020204" pitchFamily="34" charset="0"/>
              <a:buChar char="•"/>
            </a:pPr>
            <a:endParaRPr lang="en-US" sz="1400" dirty="0">
              <a:hlinkClick r:id="rId2"/>
            </a:endParaRPr>
          </a:p>
          <a:p>
            <a:pPr marL="0" indent="0" algn="ctr">
              <a:buNone/>
            </a:pPr>
            <a:r>
              <a:rPr lang="en-US" sz="1400" dirty="0">
                <a:hlinkClick r:id="rId2"/>
              </a:rPr>
              <a:t>https://axess.sahr.stanford.edu/</a:t>
            </a:r>
            <a:endParaRPr lang="en-US" sz="1400" dirty="0"/>
          </a:p>
          <a:p>
            <a:pPr marL="0" indent="0" algn="ctr">
              <a:buNone/>
            </a:pPr>
            <a:endParaRPr lang="en-US" dirty="0">
              <a:solidFill>
                <a:srgbClr val="FF0000"/>
              </a:solidFill>
            </a:endParaRPr>
          </a:p>
          <a:p>
            <a:endParaRPr lang="en-US" dirty="0"/>
          </a:p>
        </p:txBody>
      </p:sp>
      <p:pic>
        <p:nvPicPr>
          <p:cNvPr id="18" name="Content Placeholder 17">
            <a:extLst>
              <a:ext uri="{FF2B5EF4-FFF2-40B4-BE49-F238E27FC236}">
                <a16:creationId xmlns:a16="http://schemas.microsoft.com/office/drawing/2014/main" id="{8616CA34-358A-058F-B511-0FB43B0D2C15}"/>
              </a:ext>
            </a:extLst>
          </p:cNvPr>
          <p:cNvPicPr>
            <a:picLocks noGrp="1" noChangeAspect="1"/>
          </p:cNvPicPr>
          <p:nvPr>
            <p:ph sz="half" idx="2"/>
          </p:nvPr>
        </p:nvPicPr>
        <p:blipFill>
          <a:blip r:embed="rId3"/>
          <a:stretch>
            <a:fillRect/>
          </a:stretch>
        </p:blipFill>
        <p:spPr>
          <a:xfrm>
            <a:off x="6049923" y="3986932"/>
            <a:ext cx="5341734" cy="2232636"/>
          </a:xfrm>
        </p:spPr>
      </p:pic>
      <p:sp>
        <p:nvSpPr>
          <p:cNvPr id="5" name="Slide Number Placeholder 4"/>
          <p:cNvSpPr>
            <a:spLocks noGrp="1"/>
          </p:cNvSpPr>
          <p:nvPr>
            <p:ph type="sldNum" sz="quarter" idx="12"/>
          </p:nvPr>
        </p:nvSpPr>
        <p:spPr/>
        <p:txBody>
          <a:bodyPr/>
          <a:lstStyle/>
          <a:p>
            <a:fld id="{6D22F896-40B5-4ADD-8801-0D06FADFA095}" type="slidenum">
              <a:rPr lang="en-US" smtClean="0"/>
              <a:t>38</a:t>
            </a:fld>
            <a:endParaRPr lang="en-US" dirty="0"/>
          </a:p>
        </p:txBody>
      </p:sp>
      <p:pic>
        <p:nvPicPr>
          <p:cNvPr id="9" name="Picture 8">
            <a:extLst>
              <a:ext uri="{FF2B5EF4-FFF2-40B4-BE49-F238E27FC236}">
                <a16:creationId xmlns:a16="http://schemas.microsoft.com/office/drawing/2014/main" id="{06E7746D-E071-E892-B796-C26F6A47E308}"/>
              </a:ext>
            </a:extLst>
          </p:cNvPr>
          <p:cNvPicPr>
            <a:picLocks noChangeAspect="1"/>
          </p:cNvPicPr>
          <p:nvPr/>
        </p:nvPicPr>
        <p:blipFill>
          <a:blip r:embed="rId3"/>
          <a:stretch>
            <a:fillRect/>
          </a:stretch>
        </p:blipFill>
        <p:spPr>
          <a:xfrm>
            <a:off x="6049923" y="1765898"/>
            <a:ext cx="5334000" cy="2122361"/>
          </a:xfrm>
          <a:prstGeom prst="rect">
            <a:avLst/>
          </a:prstGeom>
        </p:spPr>
      </p:pic>
      <p:sp>
        <p:nvSpPr>
          <p:cNvPr id="7" name="Oval 6"/>
          <p:cNvSpPr/>
          <p:nvPr/>
        </p:nvSpPr>
        <p:spPr>
          <a:xfrm>
            <a:off x="6312876" y="5291545"/>
            <a:ext cx="800101" cy="3853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312875" y="2671244"/>
            <a:ext cx="2180493" cy="326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38518" y="3070901"/>
            <a:ext cx="1314195" cy="646331"/>
          </a:xfrm>
          <a:prstGeom prst="rect">
            <a:avLst/>
          </a:prstGeom>
          <a:noFill/>
        </p:spPr>
        <p:txBody>
          <a:bodyPr wrap="square" rtlCol="0">
            <a:spAutoFit/>
          </a:bodyPr>
          <a:lstStyle/>
          <a:p>
            <a:r>
              <a:rPr lang="en-US" b="1" dirty="0">
                <a:solidFill>
                  <a:srgbClr val="FF0000"/>
                </a:solidFill>
              </a:rPr>
              <a:t>Click for Workflow</a:t>
            </a:r>
          </a:p>
        </p:txBody>
      </p:sp>
      <p:sp>
        <p:nvSpPr>
          <p:cNvPr id="12" name="TextBox 11"/>
          <p:cNvSpPr txBox="1"/>
          <p:nvPr/>
        </p:nvSpPr>
        <p:spPr>
          <a:xfrm>
            <a:off x="7112977" y="5300292"/>
            <a:ext cx="2466437" cy="646331"/>
          </a:xfrm>
          <a:prstGeom prst="rect">
            <a:avLst/>
          </a:prstGeom>
          <a:noFill/>
        </p:spPr>
        <p:txBody>
          <a:bodyPr wrap="square" rtlCol="0">
            <a:spAutoFit/>
          </a:bodyPr>
          <a:lstStyle/>
          <a:p>
            <a:r>
              <a:rPr lang="en-US" b="1" dirty="0">
                <a:solidFill>
                  <a:srgbClr val="FF0000"/>
                </a:solidFill>
              </a:rPr>
              <a:t>Click for links to web forms or other options</a:t>
            </a:r>
          </a:p>
        </p:txBody>
      </p:sp>
    </p:spTree>
    <p:extLst>
      <p:ext uri="{BB962C8B-B14F-4D97-AF65-F5344CB8AC3E}">
        <p14:creationId xmlns:p14="http://schemas.microsoft.com/office/powerpoint/2010/main" val="907162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74D2-14F9-F196-3ECB-BA917BED8451}"/>
              </a:ext>
            </a:extLst>
          </p:cNvPr>
          <p:cNvSpPr>
            <a:spLocks noGrp="1"/>
          </p:cNvSpPr>
          <p:nvPr>
            <p:ph type="title"/>
          </p:nvPr>
        </p:nvSpPr>
        <p:spPr/>
        <p:txBody>
          <a:bodyPr>
            <a:normAutofit fontScale="90000"/>
          </a:bodyPr>
          <a:lstStyle/>
          <a:p>
            <a:r>
              <a:rPr lang="en-US" sz="5300" b="1" dirty="0"/>
              <a:t>Process:  Transaction Request Type</a:t>
            </a:r>
            <a:br>
              <a:rPr lang="en-US" b="1" dirty="0"/>
            </a:br>
            <a:r>
              <a:rPr lang="en-US" sz="3600" dirty="0"/>
              <a:t>New Appointment, Department Transfer, Returning Postdocs</a:t>
            </a:r>
            <a:endParaRPr lang="en-US" sz="3600" b="1" dirty="0"/>
          </a:p>
        </p:txBody>
      </p:sp>
      <p:sp>
        <p:nvSpPr>
          <p:cNvPr id="3" name="Content Placeholder 2">
            <a:extLst>
              <a:ext uri="{FF2B5EF4-FFF2-40B4-BE49-F238E27FC236}">
                <a16:creationId xmlns:a16="http://schemas.microsoft.com/office/drawing/2014/main" id="{B793D4CD-989E-0DE5-8511-2F05FABE281A}"/>
              </a:ext>
            </a:extLst>
          </p:cNvPr>
          <p:cNvSpPr>
            <a:spLocks noGrp="1"/>
          </p:cNvSpPr>
          <p:nvPr>
            <p:ph idx="1"/>
          </p:nvPr>
        </p:nvSpPr>
        <p:spPr>
          <a:xfrm>
            <a:off x="1097280" y="1845734"/>
            <a:ext cx="10058400" cy="4363042"/>
          </a:xfrm>
        </p:spPr>
        <p:txBody>
          <a:bodyPr>
            <a:normAutofit/>
          </a:bodyPr>
          <a:lstStyle/>
          <a:p>
            <a:pPr>
              <a:buFont typeface="Arial" panose="020B0604020202020204" pitchFamily="34" charset="0"/>
              <a:buChar char="•"/>
            </a:pPr>
            <a:r>
              <a:rPr lang="en-US" b="1" dirty="0"/>
              <a:t>New Appointments</a:t>
            </a:r>
          </a:p>
          <a:p>
            <a:pPr lvl="1">
              <a:buFont typeface="Arial" panose="020B0604020202020204" pitchFamily="34" charset="0"/>
              <a:buChar char="•"/>
            </a:pPr>
            <a:r>
              <a:rPr lang="en-US" dirty="0"/>
              <a:t>Candidate has never been a postdoc at Stanford</a:t>
            </a:r>
          </a:p>
          <a:p>
            <a:pPr lvl="1">
              <a:buFont typeface="Arial" panose="020B0604020202020204" pitchFamily="34" charset="0"/>
              <a:buChar char="•"/>
            </a:pPr>
            <a:r>
              <a:rPr lang="en-US" dirty="0"/>
              <a:t>The new appointment process begins with an Invite web form (instructions on next slide)</a:t>
            </a:r>
          </a:p>
          <a:p>
            <a:pPr>
              <a:buFont typeface="Arial" panose="020B0604020202020204" pitchFamily="34" charset="0"/>
              <a:buChar char="•"/>
            </a:pPr>
            <a:r>
              <a:rPr lang="en-US" b="1" dirty="0"/>
              <a:t>Department Transfers</a:t>
            </a:r>
          </a:p>
          <a:p>
            <a:pPr lvl="1">
              <a:buFont typeface="Arial" panose="020B0604020202020204" pitchFamily="34" charset="0"/>
              <a:buChar char="•"/>
            </a:pPr>
            <a:r>
              <a:rPr lang="en-US" dirty="0"/>
              <a:t>Candidate is a Stanford postdoc in another department and is transferring to your department</a:t>
            </a:r>
          </a:p>
          <a:p>
            <a:pPr lvl="1">
              <a:buFont typeface="Arial" panose="020B0604020202020204" pitchFamily="34" charset="0"/>
              <a:buChar char="•"/>
            </a:pPr>
            <a:r>
              <a:rPr lang="en-US" dirty="0"/>
              <a:t>The transfer process begins with an approved termination of the current appointment</a:t>
            </a:r>
          </a:p>
          <a:p>
            <a:pPr lvl="1">
              <a:buFont typeface="Arial" panose="020B0604020202020204" pitchFamily="34" charset="0"/>
              <a:buChar char="•"/>
            </a:pPr>
            <a:r>
              <a:rPr lang="en-US" b="1" i="1" dirty="0"/>
              <a:t>Skip the Invite web form</a:t>
            </a:r>
            <a:r>
              <a:rPr lang="en-US" dirty="0"/>
              <a:t>; begin the transfer appointment with a new recommendation form</a:t>
            </a:r>
          </a:p>
          <a:p>
            <a:pPr lvl="2">
              <a:buFont typeface="Arial" panose="020B0604020202020204" pitchFamily="34" charset="0"/>
              <a:buChar char="•"/>
            </a:pPr>
            <a:r>
              <a:rPr lang="en-US" dirty="0"/>
              <a:t>Obtain the transaction ID of the termination from current department Postdoc Admin to enter in a new recommendation form</a:t>
            </a:r>
          </a:p>
          <a:p>
            <a:pPr>
              <a:buFont typeface="Arial" panose="020B0604020202020204" pitchFamily="34" charset="0"/>
              <a:buChar char="•"/>
            </a:pPr>
            <a:r>
              <a:rPr lang="en-US" b="1" dirty="0"/>
              <a:t>Returning Postdocs</a:t>
            </a:r>
          </a:p>
          <a:p>
            <a:pPr lvl="1">
              <a:buFont typeface="Arial" panose="020B0604020202020204" pitchFamily="34" charset="0"/>
              <a:buChar char="•"/>
            </a:pPr>
            <a:r>
              <a:rPr lang="en-US" dirty="0"/>
              <a:t>Candidate was a Stanford postdoc, left Stanford, and is now returning to Stanford as a Postdoc</a:t>
            </a:r>
          </a:p>
          <a:p>
            <a:pPr lvl="1">
              <a:buFont typeface="Arial" panose="020B0604020202020204" pitchFamily="34" charset="0"/>
              <a:buChar char="•"/>
            </a:pPr>
            <a:r>
              <a:rPr lang="en-US" b="1" i="1" dirty="0"/>
              <a:t>Skip the Invite web form</a:t>
            </a:r>
            <a:r>
              <a:rPr lang="en-US" dirty="0"/>
              <a:t>; begin the return appointment with a new recommendation form</a:t>
            </a:r>
          </a:p>
          <a:p>
            <a:pPr lvl="2">
              <a:buFont typeface="Arial" panose="020B0604020202020204" pitchFamily="34" charset="0"/>
              <a:buChar char="•"/>
            </a:pPr>
            <a:r>
              <a:rPr lang="en-US" dirty="0"/>
              <a:t>Obtain the candidate’s previous Stanford student ID to enter in the new recommendation form</a:t>
            </a:r>
          </a:p>
          <a:p>
            <a:endParaRPr lang="en-US" dirty="0"/>
          </a:p>
        </p:txBody>
      </p:sp>
      <p:sp>
        <p:nvSpPr>
          <p:cNvPr id="4" name="Slide Number Placeholder 3">
            <a:extLst>
              <a:ext uri="{FF2B5EF4-FFF2-40B4-BE49-F238E27FC236}">
                <a16:creationId xmlns:a16="http://schemas.microsoft.com/office/drawing/2014/main" id="{6CFB10C8-6C5B-9A1C-B065-CE1574D00C22}"/>
              </a:ext>
            </a:extLst>
          </p:cNvPr>
          <p:cNvSpPr>
            <a:spLocks noGrp="1"/>
          </p:cNvSpPr>
          <p:nvPr>
            <p:ph type="sldNum" sz="quarter" idx="12"/>
          </p:nvPr>
        </p:nvSpPr>
        <p:spPr/>
        <p:txBody>
          <a:bodyPr/>
          <a:lstStyle/>
          <a:p>
            <a:fld id="{6D22F896-40B5-4ADD-8801-0D06FADFA095}" type="slidenum">
              <a:rPr lang="en-US" smtClean="0"/>
              <a:t>39</a:t>
            </a:fld>
            <a:endParaRPr lang="en-US" dirty="0"/>
          </a:p>
        </p:txBody>
      </p:sp>
    </p:spTree>
    <p:extLst>
      <p:ext uri="{BB962C8B-B14F-4D97-AF65-F5344CB8AC3E}">
        <p14:creationId xmlns:p14="http://schemas.microsoft.com/office/powerpoint/2010/main" val="88655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6" y="215695"/>
            <a:ext cx="10007937" cy="1293028"/>
          </a:xfrm>
        </p:spPr>
        <p:txBody>
          <a:bodyPr/>
          <a:lstStyle/>
          <a:p>
            <a:r>
              <a:rPr lang="en-US" b="1" dirty="0"/>
              <a:t>What is a Postdoctoral Scholar?</a:t>
            </a:r>
          </a:p>
        </p:txBody>
      </p:sp>
      <p:sp>
        <p:nvSpPr>
          <p:cNvPr id="3" name="Content Placeholder 2"/>
          <p:cNvSpPr>
            <a:spLocks noGrp="1"/>
          </p:cNvSpPr>
          <p:nvPr>
            <p:ph sz="half" idx="1"/>
          </p:nvPr>
        </p:nvSpPr>
        <p:spPr>
          <a:xfrm>
            <a:off x="1204546" y="1974751"/>
            <a:ext cx="4796921" cy="4144695"/>
          </a:xfrm>
        </p:spPr>
        <p:txBody>
          <a:bodyPr>
            <a:normAutofit fontScale="55000" lnSpcReduction="20000"/>
          </a:bodyPr>
          <a:lstStyle/>
          <a:p>
            <a:pPr>
              <a:lnSpc>
                <a:spcPct val="110000"/>
              </a:lnSpc>
            </a:pPr>
            <a:r>
              <a:rPr lang="en-US" sz="2900" dirty="0"/>
              <a:t>Definition from </a:t>
            </a:r>
            <a:r>
              <a:rPr lang="en-US" sz="2900" dirty="0">
                <a:hlinkClick r:id="rId3"/>
              </a:rPr>
              <a:t>Research Policy Handbook, Chapter 10.3</a:t>
            </a:r>
            <a:endParaRPr lang="en-US" sz="2900" dirty="0"/>
          </a:p>
          <a:p>
            <a:pPr marL="0" indent="0">
              <a:lnSpc>
                <a:spcPct val="110000"/>
              </a:lnSpc>
              <a:buNone/>
            </a:pPr>
            <a:endParaRPr lang="en-US" sz="2900" dirty="0"/>
          </a:p>
          <a:p>
            <a:pPr marL="201168" lvl="1" indent="0">
              <a:lnSpc>
                <a:spcPct val="120000"/>
              </a:lnSpc>
              <a:buClr>
                <a:srgbClr val="C00000"/>
              </a:buClr>
              <a:buNone/>
            </a:pPr>
            <a:r>
              <a:rPr lang="en-US" sz="2900" dirty="0"/>
              <a:t>“</a:t>
            </a:r>
            <a:r>
              <a:rPr lang="en-US" sz="2900" dirty="0">
                <a:highlight>
                  <a:srgbClr val="FFFF00"/>
                </a:highlight>
              </a:rPr>
              <a:t>A Stanford POSTDOCTORAL SCHOLAR is a </a:t>
            </a:r>
            <a:r>
              <a:rPr lang="en-US" sz="2900" b="1" dirty="0">
                <a:highlight>
                  <a:srgbClr val="FFFF00"/>
                </a:highlight>
              </a:rPr>
              <a:t>non-matriculated trainee, in graduate student status</a:t>
            </a:r>
            <a:r>
              <a:rPr lang="en-US" sz="2900" dirty="0">
                <a:highlight>
                  <a:srgbClr val="FFFF00"/>
                </a:highlight>
              </a:rPr>
              <a:t>, in residence at Stanford University </a:t>
            </a:r>
            <a:r>
              <a:rPr lang="en-US" sz="2900" b="1" dirty="0">
                <a:highlight>
                  <a:srgbClr val="FFFF00"/>
                </a:highlight>
              </a:rPr>
              <a:t>pursuing advanced studies</a:t>
            </a:r>
            <a:r>
              <a:rPr lang="en-US" sz="2900" dirty="0">
                <a:highlight>
                  <a:srgbClr val="FFFF00"/>
                </a:highlight>
              </a:rPr>
              <a:t> beyond the doctoral level in preparation for an independent career. </a:t>
            </a:r>
            <a:r>
              <a:rPr lang="en-US" sz="2900" dirty="0"/>
              <a:t>Postdoctoral Scholars are appointed for a limited period of time and may participate on Stanford research projects and/or may be supported by external awards or fellowships. In all cases, their appointment at Stanford is for the purpose of advanced studies, research, and </a:t>
            </a:r>
            <a:r>
              <a:rPr lang="en-US" sz="2900" b="1" dirty="0"/>
              <a:t>training under the mentorship of a Stanford faculty member</a:t>
            </a:r>
            <a:r>
              <a:rPr lang="en-US" sz="2900" dirty="0"/>
              <a:t>.”</a:t>
            </a:r>
          </a:p>
        </p:txBody>
      </p:sp>
      <p:sp>
        <p:nvSpPr>
          <p:cNvPr id="4" name="Content Placeholder 3"/>
          <p:cNvSpPr>
            <a:spLocks noGrp="1"/>
          </p:cNvSpPr>
          <p:nvPr>
            <p:ph sz="half" idx="2"/>
          </p:nvPr>
        </p:nvSpPr>
        <p:spPr>
          <a:xfrm>
            <a:off x="6661924" y="1974751"/>
            <a:ext cx="4550560" cy="4319045"/>
          </a:xfrm>
        </p:spPr>
        <p:txBody>
          <a:bodyPr>
            <a:normAutofit fontScale="55000" lnSpcReduction="20000"/>
          </a:bodyPr>
          <a:lstStyle/>
          <a:p>
            <a:pPr>
              <a:lnSpc>
                <a:spcPct val="120000"/>
              </a:lnSpc>
              <a:buFont typeface="Arial" panose="020B0604020202020204" pitchFamily="34" charset="0"/>
              <a:buChar char="•"/>
            </a:pPr>
            <a:r>
              <a:rPr lang="en-US" sz="3200" dirty="0"/>
              <a:t> A researcher at Stanford who has received a doctoral degree: </a:t>
            </a:r>
          </a:p>
          <a:p>
            <a:pPr lvl="1">
              <a:lnSpc>
                <a:spcPct val="120000"/>
              </a:lnSpc>
              <a:buFont typeface="Arial" panose="020B0604020202020204" pitchFamily="34" charset="0"/>
              <a:buChar char="•"/>
            </a:pPr>
            <a:r>
              <a:rPr lang="en-US" sz="3000" b="1" dirty="0">
                <a:highlight>
                  <a:srgbClr val="FFFF00"/>
                </a:highlight>
              </a:rPr>
              <a:t>PhD, MD, PhD/MD, DVM, PsyD, JD</a:t>
            </a:r>
          </a:p>
          <a:p>
            <a:pPr>
              <a:lnSpc>
                <a:spcPct val="120000"/>
              </a:lnSpc>
              <a:buFont typeface="Arial" panose="020B0604020202020204" pitchFamily="34" charset="0"/>
              <a:buChar char="•"/>
            </a:pPr>
            <a:r>
              <a:rPr lang="en-US" sz="3200" dirty="0"/>
              <a:t> A non-matriculated, non-degree seeking student</a:t>
            </a:r>
          </a:p>
          <a:p>
            <a:pPr>
              <a:lnSpc>
                <a:spcPct val="120000"/>
              </a:lnSpc>
              <a:buFont typeface="Arial" panose="020B0604020202020204" pitchFamily="34" charset="0"/>
              <a:buChar char="•"/>
            </a:pPr>
            <a:r>
              <a:rPr lang="en-US" sz="3200" b="1" dirty="0"/>
              <a:t> Is NOT in graduate student, postdoc, or employment status with another institution, anywhere else</a:t>
            </a:r>
          </a:p>
          <a:p>
            <a:pPr>
              <a:lnSpc>
                <a:spcPct val="120000"/>
              </a:lnSpc>
              <a:buFont typeface="Arial" panose="020B0604020202020204" pitchFamily="34" charset="0"/>
              <a:buChar char="•"/>
            </a:pPr>
            <a:r>
              <a:rPr lang="en-US" sz="3200" dirty="0"/>
              <a:t> </a:t>
            </a:r>
            <a:r>
              <a:rPr lang="en-US" sz="3200" dirty="0">
                <a:highlight>
                  <a:srgbClr val="FFFF00"/>
                </a:highlight>
              </a:rPr>
              <a:t>The Postdoc Administrator is responsible for knowing postdoctoral eligibility </a:t>
            </a:r>
            <a:r>
              <a:rPr lang="en-US" sz="3200" i="1" u="sng" dirty="0">
                <a:highlight>
                  <a:srgbClr val="FFFF00"/>
                </a:highlight>
              </a:rPr>
              <a:t>before</a:t>
            </a:r>
            <a:r>
              <a:rPr lang="en-US" sz="3200" dirty="0">
                <a:highlight>
                  <a:srgbClr val="FFFF00"/>
                </a:highlight>
              </a:rPr>
              <a:t> starting a postdoctoral appointment</a:t>
            </a:r>
          </a:p>
          <a:p>
            <a:pPr marL="0" indent="0" algn="ctr">
              <a:buNone/>
            </a:pPr>
            <a:r>
              <a:rPr lang="en-US" sz="2500" dirty="0">
                <a:hlinkClick r:id="rId4"/>
              </a:rPr>
              <a:t>https://postdocs.stanford.edu/policy</a:t>
            </a:r>
            <a:endParaRPr lang="en-US" sz="2500" dirty="0"/>
          </a:p>
        </p:txBody>
      </p:sp>
      <p:sp>
        <p:nvSpPr>
          <p:cNvPr id="5" name="Slide Number Placeholder 4"/>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3569456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7" y="334266"/>
            <a:ext cx="9999145" cy="1293028"/>
          </a:xfrm>
        </p:spPr>
        <p:txBody>
          <a:bodyPr>
            <a:normAutofit fontScale="90000"/>
          </a:bodyPr>
          <a:lstStyle/>
          <a:p>
            <a:r>
              <a:rPr lang="en-US" b="1" dirty="0"/>
              <a:t>Click Steps:</a:t>
            </a:r>
            <a:br>
              <a:rPr lang="en-US" b="1" dirty="0"/>
            </a:br>
            <a:r>
              <a:rPr lang="en-US" sz="3200" dirty="0"/>
              <a:t>Initiate a New Appointment Invite </a:t>
            </a:r>
            <a:br>
              <a:rPr lang="en-US" sz="3200" dirty="0"/>
            </a:br>
            <a:r>
              <a:rPr lang="en-US" sz="2200" dirty="0">
                <a:solidFill>
                  <a:srgbClr val="C00000"/>
                </a:solidFill>
              </a:rPr>
              <a:t>(</a:t>
            </a:r>
            <a:r>
              <a:rPr lang="en-US" sz="2200" b="1" i="1" dirty="0">
                <a:solidFill>
                  <a:srgbClr val="C00000"/>
                </a:solidFill>
              </a:rPr>
              <a:t>SKIP SLIDES 40-80 for Department Transfers and Returning Postdocs</a:t>
            </a:r>
            <a:r>
              <a:rPr lang="en-US" sz="2200" dirty="0">
                <a:solidFill>
                  <a:srgbClr val="C00000"/>
                </a:solidFill>
              </a:rPr>
              <a:t>)</a:t>
            </a:r>
          </a:p>
        </p:txBody>
      </p:sp>
      <p:sp>
        <p:nvSpPr>
          <p:cNvPr id="3" name="Content Placeholder 2"/>
          <p:cNvSpPr>
            <a:spLocks noGrp="1"/>
          </p:cNvSpPr>
          <p:nvPr>
            <p:ph sz="half" idx="1"/>
          </p:nvPr>
        </p:nvSpPr>
        <p:spPr>
          <a:xfrm>
            <a:off x="1213338" y="2189410"/>
            <a:ext cx="4149488" cy="3847406"/>
          </a:xfrm>
        </p:spPr>
        <p:txBody>
          <a:bodyPr>
            <a:normAutofit/>
          </a:bodyPr>
          <a:lstStyle/>
          <a:p>
            <a:pPr marL="0" indent="0">
              <a:buNone/>
            </a:pPr>
            <a:r>
              <a:rPr lang="en-US" sz="2800" dirty="0"/>
              <a:t>In AXESS:</a:t>
            </a:r>
          </a:p>
          <a:p>
            <a:pPr lvl="1">
              <a:buFont typeface="Arial" panose="020B0604020202020204" pitchFamily="34" charset="0"/>
              <a:buChar char="•"/>
            </a:pPr>
            <a:r>
              <a:rPr lang="en-US" sz="2400" dirty="0"/>
              <a:t>Click the OPA/Bechtel Center tab</a:t>
            </a:r>
          </a:p>
          <a:p>
            <a:pPr lvl="1">
              <a:buFont typeface="Arial" panose="020B0604020202020204" pitchFamily="34" charset="0"/>
              <a:buChar char="•"/>
            </a:pPr>
            <a:r>
              <a:rPr lang="en-US" sz="2400" dirty="0"/>
              <a:t>Click Postdoc</a:t>
            </a:r>
          </a:p>
          <a:p>
            <a:pPr lvl="1">
              <a:buFont typeface="Arial" panose="020B0604020202020204" pitchFamily="34" charset="0"/>
              <a:buChar char="•"/>
            </a:pPr>
            <a:r>
              <a:rPr lang="en-US" sz="2400" dirty="0"/>
              <a:t>Click Postdoc Administrative Forms</a:t>
            </a:r>
          </a:p>
          <a:p>
            <a:pPr lvl="1">
              <a:buFont typeface="Arial" panose="020B0604020202020204" pitchFamily="34" charset="0"/>
              <a:buChar char="•"/>
            </a:pPr>
            <a:r>
              <a:rPr lang="en-US" sz="2400" dirty="0"/>
              <a:t>Click Invite form</a:t>
            </a:r>
            <a:endParaRPr lang="en-US" sz="2400" b="1" dirty="0"/>
          </a:p>
          <a:p>
            <a:pPr marL="457200" lvl="1" indent="0">
              <a:buNone/>
            </a:pPr>
            <a:endParaRPr lang="en-US" sz="2400" dirty="0"/>
          </a:p>
          <a:p>
            <a:pPr marL="457200" lvl="1" indent="0">
              <a:buNone/>
            </a:pPr>
            <a:endParaRPr lang="en-US" sz="2400" dirty="0"/>
          </a:p>
          <a:p>
            <a:pPr marL="457200" lvl="1" indent="0">
              <a:buNone/>
            </a:pPr>
            <a:r>
              <a:rPr lang="en-US" sz="1500" dirty="0">
                <a:hlinkClick r:id="rId2"/>
              </a:rPr>
              <a:t>https://axess.sahr.stanford.edu/</a:t>
            </a:r>
            <a:endParaRPr lang="en-US" sz="1500" dirty="0"/>
          </a:p>
        </p:txBody>
      </p:sp>
      <p:pic>
        <p:nvPicPr>
          <p:cNvPr id="10" name="Content Placeholder 9">
            <a:extLst>
              <a:ext uri="{FF2B5EF4-FFF2-40B4-BE49-F238E27FC236}">
                <a16:creationId xmlns:a16="http://schemas.microsoft.com/office/drawing/2014/main" id="{305CAC26-41AA-2C61-A860-45999BB2D8CC}"/>
              </a:ext>
            </a:extLst>
          </p:cNvPr>
          <p:cNvPicPr>
            <a:picLocks noGrp="1" noChangeAspect="1"/>
          </p:cNvPicPr>
          <p:nvPr>
            <p:ph sz="half" idx="2"/>
          </p:nvPr>
        </p:nvPicPr>
        <p:blipFill>
          <a:blip r:embed="rId3"/>
          <a:stretch>
            <a:fillRect/>
          </a:stretch>
        </p:blipFill>
        <p:spPr>
          <a:xfrm>
            <a:off x="6212910" y="2189410"/>
            <a:ext cx="5116483" cy="2933006"/>
          </a:xfrm>
        </p:spPr>
      </p:pic>
      <p:sp>
        <p:nvSpPr>
          <p:cNvPr id="4" name="Slide Number Placeholder 3"/>
          <p:cNvSpPr>
            <a:spLocks noGrp="1"/>
          </p:cNvSpPr>
          <p:nvPr>
            <p:ph type="sldNum" sz="quarter" idx="12"/>
          </p:nvPr>
        </p:nvSpPr>
        <p:spPr/>
        <p:txBody>
          <a:bodyPr/>
          <a:lstStyle/>
          <a:p>
            <a:fld id="{6D22F896-40B5-4ADD-8801-0D06FADFA095}" type="slidenum">
              <a:rPr lang="en-US" smtClean="0"/>
              <a:t>40</a:t>
            </a:fld>
            <a:endParaRPr lang="en-US" dirty="0"/>
          </a:p>
        </p:txBody>
      </p:sp>
      <p:sp>
        <p:nvSpPr>
          <p:cNvPr id="9" name="Oval 8"/>
          <p:cNvSpPr/>
          <p:nvPr/>
        </p:nvSpPr>
        <p:spPr>
          <a:xfrm flipV="1">
            <a:off x="10348545" y="4466092"/>
            <a:ext cx="791309" cy="3491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943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28520"/>
            <a:ext cx="10025521" cy="1293028"/>
          </a:xfrm>
        </p:spPr>
        <p:txBody>
          <a:bodyPr/>
          <a:lstStyle/>
          <a:p>
            <a:r>
              <a:rPr lang="en-US" b="1" dirty="0"/>
              <a:t>Click Steps:</a:t>
            </a:r>
            <a:br>
              <a:rPr lang="en-US" b="1" dirty="0"/>
            </a:br>
            <a:r>
              <a:rPr lang="en-US" sz="3200" dirty="0"/>
              <a:t>Initiate an Invite</a:t>
            </a:r>
          </a:p>
        </p:txBody>
      </p:sp>
      <p:sp>
        <p:nvSpPr>
          <p:cNvPr id="3" name="Content Placeholder 2"/>
          <p:cNvSpPr>
            <a:spLocks noGrp="1"/>
          </p:cNvSpPr>
          <p:nvPr>
            <p:ph sz="half" idx="1"/>
          </p:nvPr>
        </p:nvSpPr>
        <p:spPr>
          <a:xfrm>
            <a:off x="1186962" y="2097581"/>
            <a:ext cx="4861949" cy="3538026"/>
          </a:xfrm>
        </p:spPr>
        <p:txBody>
          <a:bodyPr>
            <a:normAutofit/>
          </a:bodyPr>
          <a:lstStyle/>
          <a:p>
            <a:pPr marL="0" indent="0">
              <a:buNone/>
            </a:pPr>
            <a:r>
              <a:rPr lang="en-US" sz="2800" dirty="0"/>
              <a:t>Skip the search fields</a:t>
            </a:r>
          </a:p>
          <a:p>
            <a:r>
              <a:rPr lang="en-US" sz="2800" b="1" dirty="0"/>
              <a:t>Click “Add” to initiate a new Invite</a:t>
            </a:r>
          </a:p>
        </p:txBody>
      </p:sp>
      <p:pic>
        <p:nvPicPr>
          <p:cNvPr id="9" name="Content Placeholder 8">
            <a:extLst>
              <a:ext uri="{FF2B5EF4-FFF2-40B4-BE49-F238E27FC236}">
                <a16:creationId xmlns:a16="http://schemas.microsoft.com/office/drawing/2014/main" id="{0CCD9488-181E-5764-D7A6-87B9F08AC9D2}"/>
              </a:ext>
            </a:extLst>
          </p:cNvPr>
          <p:cNvPicPr>
            <a:picLocks noGrp="1" noChangeAspect="1"/>
          </p:cNvPicPr>
          <p:nvPr>
            <p:ph sz="half" idx="2"/>
          </p:nvPr>
        </p:nvPicPr>
        <p:blipFill>
          <a:blip r:embed="rId2"/>
          <a:stretch>
            <a:fillRect/>
          </a:stretch>
        </p:blipFill>
        <p:spPr>
          <a:xfrm>
            <a:off x="6143091" y="2097580"/>
            <a:ext cx="5069392" cy="3433207"/>
          </a:xfrm>
          <a:prstGeom prst="rect">
            <a:avLst/>
          </a:prstGeom>
        </p:spPr>
      </p:pic>
      <p:sp>
        <p:nvSpPr>
          <p:cNvPr id="5" name="Slide Number Placeholder 4"/>
          <p:cNvSpPr>
            <a:spLocks noGrp="1"/>
          </p:cNvSpPr>
          <p:nvPr>
            <p:ph type="sldNum" sz="quarter" idx="12"/>
          </p:nvPr>
        </p:nvSpPr>
        <p:spPr/>
        <p:txBody>
          <a:bodyPr/>
          <a:lstStyle/>
          <a:p>
            <a:fld id="{6D22F896-40B5-4ADD-8801-0D06FADFA095}" type="slidenum">
              <a:rPr lang="en-US" smtClean="0"/>
              <a:t>41</a:t>
            </a:fld>
            <a:endParaRPr lang="en-US" dirty="0"/>
          </a:p>
        </p:txBody>
      </p:sp>
      <p:sp>
        <p:nvSpPr>
          <p:cNvPr id="10" name="&quot;No&quot; Symbol 7">
            <a:extLst>
              <a:ext uri="{FF2B5EF4-FFF2-40B4-BE49-F238E27FC236}">
                <a16:creationId xmlns:a16="http://schemas.microsoft.com/office/drawing/2014/main" id="{07B20745-642F-A546-5ED5-C3A014A20D49}"/>
              </a:ext>
            </a:extLst>
          </p:cNvPr>
          <p:cNvSpPr/>
          <p:nvPr/>
        </p:nvSpPr>
        <p:spPr>
          <a:xfrm>
            <a:off x="7706108" y="3423999"/>
            <a:ext cx="751926" cy="780367"/>
          </a:xfrm>
          <a:prstGeom prst="noSmoking">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a:extLst>
              <a:ext uri="{FF2B5EF4-FFF2-40B4-BE49-F238E27FC236}">
                <a16:creationId xmlns:a16="http://schemas.microsoft.com/office/drawing/2014/main" id="{C9816D61-6A4E-2ACB-034D-24DA39A270FA}"/>
              </a:ext>
            </a:extLst>
          </p:cNvPr>
          <p:cNvSpPr/>
          <p:nvPr/>
        </p:nvSpPr>
        <p:spPr>
          <a:xfrm flipV="1">
            <a:off x="7438121" y="5018774"/>
            <a:ext cx="826477" cy="4409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808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46F9D74D-8BF7-433C-92DF-DB9FCDC47F83}"/>
              </a:ext>
            </a:extLst>
          </p:cNvPr>
          <p:cNvPicPr>
            <a:picLocks noGrp="1" noChangeAspect="1"/>
          </p:cNvPicPr>
          <p:nvPr>
            <p:ph sz="half" idx="2"/>
          </p:nvPr>
        </p:nvPicPr>
        <p:blipFill rotWithShape="1">
          <a:blip r:embed="rId2"/>
          <a:srcRect t="44269"/>
          <a:stretch/>
        </p:blipFill>
        <p:spPr>
          <a:xfrm>
            <a:off x="6546941" y="2157274"/>
            <a:ext cx="4665542" cy="3444536"/>
          </a:xfrm>
        </p:spPr>
      </p:pic>
      <p:sp>
        <p:nvSpPr>
          <p:cNvPr id="2" name="Title 1"/>
          <p:cNvSpPr>
            <a:spLocks noGrp="1"/>
          </p:cNvSpPr>
          <p:nvPr>
            <p:ph type="title"/>
          </p:nvPr>
        </p:nvSpPr>
        <p:spPr>
          <a:xfrm>
            <a:off x="1204546" y="266882"/>
            <a:ext cx="10007938" cy="1293028"/>
          </a:xfrm>
        </p:spPr>
        <p:txBody>
          <a:bodyPr/>
          <a:lstStyle/>
          <a:p>
            <a:r>
              <a:rPr lang="en-US" b="1" dirty="0"/>
              <a:t>Click Steps:</a:t>
            </a:r>
            <a:br>
              <a:rPr lang="en-US" b="1" dirty="0"/>
            </a:br>
            <a:r>
              <a:rPr lang="en-US" sz="3200" dirty="0"/>
              <a:t>Add a New Value</a:t>
            </a:r>
          </a:p>
        </p:txBody>
      </p:sp>
      <p:sp>
        <p:nvSpPr>
          <p:cNvPr id="3" name="Content Placeholder 2"/>
          <p:cNvSpPr>
            <a:spLocks noGrp="1"/>
          </p:cNvSpPr>
          <p:nvPr>
            <p:ph sz="half" idx="1"/>
          </p:nvPr>
        </p:nvSpPr>
        <p:spPr>
          <a:xfrm>
            <a:off x="1204546" y="1922988"/>
            <a:ext cx="4815254" cy="4275589"/>
          </a:xfrm>
        </p:spPr>
        <p:txBody>
          <a:bodyPr>
            <a:normAutofit fontScale="92500" lnSpcReduction="10000"/>
          </a:bodyPr>
          <a:lstStyle/>
          <a:p>
            <a:r>
              <a:rPr lang="en-US" dirty="0"/>
              <a:t>To Send a New Invite:</a:t>
            </a:r>
          </a:p>
          <a:p>
            <a:pPr lvl="1">
              <a:buFont typeface="Arial" panose="020B0604020202020204" pitchFamily="34" charset="0"/>
              <a:buChar char="•"/>
            </a:pPr>
            <a:r>
              <a:rPr lang="en-US" dirty="0"/>
              <a:t>Enter the candidate’s email address in the Email ID field</a:t>
            </a:r>
          </a:p>
          <a:p>
            <a:pPr lvl="1">
              <a:buFont typeface="Arial" panose="020B0604020202020204" pitchFamily="34" charset="0"/>
              <a:buChar char="•"/>
            </a:pPr>
            <a:r>
              <a:rPr lang="en-US" dirty="0"/>
              <a:t>Email address entered must be valid until the appointment is approved</a:t>
            </a:r>
          </a:p>
          <a:p>
            <a:pPr lvl="1">
              <a:buFont typeface="Arial" panose="020B0604020202020204" pitchFamily="34" charset="0"/>
              <a:buChar char="•"/>
            </a:pPr>
            <a:r>
              <a:rPr lang="en-US" dirty="0"/>
              <a:t>An email address can be used one time only in secure portal</a:t>
            </a:r>
          </a:p>
          <a:p>
            <a:pPr lvl="2">
              <a:buFont typeface="Arial" panose="020B0604020202020204" pitchFamily="34" charset="0"/>
              <a:buChar char="•"/>
            </a:pPr>
            <a:r>
              <a:rPr lang="en-US" dirty="0"/>
              <a:t>DO NOT use an email address used for a prior postdoc invite</a:t>
            </a:r>
          </a:p>
          <a:p>
            <a:pPr lvl="2">
              <a:buFont typeface="Arial" panose="020B0604020202020204" pitchFamily="34" charset="0"/>
              <a:buChar char="•"/>
            </a:pPr>
            <a:r>
              <a:rPr lang="en-US" dirty="0"/>
              <a:t>The “Find an Existing Value” tab is used to search for previously sent Invites</a:t>
            </a:r>
          </a:p>
          <a:p>
            <a:endParaRPr lang="en-US" b="1" i="1" dirty="0"/>
          </a:p>
          <a:p>
            <a:r>
              <a:rPr lang="en-US" b="1" i="1" dirty="0"/>
              <a:t>Real World Training Scenario:</a:t>
            </a:r>
          </a:p>
          <a:p>
            <a:pPr lvl="1">
              <a:buFont typeface="Arial" panose="020B0604020202020204" pitchFamily="34" charset="0"/>
              <a:buChar char="•"/>
            </a:pPr>
            <a:r>
              <a:rPr lang="en-US" dirty="0"/>
              <a:t>Enter Robin’s email address: </a:t>
            </a:r>
            <a:r>
              <a:rPr lang="en-US" b="0" i="0" dirty="0">
                <a:solidFill>
                  <a:srgbClr val="000000"/>
                </a:solidFill>
                <a:effectLst/>
                <a:latin typeface="Aptos"/>
                <a:hlinkClick r:id="rId3"/>
              </a:rPr>
              <a:t>newpostdoctest.robinhood7490@outlook.com</a:t>
            </a:r>
            <a:r>
              <a:rPr lang="en-US" b="0" i="0" dirty="0">
                <a:solidFill>
                  <a:srgbClr val="000000"/>
                </a:solidFill>
                <a:effectLst/>
                <a:latin typeface="Aptos"/>
              </a:rPr>
              <a:t> </a:t>
            </a:r>
            <a:endParaRPr lang="en-US" dirty="0"/>
          </a:p>
          <a:p>
            <a:pPr lvl="1">
              <a:buFont typeface="Arial" panose="020B0604020202020204" pitchFamily="34" charset="0"/>
              <a:buChar char="•"/>
            </a:pPr>
            <a:r>
              <a:rPr lang="en-US" dirty="0"/>
              <a:t>Click Add</a:t>
            </a:r>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42</a:t>
            </a:fld>
            <a:endParaRPr lang="en-US" dirty="0"/>
          </a:p>
        </p:txBody>
      </p:sp>
      <p:sp>
        <p:nvSpPr>
          <p:cNvPr id="7" name="Oval 6"/>
          <p:cNvSpPr/>
          <p:nvPr/>
        </p:nvSpPr>
        <p:spPr>
          <a:xfrm>
            <a:off x="6951216" y="4909351"/>
            <a:ext cx="621436" cy="3195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805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0153FD9F-8714-4875-A53F-F593307D52A8}"/>
              </a:ext>
            </a:extLst>
          </p:cNvPr>
          <p:cNvPicPr>
            <a:picLocks noGrp="1" noChangeAspect="1"/>
          </p:cNvPicPr>
          <p:nvPr>
            <p:ph sz="half" idx="2"/>
          </p:nvPr>
        </p:nvPicPr>
        <p:blipFill rotWithShape="1">
          <a:blip r:embed="rId2"/>
          <a:srcRect l="4866" t="17565"/>
          <a:stretch/>
        </p:blipFill>
        <p:spPr>
          <a:xfrm>
            <a:off x="6384324" y="1911178"/>
            <a:ext cx="4696898" cy="4085176"/>
          </a:xfrm>
        </p:spPr>
      </p:pic>
      <p:sp>
        <p:nvSpPr>
          <p:cNvPr id="2" name="Title 1"/>
          <p:cNvSpPr>
            <a:spLocks noGrp="1"/>
          </p:cNvSpPr>
          <p:nvPr>
            <p:ph type="title"/>
          </p:nvPr>
        </p:nvSpPr>
        <p:spPr>
          <a:xfrm>
            <a:off x="1178170" y="244069"/>
            <a:ext cx="10034314" cy="1293028"/>
          </a:xfrm>
        </p:spPr>
        <p:txBody>
          <a:bodyPr/>
          <a:lstStyle/>
          <a:p>
            <a:r>
              <a:rPr lang="en-US" b="1" dirty="0"/>
              <a:t>Click Steps:</a:t>
            </a:r>
            <a:br>
              <a:rPr lang="en-US" b="1" dirty="0"/>
            </a:br>
            <a:r>
              <a:rPr lang="en-US" sz="3200" dirty="0"/>
              <a:t>Invite Form Data Entry</a:t>
            </a:r>
          </a:p>
        </p:txBody>
      </p:sp>
      <p:sp>
        <p:nvSpPr>
          <p:cNvPr id="3" name="Content Placeholder 2"/>
          <p:cNvSpPr>
            <a:spLocks noGrp="1"/>
          </p:cNvSpPr>
          <p:nvPr>
            <p:ph sz="half" idx="1"/>
          </p:nvPr>
        </p:nvSpPr>
        <p:spPr>
          <a:xfrm>
            <a:off x="1178170" y="2057401"/>
            <a:ext cx="4818504" cy="3938953"/>
          </a:xfrm>
        </p:spPr>
        <p:txBody>
          <a:bodyPr>
            <a:normAutofit fontScale="92500" lnSpcReduction="20000"/>
          </a:bodyPr>
          <a:lstStyle/>
          <a:p>
            <a:pPr marL="0" indent="0">
              <a:buNone/>
            </a:pPr>
            <a:r>
              <a:rPr lang="en-US" sz="2600" b="1" dirty="0"/>
              <a:t>Text Entry Fields:</a:t>
            </a:r>
          </a:p>
          <a:p>
            <a:pPr>
              <a:buFont typeface="Arial" panose="020B0604020202020204" pitchFamily="34" charset="0"/>
              <a:buChar char="•"/>
            </a:pPr>
            <a:r>
              <a:rPr lang="en-US" b="1" dirty="0"/>
              <a:t>Enter the Candidate’s first and last names</a:t>
            </a:r>
          </a:p>
          <a:p>
            <a:pPr>
              <a:buFont typeface="Arial" panose="020B0604020202020204" pitchFamily="34" charset="0"/>
              <a:buChar char="•"/>
            </a:pPr>
            <a:r>
              <a:rPr lang="en-US" b="1" dirty="0"/>
              <a:t>Enter the Department ID</a:t>
            </a:r>
          </a:p>
          <a:p>
            <a:pPr lvl="1">
              <a:buFont typeface="Arial" panose="020B0604020202020204" pitchFamily="34" charset="0"/>
              <a:buChar char="•"/>
            </a:pPr>
            <a:r>
              <a:rPr lang="en-US" dirty="0"/>
              <a:t>Click the magnifying glass to use “Look Up”</a:t>
            </a:r>
          </a:p>
          <a:p>
            <a:pPr lvl="2">
              <a:buFont typeface="Arial" panose="020B0604020202020204" pitchFamily="34" charset="0"/>
              <a:buChar char="•"/>
            </a:pPr>
            <a:r>
              <a:rPr lang="en-US" dirty="0"/>
              <a:t>Leave the search fields blank, or enter the first few letters of dept name</a:t>
            </a:r>
          </a:p>
          <a:p>
            <a:pPr lvl="2">
              <a:buFont typeface="Arial" panose="020B0604020202020204" pitchFamily="34" charset="0"/>
              <a:buChar char="•"/>
            </a:pPr>
            <a:r>
              <a:rPr lang="en-US" dirty="0"/>
              <a:t>Click Look Up</a:t>
            </a:r>
          </a:p>
          <a:p>
            <a:pPr lvl="2">
              <a:buFont typeface="Arial" panose="020B0604020202020204" pitchFamily="34" charset="0"/>
              <a:buChar char="•"/>
            </a:pPr>
            <a:r>
              <a:rPr lang="en-US" dirty="0"/>
              <a:t>The Academic Organization displays</a:t>
            </a:r>
          </a:p>
          <a:p>
            <a:pPr lvl="2">
              <a:buFont typeface="Arial" panose="020B0604020202020204" pitchFamily="34" charset="0"/>
              <a:buChar char="•"/>
            </a:pPr>
            <a:r>
              <a:rPr lang="en-US" dirty="0"/>
              <a:t>Click on the Department ID in the Search Results to populate the DeptID field</a:t>
            </a:r>
          </a:p>
          <a:p>
            <a:pPr marL="0" indent="0">
              <a:buNone/>
            </a:pPr>
            <a:r>
              <a:rPr lang="en-US" sz="2400" b="1" i="1" dirty="0"/>
              <a:t>Real World Training Scenario:</a:t>
            </a:r>
          </a:p>
          <a:p>
            <a:pPr lvl="1">
              <a:buFont typeface="Arial" panose="020B0604020202020204" pitchFamily="34" charset="0"/>
              <a:buChar char="•"/>
            </a:pPr>
            <a:r>
              <a:rPr lang="en-US" dirty="0"/>
              <a:t>Enter Robin Hood’s first and last names</a:t>
            </a:r>
          </a:p>
          <a:p>
            <a:pPr lvl="1">
              <a:buFont typeface="Arial" panose="020B0604020202020204" pitchFamily="34" charset="0"/>
              <a:buChar char="•"/>
            </a:pPr>
            <a:r>
              <a:rPr lang="en-US" dirty="0"/>
              <a:t>Look up the Department ID for the Institute for International Studies</a:t>
            </a:r>
          </a:p>
        </p:txBody>
      </p:sp>
      <p:sp>
        <p:nvSpPr>
          <p:cNvPr id="5" name="Slide Number Placeholder 4"/>
          <p:cNvSpPr>
            <a:spLocks noGrp="1"/>
          </p:cNvSpPr>
          <p:nvPr>
            <p:ph type="sldNum" sz="quarter" idx="12"/>
          </p:nvPr>
        </p:nvSpPr>
        <p:spPr/>
        <p:txBody>
          <a:bodyPr/>
          <a:lstStyle/>
          <a:p>
            <a:fld id="{6D22F896-40B5-4ADD-8801-0D06FADFA095}" type="slidenum">
              <a:rPr lang="en-US" smtClean="0"/>
              <a:t>43</a:t>
            </a:fld>
            <a:endParaRPr lang="en-US" dirty="0"/>
          </a:p>
        </p:txBody>
      </p:sp>
      <p:sp>
        <p:nvSpPr>
          <p:cNvPr id="7" name="Oval 6"/>
          <p:cNvSpPr/>
          <p:nvPr/>
        </p:nvSpPr>
        <p:spPr>
          <a:xfrm>
            <a:off x="6268994" y="2370951"/>
            <a:ext cx="1944129" cy="567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213123" y="4312632"/>
            <a:ext cx="1318055" cy="567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268995" y="2938509"/>
            <a:ext cx="1342768" cy="3483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354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26A8EFD-A432-47B6-94FC-5F4AE679021B}"/>
              </a:ext>
            </a:extLst>
          </p:cNvPr>
          <p:cNvPicPr>
            <a:picLocks noGrp="1" noChangeAspect="1"/>
          </p:cNvPicPr>
          <p:nvPr>
            <p:ph sz="half" idx="2"/>
          </p:nvPr>
        </p:nvPicPr>
        <p:blipFill rotWithShape="1">
          <a:blip r:embed="rId2"/>
          <a:srcRect l="5033" t="17336"/>
          <a:stretch/>
        </p:blipFill>
        <p:spPr>
          <a:xfrm>
            <a:off x="6466703" y="2044198"/>
            <a:ext cx="4688660" cy="4145586"/>
          </a:xfrm>
        </p:spPr>
      </p:pic>
      <p:sp>
        <p:nvSpPr>
          <p:cNvPr id="2" name="Title 1"/>
          <p:cNvSpPr>
            <a:spLocks noGrp="1"/>
          </p:cNvSpPr>
          <p:nvPr>
            <p:ph type="title"/>
          </p:nvPr>
        </p:nvSpPr>
        <p:spPr>
          <a:xfrm>
            <a:off x="1195754" y="258750"/>
            <a:ext cx="10016729" cy="1293028"/>
          </a:xfrm>
        </p:spPr>
        <p:txBody>
          <a:bodyPr/>
          <a:lstStyle/>
          <a:p>
            <a:r>
              <a:rPr lang="en-US" b="1" dirty="0"/>
              <a:t>Click Steps:</a:t>
            </a:r>
            <a:br>
              <a:rPr lang="en-US" b="1" dirty="0"/>
            </a:br>
            <a:r>
              <a:rPr lang="en-US" sz="3200" dirty="0"/>
              <a:t>Faculty Data Entry</a:t>
            </a:r>
          </a:p>
        </p:txBody>
      </p:sp>
      <p:sp>
        <p:nvSpPr>
          <p:cNvPr id="3" name="Content Placeholder 2"/>
          <p:cNvSpPr>
            <a:spLocks noGrp="1"/>
          </p:cNvSpPr>
          <p:nvPr>
            <p:ph sz="half" idx="1"/>
          </p:nvPr>
        </p:nvSpPr>
        <p:spPr>
          <a:xfrm>
            <a:off x="1195754" y="2044198"/>
            <a:ext cx="4900246" cy="4145587"/>
          </a:xfrm>
        </p:spPr>
        <p:txBody>
          <a:bodyPr>
            <a:normAutofit lnSpcReduction="10000"/>
          </a:bodyPr>
          <a:lstStyle/>
          <a:p>
            <a:pPr marL="0" indent="0">
              <a:buNone/>
            </a:pPr>
            <a:r>
              <a:rPr lang="en-US" sz="2600" b="1" dirty="0"/>
              <a:t>Text Entry Fields:</a:t>
            </a:r>
          </a:p>
          <a:p>
            <a:pPr>
              <a:buFont typeface="Arial" panose="020B0604020202020204" pitchFamily="34" charset="0"/>
              <a:buChar char="•"/>
            </a:pPr>
            <a:r>
              <a:rPr lang="en-US" b="1" dirty="0"/>
              <a:t>Enter the Faculty Sponsor ID</a:t>
            </a:r>
          </a:p>
          <a:p>
            <a:pPr lvl="1">
              <a:buFont typeface="Arial" panose="020B0604020202020204" pitchFamily="34" charset="0"/>
              <a:buChar char="•"/>
            </a:pPr>
            <a:r>
              <a:rPr lang="en-US" dirty="0"/>
              <a:t>If ID is unknown, use Look Up</a:t>
            </a:r>
          </a:p>
          <a:p>
            <a:pPr lvl="1">
              <a:buFont typeface="Arial" panose="020B0604020202020204" pitchFamily="34" charset="0"/>
              <a:buChar char="•"/>
            </a:pPr>
            <a:r>
              <a:rPr lang="en-US" dirty="0"/>
              <a:t>If the Faculty Sponsor is not found, they must be added to the advisor/instructor table</a:t>
            </a:r>
          </a:p>
          <a:p>
            <a:pPr lvl="2">
              <a:buFont typeface="Arial" panose="020B0604020202020204" pitchFamily="34" charset="0"/>
              <a:buChar char="•"/>
            </a:pPr>
            <a:r>
              <a:rPr lang="en-US" dirty="0"/>
              <a:t>Submit a </a:t>
            </a:r>
            <a:r>
              <a:rPr lang="en-US" dirty="0">
                <a:hlinkClick r:id="rId3"/>
              </a:rPr>
              <a:t>SNOW help ticket </a:t>
            </a:r>
            <a:r>
              <a:rPr lang="en-US" dirty="0"/>
              <a:t>to request the add</a:t>
            </a:r>
          </a:p>
          <a:p>
            <a:pPr>
              <a:buFont typeface="Arial" panose="020B0604020202020204" pitchFamily="34" charset="0"/>
              <a:buChar char="•"/>
            </a:pPr>
            <a:r>
              <a:rPr lang="en-US" b="1" dirty="0"/>
              <a:t>Enter the Research Mentor ID</a:t>
            </a:r>
          </a:p>
          <a:p>
            <a:pPr lvl="1">
              <a:buFont typeface="Arial" panose="020B0604020202020204" pitchFamily="34" charset="0"/>
              <a:buChar char="•"/>
            </a:pPr>
            <a:r>
              <a:rPr lang="en-US" dirty="0"/>
              <a:t>Leave field blank if there is no Research Mentor</a:t>
            </a:r>
          </a:p>
          <a:p>
            <a:pPr marL="0" indent="0">
              <a:buNone/>
            </a:pPr>
            <a:r>
              <a:rPr lang="en-US" sz="2600" b="1" i="1" dirty="0"/>
              <a:t>Real World Training Scenario:</a:t>
            </a:r>
          </a:p>
          <a:p>
            <a:pPr lvl="1">
              <a:buFont typeface="Arial" panose="020B0604020202020204" pitchFamily="34" charset="0"/>
              <a:buChar char="•"/>
            </a:pPr>
            <a:r>
              <a:rPr lang="en-US" dirty="0"/>
              <a:t>Look up Prof Lobell’s ID number</a:t>
            </a:r>
          </a:p>
          <a:p>
            <a:pPr lvl="1">
              <a:buFont typeface="Arial" panose="020B0604020202020204" pitchFamily="34" charset="0"/>
              <a:buChar char="•"/>
            </a:pPr>
            <a:r>
              <a:rPr lang="en-US" dirty="0"/>
              <a:t>Robin does not have a Research Mentor; leave that field blank</a:t>
            </a:r>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44</a:t>
            </a:fld>
            <a:endParaRPr lang="en-US" dirty="0"/>
          </a:p>
        </p:txBody>
      </p:sp>
      <p:sp>
        <p:nvSpPr>
          <p:cNvPr id="7" name="Oval 6"/>
          <p:cNvSpPr/>
          <p:nvPr/>
        </p:nvSpPr>
        <p:spPr>
          <a:xfrm>
            <a:off x="6310183" y="3429000"/>
            <a:ext cx="1524001" cy="294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303741" y="3993947"/>
            <a:ext cx="1738184" cy="536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347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E5355C65-E853-4F5F-B243-D9CD536E11F1}"/>
              </a:ext>
            </a:extLst>
          </p:cNvPr>
          <p:cNvPicPr>
            <a:picLocks noGrp="1" noChangeAspect="1"/>
          </p:cNvPicPr>
          <p:nvPr>
            <p:ph sz="half" idx="2"/>
          </p:nvPr>
        </p:nvPicPr>
        <p:blipFill rotWithShape="1">
          <a:blip r:embed="rId2"/>
          <a:srcRect l="3197" t="12382" r="6034"/>
          <a:stretch/>
        </p:blipFill>
        <p:spPr>
          <a:xfrm>
            <a:off x="6578974" y="2124225"/>
            <a:ext cx="4481384" cy="3995219"/>
          </a:xfrm>
        </p:spPr>
      </p:pic>
      <p:sp>
        <p:nvSpPr>
          <p:cNvPr id="2" name="Title 1"/>
          <p:cNvSpPr>
            <a:spLocks noGrp="1"/>
          </p:cNvSpPr>
          <p:nvPr>
            <p:ph type="title"/>
          </p:nvPr>
        </p:nvSpPr>
        <p:spPr>
          <a:xfrm>
            <a:off x="1195754" y="234349"/>
            <a:ext cx="9959609" cy="1293028"/>
          </a:xfrm>
        </p:spPr>
        <p:txBody>
          <a:bodyPr/>
          <a:lstStyle/>
          <a:p>
            <a:r>
              <a:rPr lang="en-US" b="1" dirty="0"/>
              <a:t>Click Steps:</a:t>
            </a:r>
            <a:br>
              <a:rPr lang="en-US" b="1" dirty="0"/>
            </a:br>
            <a:r>
              <a:rPr lang="en-US" sz="3200" dirty="0"/>
              <a:t>Save and Send</a:t>
            </a:r>
          </a:p>
        </p:txBody>
      </p:sp>
      <p:sp>
        <p:nvSpPr>
          <p:cNvPr id="3" name="Content Placeholder 2"/>
          <p:cNvSpPr>
            <a:spLocks noGrp="1"/>
          </p:cNvSpPr>
          <p:nvPr>
            <p:ph sz="half" idx="1"/>
          </p:nvPr>
        </p:nvSpPr>
        <p:spPr>
          <a:xfrm>
            <a:off x="1195754" y="1900485"/>
            <a:ext cx="4824047" cy="4218961"/>
          </a:xfrm>
        </p:spPr>
        <p:txBody>
          <a:bodyPr>
            <a:normAutofit lnSpcReduction="10000"/>
          </a:bodyPr>
          <a:lstStyle/>
          <a:p>
            <a:pPr>
              <a:buFont typeface="Arial" panose="020B0604020202020204" pitchFamily="34" charset="0"/>
              <a:buChar char="•"/>
            </a:pPr>
            <a:r>
              <a:rPr lang="en-US" sz="2400" b="1" dirty="0"/>
              <a:t>You may add new text </a:t>
            </a:r>
            <a:r>
              <a:rPr lang="en-US" sz="2400" dirty="0"/>
              <a:t>to the standard Invite</a:t>
            </a:r>
          </a:p>
          <a:p>
            <a:pPr lvl="1">
              <a:buFont typeface="Arial" panose="020B0604020202020204" pitchFamily="34" charset="0"/>
              <a:buChar char="•"/>
            </a:pPr>
            <a:r>
              <a:rPr lang="en-US" sz="2200" b="1" dirty="0"/>
              <a:t>Added text may NOT alter standard invite terms and must be in accordance with both postdoctoral and University policies</a:t>
            </a:r>
          </a:p>
          <a:p>
            <a:pPr>
              <a:buFont typeface="Arial" panose="020B0604020202020204" pitchFamily="34" charset="0"/>
              <a:buChar char="•"/>
            </a:pPr>
            <a:r>
              <a:rPr lang="en-US" sz="2400" b="1" dirty="0"/>
              <a:t>DO NOT delete standard </a:t>
            </a:r>
            <a:r>
              <a:rPr lang="en-US" sz="2400" dirty="0"/>
              <a:t>Invite text </a:t>
            </a:r>
          </a:p>
          <a:p>
            <a:pPr>
              <a:buFont typeface="Arial" panose="020B0604020202020204" pitchFamily="34" charset="0"/>
              <a:buChar char="•"/>
            </a:pPr>
            <a:r>
              <a:rPr lang="en-US" sz="2400" dirty="0"/>
              <a:t>Data entered populates the Invite text after you click SAVE</a:t>
            </a:r>
          </a:p>
          <a:p>
            <a:pPr>
              <a:buFont typeface="Arial" panose="020B0604020202020204" pitchFamily="34" charset="0"/>
              <a:buChar char="•"/>
            </a:pPr>
            <a:r>
              <a:rPr lang="en-US" sz="2400" dirty="0"/>
              <a:t>Click “Send Mail” to send the Invite to the Candidate</a:t>
            </a:r>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45</a:t>
            </a:fld>
            <a:endParaRPr lang="en-US" dirty="0"/>
          </a:p>
        </p:txBody>
      </p:sp>
      <p:sp>
        <p:nvSpPr>
          <p:cNvPr id="8" name="Oval 7"/>
          <p:cNvSpPr/>
          <p:nvPr/>
        </p:nvSpPr>
        <p:spPr>
          <a:xfrm>
            <a:off x="6578974" y="5324231"/>
            <a:ext cx="609662" cy="3478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78974" y="5810736"/>
            <a:ext cx="533400" cy="3087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7085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46</a:t>
            </a:fld>
            <a:endParaRPr lang="en-US" dirty="0"/>
          </a:p>
        </p:txBody>
      </p:sp>
      <p:sp>
        <p:nvSpPr>
          <p:cNvPr id="3" name="Rectangle 2"/>
          <p:cNvSpPr/>
          <p:nvPr/>
        </p:nvSpPr>
        <p:spPr>
          <a:xfrm>
            <a:off x="2327505" y="275308"/>
            <a:ext cx="8112370" cy="523220"/>
          </a:xfrm>
          <a:prstGeom prst="rect">
            <a:avLst/>
          </a:prstGeom>
        </p:spPr>
        <p:txBody>
          <a:bodyPr wrap="square">
            <a:spAutoFit/>
          </a:bodyPr>
          <a:lstStyle/>
          <a:p>
            <a:r>
              <a:rPr lang="en-US" sz="2800" b="1" i="1" dirty="0"/>
              <a:t>CLICK STEPS VIDEO: </a:t>
            </a:r>
            <a:r>
              <a:rPr lang="en-US" sz="2800" i="1" dirty="0"/>
              <a:t>NEW APPOINTMENT INVITE</a:t>
            </a:r>
          </a:p>
        </p:txBody>
      </p:sp>
      <p:pic>
        <p:nvPicPr>
          <p:cNvPr id="11" name="Screen Recording 10">
            <a:hlinkClick r:id="" action="ppaction://media"/>
            <a:extLst>
              <a:ext uri="{FF2B5EF4-FFF2-40B4-BE49-F238E27FC236}">
                <a16:creationId xmlns:a16="http://schemas.microsoft.com/office/drawing/2014/main" id="{5B6E2746-E599-4F6A-A398-EA7695895B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8530" y="1022350"/>
            <a:ext cx="9344270" cy="5112120"/>
          </a:xfrm>
          <a:prstGeom prst="rect">
            <a:avLst/>
          </a:prstGeom>
        </p:spPr>
      </p:pic>
    </p:spTree>
    <p:extLst>
      <p:ext uri="{BB962C8B-B14F-4D97-AF65-F5344CB8AC3E}">
        <p14:creationId xmlns:p14="http://schemas.microsoft.com/office/powerpoint/2010/main" val="3434243680"/>
      </p:ext>
    </p:extLst>
  </p:cSld>
  <p:clrMapOvr>
    <a:masterClrMapping/>
  </p:clrMapOvr>
  <mc:AlternateContent xmlns:mc="http://schemas.openxmlformats.org/markup-compatibility/2006" xmlns:p14="http://schemas.microsoft.com/office/powerpoint/2010/main">
    <mc:Choice Requires="p14">
      <p:transition spd="slow" p14:dur="2000" advTm="165646"/>
    </mc:Choice>
    <mc:Fallback xmlns="">
      <p:transition spd="slow" advTm="165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4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New Appointment</a:t>
            </a:r>
          </a:p>
        </p:txBody>
      </p:sp>
      <p:sp>
        <p:nvSpPr>
          <p:cNvPr id="3" name="Text Placeholder 2"/>
          <p:cNvSpPr>
            <a:spLocks noGrp="1"/>
          </p:cNvSpPr>
          <p:nvPr>
            <p:ph type="body" idx="1"/>
          </p:nvPr>
        </p:nvSpPr>
        <p:spPr/>
        <p:txBody>
          <a:bodyPr/>
          <a:lstStyle/>
          <a:p>
            <a:r>
              <a:rPr lang="en-US" dirty="0"/>
              <a:t>Candidate: View of Invite and Data Form</a:t>
            </a:r>
          </a:p>
        </p:txBody>
      </p:sp>
      <p:sp>
        <p:nvSpPr>
          <p:cNvPr id="4" name="Slide Number Placeholder 3"/>
          <p:cNvSpPr>
            <a:spLocks noGrp="1"/>
          </p:cNvSpPr>
          <p:nvPr>
            <p:ph type="sldNum" sz="quarter" idx="12"/>
          </p:nvPr>
        </p:nvSpPr>
        <p:spPr/>
        <p:txBody>
          <a:bodyPr/>
          <a:lstStyle/>
          <a:p>
            <a:fld id="{6D22F896-40B5-4ADD-8801-0D06FADFA095}" type="slidenum">
              <a:rPr lang="en-US" smtClean="0"/>
              <a:t>47</a:t>
            </a:fld>
            <a:endParaRPr lang="en-US" dirty="0"/>
          </a:p>
        </p:txBody>
      </p:sp>
    </p:spTree>
    <p:extLst>
      <p:ext uri="{BB962C8B-B14F-4D97-AF65-F5344CB8AC3E}">
        <p14:creationId xmlns:p14="http://schemas.microsoft.com/office/powerpoint/2010/main" val="3390605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8" y="226106"/>
            <a:ext cx="9999145" cy="1293028"/>
          </a:xfrm>
        </p:spPr>
        <p:txBody>
          <a:bodyPr>
            <a:normAutofit/>
          </a:bodyPr>
          <a:lstStyle/>
          <a:p>
            <a:r>
              <a:rPr lang="en-US" b="1" dirty="0"/>
              <a:t>Process:</a:t>
            </a:r>
            <a:br>
              <a:rPr lang="en-US" dirty="0"/>
            </a:br>
            <a:r>
              <a:rPr lang="en-US" sz="3200" dirty="0"/>
              <a:t>Candidate’s View of the Invite Email</a:t>
            </a:r>
          </a:p>
        </p:txBody>
      </p:sp>
      <p:pic>
        <p:nvPicPr>
          <p:cNvPr id="19" name="Content Placeholder 18">
            <a:extLst>
              <a:ext uri="{FF2B5EF4-FFF2-40B4-BE49-F238E27FC236}">
                <a16:creationId xmlns:a16="http://schemas.microsoft.com/office/drawing/2014/main" id="{FB254C47-9A65-9C1C-763F-E87E0FB72157}"/>
              </a:ext>
            </a:extLst>
          </p:cNvPr>
          <p:cNvPicPr>
            <a:picLocks noGrp="1" noChangeAspect="1"/>
          </p:cNvPicPr>
          <p:nvPr>
            <p:ph sz="half" idx="1"/>
          </p:nvPr>
        </p:nvPicPr>
        <p:blipFill>
          <a:blip r:embed="rId2"/>
          <a:stretch>
            <a:fillRect/>
          </a:stretch>
        </p:blipFill>
        <p:spPr>
          <a:xfrm>
            <a:off x="648898" y="1807689"/>
            <a:ext cx="5447100" cy="4511564"/>
          </a:xfrm>
        </p:spPr>
      </p:pic>
      <p:pic>
        <p:nvPicPr>
          <p:cNvPr id="12" name="Content Placeholder 11"/>
          <p:cNvPicPr>
            <a:picLocks noGrp="1" noChangeAspect="1"/>
          </p:cNvPicPr>
          <p:nvPr>
            <p:ph sz="half" idx="2"/>
          </p:nvPr>
        </p:nvPicPr>
        <p:blipFill rotWithShape="1">
          <a:blip r:embed="rId3"/>
          <a:srcRect r="12069" b="14464"/>
          <a:stretch/>
        </p:blipFill>
        <p:spPr>
          <a:xfrm>
            <a:off x="6095998" y="1807689"/>
            <a:ext cx="5749160" cy="60171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48</a:t>
            </a:fld>
            <a:endParaRPr lang="en-US" dirty="0"/>
          </a:p>
        </p:txBody>
      </p:sp>
      <p:pic>
        <p:nvPicPr>
          <p:cNvPr id="13" name="Picture 12"/>
          <p:cNvPicPr>
            <a:picLocks noChangeAspect="1"/>
          </p:cNvPicPr>
          <p:nvPr/>
        </p:nvPicPr>
        <p:blipFill rotWithShape="1">
          <a:blip r:embed="rId4"/>
          <a:srcRect t="1539"/>
          <a:stretch/>
        </p:blipFill>
        <p:spPr>
          <a:xfrm>
            <a:off x="6095998" y="2409404"/>
            <a:ext cx="5749159" cy="3909849"/>
          </a:xfrm>
          <a:prstGeom prst="rect">
            <a:avLst/>
          </a:prstGeom>
        </p:spPr>
      </p:pic>
    </p:spTree>
    <p:extLst>
      <p:ext uri="{BB962C8B-B14F-4D97-AF65-F5344CB8AC3E}">
        <p14:creationId xmlns:p14="http://schemas.microsoft.com/office/powerpoint/2010/main" val="4242770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131" y="272004"/>
            <a:ext cx="9990352" cy="1293028"/>
          </a:xfrm>
        </p:spPr>
        <p:txBody>
          <a:bodyPr>
            <a:normAutofit/>
          </a:bodyPr>
          <a:lstStyle/>
          <a:p>
            <a:r>
              <a:rPr lang="en-US" b="1" dirty="0"/>
              <a:t>Process:</a:t>
            </a:r>
            <a:br>
              <a:rPr lang="en-US" dirty="0"/>
            </a:br>
            <a:r>
              <a:rPr lang="en-US" sz="3200" dirty="0"/>
              <a:t>Candidate Registers a User ID and Password</a:t>
            </a:r>
          </a:p>
        </p:txBody>
      </p:sp>
      <p:pic>
        <p:nvPicPr>
          <p:cNvPr id="7" name="Content Placeholder 6"/>
          <p:cNvPicPr>
            <a:picLocks noGrp="1" noChangeAspect="1"/>
          </p:cNvPicPr>
          <p:nvPr>
            <p:ph idx="1"/>
          </p:nvPr>
        </p:nvPicPr>
        <p:blipFill>
          <a:blip r:embed="rId2"/>
          <a:stretch>
            <a:fillRect/>
          </a:stretch>
        </p:blipFill>
        <p:spPr>
          <a:xfrm>
            <a:off x="2904172" y="2001046"/>
            <a:ext cx="6383655" cy="4022725"/>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49</a:t>
            </a:fld>
            <a:endParaRPr lang="en-US" dirty="0"/>
          </a:p>
        </p:txBody>
      </p:sp>
      <p:sp>
        <p:nvSpPr>
          <p:cNvPr id="6" name="Oval 5"/>
          <p:cNvSpPr/>
          <p:nvPr/>
        </p:nvSpPr>
        <p:spPr>
          <a:xfrm>
            <a:off x="2689934" y="3932807"/>
            <a:ext cx="1020932" cy="8190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54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337" y="217940"/>
            <a:ext cx="9999145" cy="1293028"/>
          </a:xfrm>
        </p:spPr>
        <p:txBody>
          <a:bodyPr>
            <a:normAutofit/>
          </a:bodyPr>
          <a:lstStyle/>
          <a:p>
            <a:r>
              <a:rPr lang="en-US" b="1" dirty="0"/>
              <a:t>Common Postdoc Acronyms</a:t>
            </a:r>
          </a:p>
        </p:txBody>
      </p:sp>
      <p:sp>
        <p:nvSpPr>
          <p:cNvPr id="3" name="Content Placeholder 2"/>
          <p:cNvSpPr>
            <a:spLocks noGrp="1"/>
          </p:cNvSpPr>
          <p:nvPr>
            <p:ph idx="1"/>
          </p:nvPr>
        </p:nvSpPr>
        <p:spPr>
          <a:xfrm>
            <a:off x="1213337" y="1878974"/>
            <a:ext cx="9999145" cy="4379859"/>
          </a:xfrm>
        </p:spPr>
        <p:txBody>
          <a:bodyPr>
            <a:normAutofit fontScale="62500" lnSpcReduction="20000"/>
          </a:bodyPr>
          <a:lstStyle/>
          <a:p>
            <a:pPr>
              <a:lnSpc>
                <a:spcPct val="120000"/>
              </a:lnSpc>
            </a:pPr>
            <a:r>
              <a:rPr lang="en-US" sz="2600" b="1" dirty="0"/>
              <a:t>OPA:</a:t>
            </a:r>
            <a:r>
              <a:rPr lang="en-US" sz="2600" dirty="0"/>
              <a:t>		Office of Postdoctoral Affairs</a:t>
            </a:r>
          </a:p>
          <a:p>
            <a:pPr>
              <a:lnSpc>
                <a:spcPct val="120000"/>
              </a:lnSpc>
            </a:pPr>
            <a:r>
              <a:rPr lang="en-US" sz="2600" b="1" dirty="0"/>
              <a:t>Postdoc:</a:t>
            </a:r>
            <a:r>
              <a:rPr lang="en-US" sz="2600" dirty="0"/>
              <a:t>		Postdoctoral Scholar, Postdoctoral Fellow, Research Scholar (used interchangeably)</a:t>
            </a:r>
          </a:p>
          <a:p>
            <a:pPr>
              <a:lnSpc>
                <a:spcPct val="120000"/>
              </a:lnSpc>
            </a:pPr>
            <a:r>
              <a:rPr lang="en-US" sz="2600" b="1" dirty="0"/>
              <a:t>VSR:</a:t>
            </a:r>
            <a:r>
              <a:rPr lang="en-US" sz="2600" dirty="0"/>
              <a:t>		Visiting Student Researcher (NOT yet a Postdoc; appointed by Registrar’s Office)</a:t>
            </a:r>
          </a:p>
          <a:p>
            <a:pPr>
              <a:lnSpc>
                <a:spcPct val="120000"/>
              </a:lnSpc>
            </a:pPr>
            <a:r>
              <a:rPr lang="en-US" sz="2600" b="1" dirty="0"/>
              <a:t>GFS:</a:t>
            </a:r>
            <a:r>
              <a:rPr lang="en-US" sz="2600" dirty="0"/>
              <a:t>		Graduate Financial Support (system used to pay Postdocs)</a:t>
            </a:r>
          </a:p>
          <a:p>
            <a:pPr>
              <a:lnSpc>
                <a:spcPct val="120000"/>
              </a:lnSpc>
            </a:pPr>
            <a:r>
              <a:rPr lang="en-US" sz="2600" b="1" dirty="0"/>
              <a:t>J-1:</a:t>
            </a:r>
            <a:r>
              <a:rPr lang="en-US" sz="2600" dirty="0"/>
              <a:t>		J-1 Scholar Exchange Visitor Visa (expected visa status for international scholars)</a:t>
            </a:r>
          </a:p>
          <a:p>
            <a:pPr lvl="1">
              <a:lnSpc>
                <a:spcPct val="120000"/>
              </a:lnSpc>
              <a:buFont typeface="Arial" panose="020B0604020202020204" pitchFamily="34" charset="0"/>
              <a:buChar char="•"/>
            </a:pPr>
            <a:r>
              <a:rPr lang="en-US" sz="2600" b="1" dirty="0"/>
              <a:t>DS-2019:</a:t>
            </a:r>
            <a:r>
              <a:rPr lang="en-US" sz="2600" dirty="0"/>
              <a:t>	Stanford-issued document; Postdoc takes to US embassy to get J-1 visa</a:t>
            </a:r>
          </a:p>
          <a:p>
            <a:pPr>
              <a:lnSpc>
                <a:spcPct val="120000"/>
              </a:lnSpc>
            </a:pPr>
            <a:r>
              <a:rPr lang="en-US" sz="2600" b="1" dirty="0"/>
              <a:t>OPT:</a:t>
            </a:r>
            <a:r>
              <a:rPr lang="en-US" sz="2600" dirty="0"/>
              <a:t>		Optional Practical Training (training period for postdocs on F-1 visa)</a:t>
            </a:r>
          </a:p>
          <a:p>
            <a:pPr lvl="1">
              <a:lnSpc>
                <a:spcPct val="120000"/>
              </a:lnSpc>
              <a:buFont typeface="Arial" panose="020B0604020202020204" pitchFamily="34" charset="0"/>
              <a:buChar char="•"/>
            </a:pPr>
            <a:r>
              <a:rPr lang="en-US" sz="2400" b="1" dirty="0"/>
              <a:t>EAD:</a:t>
            </a:r>
            <a:r>
              <a:rPr lang="en-US" sz="2400" dirty="0"/>
              <a:t>		Employment Authorization Document (EAD card for F1 OPT, also J-2, H-4, advance parole)</a:t>
            </a:r>
          </a:p>
          <a:p>
            <a:pPr>
              <a:lnSpc>
                <a:spcPct val="120000"/>
              </a:lnSpc>
            </a:pPr>
            <a:r>
              <a:rPr lang="en-US" sz="2600" b="1" dirty="0"/>
              <a:t>H-1B:</a:t>
            </a:r>
            <a:r>
              <a:rPr lang="en-US" sz="2600" dirty="0"/>
              <a:t>		Employment Visa (requires policy exception approval)</a:t>
            </a:r>
          </a:p>
          <a:p>
            <a:pPr>
              <a:lnSpc>
                <a:spcPct val="120000"/>
              </a:lnSpc>
            </a:pPr>
            <a:r>
              <a:rPr lang="en-US" sz="2600" b="1" dirty="0"/>
              <a:t>RPH:</a:t>
            </a:r>
            <a:r>
              <a:rPr lang="en-US" sz="2600" dirty="0"/>
              <a:t>		Research Policy Handbook (university policy resource)</a:t>
            </a:r>
          </a:p>
          <a:p>
            <a:pPr>
              <a:lnSpc>
                <a:spcPct val="120000"/>
              </a:lnSpc>
            </a:pPr>
            <a:r>
              <a:rPr lang="en-US" sz="2600" b="1" dirty="0"/>
              <a:t>GME:</a:t>
            </a:r>
            <a:r>
              <a:rPr lang="en-US" sz="2600" dirty="0"/>
              <a:t>		Graduate Medical Education office (School of Medicine only)</a:t>
            </a:r>
          </a:p>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72894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93E6C53-4027-46D6-8070-5461C9C6C0EC}"/>
              </a:ext>
            </a:extLst>
          </p:cNvPr>
          <p:cNvPicPr>
            <a:picLocks noGrp="1" noChangeAspect="1"/>
          </p:cNvPicPr>
          <p:nvPr>
            <p:ph idx="1"/>
          </p:nvPr>
        </p:nvPicPr>
        <p:blipFill>
          <a:blip r:embed="rId2"/>
          <a:stretch>
            <a:fillRect/>
          </a:stretch>
        </p:blipFill>
        <p:spPr>
          <a:xfrm>
            <a:off x="1482812" y="1846263"/>
            <a:ext cx="9003956" cy="4428016"/>
          </a:xfrm>
        </p:spPr>
      </p:pic>
      <p:sp>
        <p:nvSpPr>
          <p:cNvPr id="2" name="Title 1"/>
          <p:cNvSpPr>
            <a:spLocks noGrp="1"/>
          </p:cNvSpPr>
          <p:nvPr>
            <p:ph type="title"/>
          </p:nvPr>
        </p:nvSpPr>
        <p:spPr>
          <a:xfrm>
            <a:off x="1222131" y="247527"/>
            <a:ext cx="9990352" cy="1230643"/>
          </a:xfrm>
        </p:spPr>
        <p:txBody>
          <a:bodyPr>
            <a:normAutofit/>
          </a:bodyPr>
          <a:lstStyle/>
          <a:p>
            <a:r>
              <a:rPr lang="en-US" b="1" dirty="0"/>
              <a:t>Process:</a:t>
            </a:r>
            <a:br>
              <a:rPr lang="en-US" dirty="0"/>
            </a:br>
            <a:r>
              <a:rPr lang="en-US" sz="2700" dirty="0"/>
              <a:t>Candidate Must Use </a:t>
            </a:r>
            <a:r>
              <a:rPr lang="en-US" sz="2700" b="1" dirty="0"/>
              <a:t>SAME</a:t>
            </a:r>
            <a:r>
              <a:rPr lang="en-US" sz="2700" dirty="0"/>
              <a:t> Email Address Where Invite Was Sent</a:t>
            </a:r>
          </a:p>
        </p:txBody>
      </p:sp>
      <p:sp>
        <p:nvSpPr>
          <p:cNvPr id="4" name="Slide Number Placeholder 3"/>
          <p:cNvSpPr>
            <a:spLocks noGrp="1"/>
          </p:cNvSpPr>
          <p:nvPr>
            <p:ph type="sldNum" sz="quarter" idx="12"/>
          </p:nvPr>
        </p:nvSpPr>
        <p:spPr/>
        <p:txBody>
          <a:bodyPr/>
          <a:lstStyle/>
          <a:p>
            <a:fld id="{6D22F896-40B5-4ADD-8801-0D06FADFA095}" type="slidenum">
              <a:rPr lang="en-US" smtClean="0"/>
              <a:t>50</a:t>
            </a:fld>
            <a:endParaRPr lang="en-US" dirty="0"/>
          </a:p>
        </p:txBody>
      </p:sp>
      <p:sp>
        <p:nvSpPr>
          <p:cNvPr id="6" name="Oval 5"/>
          <p:cNvSpPr/>
          <p:nvPr/>
        </p:nvSpPr>
        <p:spPr>
          <a:xfrm>
            <a:off x="6527299" y="3320249"/>
            <a:ext cx="2888550" cy="7354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227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1DC9AF8-1B6E-4E9A-9CAE-859FFF8830C2}"/>
              </a:ext>
            </a:extLst>
          </p:cNvPr>
          <p:cNvPicPr>
            <a:picLocks noGrp="1" noChangeAspect="1"/>
          </p:cNvPicPr>
          <p:nvPr>
            <p:ph idx="1"/>
          </p:nvPr>
        </p:nvPicPr>
        <p:blipFill>
          <a:blip r:embed="rId2"/>
          <a:stretch>
            <a:fillRect/>
          </a:stretch>
        </p:blipFill>
        <p:spPr>
          <a:xfrm>
            <a:off x="1438721" y="1993962"/>
            <a:ext cx="9314557" cy="4022725"/>
          </a:xfrm>
        </p:spPr>
      </p:pic>
      <p:sp>
        <p:nvSpPr>
          <p:cNvPr id="2" name="Title 1"/>
          <p:cNvSpPr>
            <a:spLocks noGrp="1"/>
          </p:cNvSpPr>
          <p:nvPr>
            <p:ph type="title"/>
          </p:nvPr>
        </p:nvSpPr>
        <p:spPr>
          <a:xfrm>
            <a:off x="607754" y="257837"/>
            <a:ext cx="11171663" cy="1293028"/>
          </a:xfrm>
        </p:spPr>
        <p:txBody>
          <a:bodyPr>
            <a:normAutofit/>
          </a:bodyPr>
          <a:lstStyle/>
          <a:p>
            <a:r>
              <a:rPr lang="en-US" sz="4400" b="1" dirty="0"/>
              <a:t>Process:</a:t>
            </a:r>
            <a:br>
              <a:rPr lang="en-US" dirty="0"/>
            </a:br>
            <a:r>
              <a:rPr lang="en-US" sz="3100" dirty="0"/>
              <a:t>Candidate Logs in With Created User ID and Password</a:t>
            </a:r>
          </a:p>
        </p:txBody>
      </p:sp>
      <p:sp>
        <p:nvSpPr>
          <p:cNvPr id="4" name="Slide Number Placeholder 3"/>
          <p:cNvSpPr>
            <a:spLocks noGrp="1"/>
          </p:cNvSpPr>
          <p:nvPr>
            <p:ph type="sldNum" sz="quarter" idx="12"/>
          </p:nvPr>
        </p:nvSpPr>
        <p:spPr/>
        <p:txBody>
          <a:bodyPr/>
          <a:lstStyle/>
          <a:p>
            <a:fld id="{6D22F896-40B5-4ADD-8801-0D06FADFA095}" type="slidenum">
              <a:rPr lang="en-US" smtClean="0"/>
              <a:t>51</a:t>
            </a:fld>
            <a:endParaRPr lang="en-US" dirty="0"/>
          </a:p>
        </p:txBody>
      </p:sp>
      <p:sp>
        <p:nvSpPr>
          <p:cNvPr id="7" name="Oval 6"/>
          <p:cNvSpPr/>
          <p:nvPr/>
        </p:nvSpPr>
        <p:spPr>
          <a:xfrm>
            <a:off x="3089189" y="2116253"/>
            <a:ext cx="6244281" cy="7561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0384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9933FF5-2BC5-43A6-9943-2F0018F784AE}"/>
              </a:ext>
            </a:extLst>
          </p:cNvPr>
          <p:cNvPicPr>
            <a:picLocks noGrp="1" noChangeAspect="1"/>
          </p:cNvPicPr>
          <p:nvPr>
            <p:ph idx="1"/>
          </p:nvPr>
        </p:nvPicPr>
        <p:blipFill>
          <a:blip r:embed="rId2"/>
          <a:stretch>
            <a:fillRect/>
          </a:stretch>
        </p:blipFill>
        <p:spPr>
          <a:xfrm>
            <a:off x="1096963" y="1989111"/>
            <a:ext cx="10058400" cy="4090413"/>
          </a:xfrm>
        </p:spPr>
      </p:pic>
      <p:sp>
        <p:nvSpPr>
          <p:cNvPr id="2" name="Title 1"/>
          <p:cNvSpPr>
            <a:spLocks noGrp="1"/>
          </p:cNvSpPr>
          <p:nvPr>
            <p:ph type="title"/>
          </p:nvPr>
        </p:nvSpPr>
        <p:spPr>
          <a:xfrm>
            <a:off x="1204546" y="243638"/>
            <a:ext cx="10007937" cy="1293028"/>
          </a:xfrm>
        </p:spPr>
        <p:txBody>
          <a:bodyPr>
            <a:normAutofit/>
          </a:bodyPr>
          <a:lstStyle/>
          <a:p>
            <a:r>
              <a:rPr lang="en-US" b="1" dirty="0"/>
              <a:t>Process:</a:t>
            </a:r>
            <a:br>
              <a:rPr lang="en-US" dirty="0"/>
            </a:br>
            <a:r>
              <a:rPr lang="en-US" sz="2700" dirty="0"/>
              <a:t>Candidate Clicks Postdoctoral Scholar Data Form Link</a:t>
            </a:r>
          </a:p>
        </p:txBody>
      </p:sp>
      <p:sp>
        <p:nvSpPr>
          <p:cNvPr id="4" name="Slide Number Placeholder 3"/>
          <p:cNvSpPr>
            <a:spLocks noGrp="1"/>
          </p:cNvSpPr>
          <p:nvPr>
            <p:ph type="sldNum" sz="quarter" idx="12"/>
          </p:nvPr>
        </p:nvSpPr>
        <p:spPr/>
        <p:txBody>
          <a:bodyPr/>
          <a:lstStyle/>
          <a:p>
            <a:fld id="{6D22F896-40B5-4ADD-8801-0D06FADFA095}" type="slidenum">
              <a:rPr lang="en-US" smtClean="0"/>
              <a:t>52</a:t>
            </a:fld>
            <a:endParaRPr lang="en-US" dirty="0"/>
          </a:p>
        </p:txBody>
      </p:sp>
      <p:sp>
        <p:nvSpPr>
          <p:cNvPr id="6" name="Oval 5"/>
          <p:cNvSpPr/>
          <p:nvPr/>
        </p:nvSpPr>
        <p:spPr>
          <a:xfrm>
            <a:off x="816746" y="3049991"/>
            <a:ext cx="1944209" cy="6321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quot;No&quot; Symbol 7"/>
          <p:cNvSpPr/>
          <p:nvPr/>
        </p:nvSpPr>
        <p:spPr>
          <a:xfrm>
            <a:off x="1096963" y="3943649"/>
            <a:ext cx="1176888" cy="1156137"/>
          </a:xfrm>
          <a:prstGeom prst="noSmoking">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718736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61303B2-E7D5-40C1-88A4-D96D6E44804D}"/>
              </a:ext>
            </a:extLst>
          </p:cNvPr>
          <p:cNvPicPr>
            <a:picLocks noGrp="1" noChangeAspect="1"/>
          </p:cNvPicPr>
          <p:nvPr>
            <p:ph idx="1"/>
          </p:nvPr>
        </p:nvPicPr>
        <p:blipFill>
          <a:blip r:embed="rId2"/>
          <a:stretch>
            <a:fillRect/>
          </a:stretch>
        </p:blipFill>
        <p:spPr>
          <a:xfrm>
            <a:off x="1066800" y="1875393"/>
            <a:ext cx="10058400" cy="4187656"/>
          </a:xfrm>
        </p:spPr>
      </p:pic>
      <p:sp>
        <p:nvSpPr>
          <p:cNvPr id="2" name="Title 1"/>
          <p:cNvSpPr>
            <a:spLocks noGrp="1"/>
          </p:cNvSpPr>
          <p:nvPr>
            <p:ph type="title"/>
          </p:nvPr>
        </p:nvSpPr>
        <p:spPr>
          <a:xfrm>
            <a:off x="1204546" y="257837"/>
            <a:ext cx="10007937" cy="1293028"/>
          </a:xfrm>
        </p:spPr>
        <p:txBody>
          <a:bodyPr>
            <a:normAutofit/>
          </a:bodyPr>
          <a:lstStyle/>
          <a:p>
            <a:r>
              <a:rPr lang="en-US" sz="4400" b="1" dirty="0"/>
              <a:t>Process:</a:t>
            </a:r>
            <a:br>
              <a:rPr lang="en-US" dirty="0"/>
            </a:br>
            <a:r>
              <a:rPr lang="en-US" sz="3100" dirty="0"/>
              <a:t>Candidate Must Use </a:t>
            </a:r>
            <a:r>
              <a:rPr lang="en-US" sz="3100" b="1" dirty="0"/>
              <a:t>SAME</a:t>
            </a:r>
            <a:r>
              <a:rPr lang="en-US" sz="3100" dirty="0"/>
              <a:t> Email Address Here as Previous</a:t>
            </a:r>
          </a:p>
        </p:txBody>
      </p:sp>
      <p:sp>
        <p:nvSpPr>
          <p:cNvPr id="4" name="Slide Number Placeholder 3"/>
          <p:cNvSpPr>
            <a:spLocks noGrp="1"/>
          </p:cNvSpPr>
          <p:nvPr>
            <p:ph type="sldNum" sz="quarter" idx="12"/>
          </p:nvPr>
        </p:nvSpPr>
        <p:spPr/>
        <p:txBody>
          <a:bodyPr/>
          <a:lstStyle/>
          <a:p>
            <a:fld id="{6D22F896-40B5-4ADD-8801-0D06FADFA095}" type="slidenum">
              <a:rPr lang="en-US" smtClean="0"/>
              <a:t>53</a:t>
            </a:fld>
            <a:endParaRPr lang="en-US" dirty="0"/>
          </a:p>
        </p:txBody>
      </p:sp>
      <p:sp>
        <p:nvSpPr>
          <p:cNvPr id="6" name="Oval 5"/>
          <p:cNvSpPr/>
          <p:nvPr/>
        </p:nvSpPr>
        <p:spPr>
          <a:xfrm>
            <a:off x="843380" y="4731798"/>
            <a:ext cx="2521258" cy="9460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745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A9FD174-4D55-4516-9148-6E9F93077428}"/>
              </a:ext>
            </a:extLst>
          </p:cNvPr>
          <p:cNvPicPr>
            <a:picLocks noGrp="1" noChangeAspect="1"/>
          </p:cNvPicPr>
          <p:nvPr>
            <p:ph idx="1"/>
          </p:nvPr>
        </p:nvPicPr>
        <p:blipFill>
          <a:blip r:embed="rId2"/>
          <a:stretch>
            <a:fillRect/>
          </a:stretch>
        </p:blipFill>
        <p:spPr>
          <a:xfrm>
            <a:off x="1046205" y="1846263"/>
            <a:ext cx="9335117" cy="4412598"/>
          </a:xfrm>
        </p:spPr>
      </p:pic>
      <p:sp>
        <p:nvSpPr>
          <p:cNvPr id="2" name="Title 1"/>
          <p:cNvSpPr>
            <a:spLocks noGrp="1"/>
          </p:cNvSpPr>
          <p:nvPr>
            <p:ph type="title"/>
          </p:nvPr>
        </p:nvSpPr>
        <p:spPr>
          <a:xfrm>
            <a:off x="1195754" y="263206"/>
            <a:ext cx="9959610" cy="1293028"/>
          </a:xfrm>
        </p:spPr>
        <p:txBody>
          <a:bodyPr>
            <a:normAutofit/>
          </a:bodyPr>
          <a:lstStyle/>
          <a:p>
            <a:r>
              <a:rPr lang="en-US" b="1" dirty="0"/>
              <a:t>Process:</a:t>
            </a:r>
            <a:br>
              <a:rPr lang="en-US" dirty="0"/>
            </a:br>
            <a:r>
              <a:rPr lang="en-US" sz="3200" dirty="0"/>
              <a:t>Candidate May Enter or Skip Ethnicity Data</a:t>
            </a:r>
          </a:p>
        </p:txBody>
      </p:sp>
      <p:sp>
        <p:nvSpPr>
          <p:cNvPr id="4" name="Slide Number Placeholder 3"/>
          <p:cNvSpPr>
            <a:spLocks noGrp="1"/>
          </p:cNvSpPr>
          <p:nvPr>
            <p:ph type="sldNum" sz="quarter" idx="12"/>
          </p:nvPr>
        </p:nvSpPr>
        <p:spPr/>
        <p:txBody>
          <a:bodyPr/>
          <a:lstStyle/>
          <a:p>
            <a:fld id="{6D22F896-40B5-4ADD-8801-0D06FADFA095}" type="slidenum">
              <a:rPr lang="en-US" smtClean="0"/>
              <a:t>54</a:t>
            </a:fld>
            <a:endParaRPr lang="en-US" dirty="0"/>
          </a:p>
        </p:txBody>
      </p:sp>
      <p:sp>
        <p:nvSpPr>
          <p:cNvPr id="8" name="Oval 7"/>
          <p:cNvSpPr/>
          <p:nvPr/>
        </p:nvSpPr>
        <p:spPr>
          <a:xfrm>
            <a:off x="674703" y="2281881"/>
            <a:ext cx="2681056" cy="5913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6948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585" y="201002"/>
            <a:ext cx="10051898" cy="1293028"/>
          </a:xfrm>
        </p:spPr>
        <p:txBody>
          <a:bodyPr>
            <a:normAutofit fontScale="90000"/>
          </a:bodyPr>
          <a:lstStyle/>
          <a:p>
            <a:r>
              <a:rPr lang="en-US" sz="4400" b="1" dirty="0"/>
              <a:t>Process:</a:t>
            </a:r>
            <a:br>
              <a:rPr lang="en-US" dirty="0"/>
            </a:br>
            <a:r>
              <a:rPr lang="en-US" sz="3100" dirty="0"/>
              <a:t>Candidates With Outside Funding Must Enter Details and Upload a PDF Copy of the Funding Letter</a:t>
            </a:r>
          </a:p>
        </p:txBody>
      </p:sp>
      <p:pic>
        <p:nvPicPr>
          <p:cNvPr id="11" name="Content Placeholder 10"/>
          <p:cNvPicPr>
            <a:picLocks noGrp="1"/>
          </p:cNvPicPr>
          <p:nvPr>
            <p:ph idx="1"/>
          </p:nvPr>
        </p:nvPicPr>
        <p:blipFill>
          <a:blip r:embed="rId2"/>
          <a:stretch>
            <a:fillRect/>
          </a:stretch>
        </p:blipFill>
        <p:spPr>
          <a:xfrm>
            <a:off x="1154083" y="2182636"/>
            <a:ext cx="10058400" cy="3588543"/>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55</a:t>
            </a:fld>
            <a:endParaRPr lang="en-US" dirty="0"/>
          </a:p>
        </p:txBody>
      </p:sp>
    </p:spTree>
    <p:extLst>
      <p:ext uri="{BB962C8B-B14F-4D97-AF65-F5344CB8AC3E}">
        <p14:creationId xmlns:p14="http://schemas.microsoft.com/office/powerpoint/2010/main" val="20834790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D3B6C1-899C-4D5B-AE8D-70B85DDFE65D}"/>
              </a:ext>
            </a:extLst>
          </p:cNvPr>
          <p:cNvPicPr>
            <a:picLocks noChangeAspect="1"/>
          </p:cNvPicPr>
          <p:nvPr/>
        </p:nvPicPr>
        <p:blipFill>
          <a:blip r:embed="rId2"/>
          <a:stretch>
            <a:fillRect/>
          </a:stretch>
        </p:blipFill>
        <p:spPr>
          <a:xfrm>
            <a:off x="6334897" y="2047238"/>
            <a:ext cx="5296930" cy="4024124"/>
          </a:xfrm>
          <a:prstGeom prst="rect">
            <a:avLst/>
          </a:prstGeom>
        </p:spPr>
      </p:pic>
      <p:sp>
        <p:nvSpPr>
          <p:cNvPr id="2" name="Title 1"/>
          <p:cNvSpPr>
            <a:spLocks noGrp="1"/>
          </p:cNvSpPr>
          <p:nvPr>
            <p:ph type="title"/>
          </p:nvPr>
        </p:nvSpPr>
        <p:spPr>
          <a:xfrm>
            <a:off x="1186962" y="291291"/>
            <a:ext cx="10025521" cy="1293028"/>
          </a:xfrm>
        </p:spPr>
        <p:txBody>
          <a:bodyPr>
            <a:normAutofit/>
          </a:bodyPr>
          <a:lstStyle/>
          <a:p>
            <a:r>
              <a:rPr lang="en-US" b="1" dirty="0"/>
              <a:t>Process:</a:t>
            </a:r>
            <a:br>
              <a:rPr lang="en-US" dirty="0"/>
            </a:br>
            <a:r>
              <a:rPr lang="en-US" sz="3200" dirty="0"/>
              <a:t>Candidate Must Enter Educational Data</a:t>
            </a:r>
            <a:endParaRPr lang="en-US" sz="3200" b="1" dirty="0"/>
          </a:p>
        </p:txBody>
      </p:sp>
      <p:sp>
        <p:nvSpPr>
          <p:cNvPr id="6" name="Content Placeholder 5"/>
          <p:cNvSpPr>
            <a:spLocks noGrp="1"/>
          </p:cNvSpPr>
          <p:nvPr>
            <p:ph sz="half" idx="1"/>
          </p:nvPr>
        </p:nvSpPr>
        <p:spPr>
          <a:xfrm>
            <a:off x="1186962" y="2047237"/>
            <a:ext cx="4359849" cy="4024125"/>
          </a:xfrm>
        </p:spPr>
        <p:txBody>
          <a:bodyPr>
            <a:normAutofit/>
          </a:bodyPr>
          <a:lstStyle/>
          <a:p>
            <a:pPr>
              <a:buFont typeface="Arial" panose="020B0604020202020204" pitchFamily="34" charset="0"/>
              <a:buChar char="•"/>
            </a:pPr>
            <a:r>
              <a:rPr lang="en-US" b="1" dirty="0"/>
              <a:t>Doctoral degree information is required</a:t>
            </a:r>
          </a:p>
          <a:p>
            <a:pPr marL="578358" lvl="1" indent="-285750">
              <a:buFont typeface="Arial" panose="020B0604020202020204" pitchFamily="34" charset="0"/>
              <a:buChar char="•"/>
            </a:pPr>
            <a:r>
              <a:rPr lang="en-US" dirty="0"/>
              <a:t>Entry of undergrad or other graduate degree(s) is optional</a:t>
            </a:r>
          </a:p>
          <a:p>
            <a:pPr>
              <a:buFont typeface="Arial" panose="020B0604020202020204" pitchFamily="34" charset="0"/>
              <a:buChar char="•"/>
            </a:pPr>
            <a:r>
              <a:rPr lang="en-US" dirty="0"/>
              <a:t>Candidate searches for institution in pre-populated table</a:t>
            </a:r>
          </a:p>
          <a:p>
            <a:pPr lvl="1">
              <a:buFont typeface="Arial" panose="020B0604020202020204" pitchFamily="34" charset="0"/>
              <a:buChar char="•"/>
            </a:pPr>
            <a:r>
              <a:rPr lang="en-US" dirty="0"/>
              <a:t>Use “Unlisted University” if institution is not found</a:t>
            </a:r>
          </a:p>
          <a:p>
            <a:pPr>
              <a:buFont typeface="Arial" panose="020B0604020202020204" pitchFamily="34" charset="0"/>
              <a:buChar char="•"/>
            </a:pPr>
            <a:r>
              <a:rPr lang="en-US" dirty="0"/>
              <a:t>Candidate should enter degree information only in this section</a:t>
            </a:r>
          </a:p>
          <a:p>
            <a:pPr lvl="1">
              <a:buFont typeface="Arial" panose="020B0604020202020204" pitchFamily="34" charset="0"/>
              <a:buChar char="•"/>
            </a:pPr>
            <a:r>
              <a:rPr lang="en-US" dirty="0"/>
              <a:t>Residencies, postdoctoral fellowships, and other training are entered in the Work Experience section</a:t>
            </a:r>
          </a:p>
        </p:txBody>
      </p:sp>
      <p:sp>
        <p:nvSpPr>
          <p:cNvPr id="4" name="Slide Number Placeholder 3"/>
          <p:cNvSpPr>
            <a:spLocks noGrp="1"/>
          </p:cNvSpPr>
          <p:nvPr>
            <p:ph type="sldNum" sz="quarter" idx="12"/>
          </p:nvPr>
        </p:nvSpPr>
        <p:spPr/>
        <p:txBody>
          <a:bodyPr/>
          <a:lstStyle/>
          <a:p>
            <a:fld id="{6D22F896-40B5-4ADD-8801-0D06FADFA095}" type="slidenum">
              <a:rPr lang="en-US" smtClean="0"/>
              <a:t>56</a:t>
            </a:fld>
            <a:endParaRPr lang="en-US" dirty="0"/>
          </a:p>
        </p:txBody>
      </p:sp>
      <p:sp>
        <p:nvSpPr>
          <p:cNvPr id="12" name="Oval 11"/>
          <p:cNvSpPr/>
          <p:nvPr/>
        </p:nvSpPr>
        <p:spPr>
          <a:xfrm>
            <a:off x="7430610" y="3134651"/>
            <a:ext cx="2938508" cy="13714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09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CCB89B14-D0C0-457C-A21C-141F9F79DBCE}"/>
              </a:ext>
            </a:extLst>
          </p:cNvPr>
          <p:cNvPicPr>
            <a:picLocks noGrp="1" noChangeAspect="1"/>
          </p:cNvPicPr>
          <p:nvPr>
            <p:ph idx="1"/>
          </p:nvPr>
        </p:nvPicPr>
        <p:blipFill>
          <a:blip r:embed="rId2"/>
          <a:stretch>
            <a:fillRect/>
          </a:stretch>
        </p:blipFill>
        <p:spPr>
          <a:xfrm>
            <a:off x="1186962" y="1846263"/>
            <a:ext cx="10098876" cy="4422732"/>
          </a:xfrm>
        </p:spPr>
      </p:pic>
      <p:sp>
        <p:nvSpPr>
          <p:cNvPr id="2" name="Title 1"/>
          <p:cNvSpPr>
            <a:spLocks noGrp="1"/>
          </p:cNvSpPr>
          <p:nvPr>
            <p:ph type="title"/>
          </p:nvPr>
        </p:nvSpPr>
        <p:spPr>
          <a:xfrm>
            <a:off x="1186962" y="274432"/>
            <a:ext cx="10025521" cy="1293028"/>
          </a:xfrm>
        </p:spPr>
        <p:txBody>
          <a:bodyPr>
            <a:normAutofit/>
          </a:bodyPr>
          <a:lstStyle/>
          <a:p>
            <a:r>
              <a:rPr lang="en-US" sz="4400" b="1" dirty="0"/>
              <a:t>Process:</a:t>
            </a:r>
            <a:br>
              <a:rPr lang="en-US" sz="4400" dirty="0"/>
            </a:br>
            <a:r>
              <a:rPr lang="en-US" sz="2700" dirty="0"/>
              <a:t>Candidate Can Return to Previous Page and Edit Saved Entries</a:t>
            </a:r>
          </a:p>
        </p:txBody>
      </p:sp>
      <p:sp>
        <p:nvSpPr>
          <p:cNvPr id="4" name="Slide Number Placeholder 3"/>
          <p:cNvSpPr>
            <a:spLocks noGrp="1"/>
          </p:cNvSpPr>
          <p:nvPr>
            <p:ph type="sldNum" sz="quarter" idx="12"/>
          </p:nvPr>
        </p:nvSpPr>
        <p:spPr/>
        <p:txBody>
          <a:bodyPr/>
          <a:lstStyle/>
          <a:p>
            <a:fld id="{6D22F896-40B5-4ADD-8801-0D06FADFA095}" type="slidenum">
              <a:rPr lang="en-US" smtClean="0"/>
              <a:t>57</a:t>
            </a:fld>
            <a:endParaRPr lang="en-US" dirty="0"/>
          </a:p>
        </p:txBody>
      </p:sp>
      <p:sp>
        <p:nvSpPr>
          <p:cNvPr id="6" name="Oval 5"/>
          <p:cNvSpPr/>
          <p:nvPr/>
        </p:nvSpPr>
        <p:spPr>
          <a:xfrm>
            <a:off x="1186962" y="4374292"/>
            <a:ext cx="457200" cy="2420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86962" y="4835611"/>
            <a:ext cx="714375" cy="3789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8270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186433"/>
            <a:ext cx="9968401" cy="1293028"/>
          </a:xfrm>
        </p:spPr>
        <p:txBody>
          <a:bodyPr>
            <a:normAutofit/>
          </a:bodyPr>
          <a:lstStyle/>
          <a:p>
            <a:r>
              <a:rPr lang="en-US" sz="4400" b="1" dirty="0"/>
              <a:t>Process:</a:t>
            </a:r>
            <a:br>
              <a:rPr lang="en-US" dirty="0"/>
            </a:br>
            <a:r>
              <a:rPr lang="en-US" sz="2700" dirty="0"/>
              <a:t>Candidate Must Enter Work Experience After Doctoral Degree</a:t>
            </a:r>
          </a:p>
        </p:txBody>
      </p:sp>
      <p:sp>
        <p:nvSpPr>
          <p:cNvPr id="4" name="Slide Number Placeholder 3"/>
          <p:cNvSpPr>
            <a:spLocks noGrp="1"/>
          </p:cNvSpPr>
          <p:nvPr>
            <p:ph type="sldNum" sz="quarter" idx="12"/>
          </p:nvPr>
        </p:nvSpPr>
        <p:spPr/>
        <p:txBody>
          <a:bodyPr/>
          <a:lstStyle/>
          <a:p>
            <a:fld id="{6D22F896-40B5-4ADD-8801-0D06FADFA095}" type="slidenum">
              <a:rPr lang="en-US" smtClean="0"/>
              <a:t>58</a:t>
            </a:fld>
            <a:endParaRPr lang="en-US" dirty="0"/>
          </a:p>
        </p:txBody>
      </p:sp>
      <p:pic>
        <p:nvPicPr>
          <p:cNvPr id="8" name="Content Placeholder 7">
            <a:extLst>
              <a:ext uri="{FF2B5EF4-FFF2-40B4-BE49-F238E27FC236}">
                <a16:creationId xmlns:a16="http://schemas.microsoft.com/office/drawing/2014/main" id="{EF42796D-059F-4A25-A540-392903834F54}"/>
              </a:ext>
            </a:extLst>
          </p:cNvPr>
          <p:cNvPicPr>
            <a:picLocks noGrp="1" noChangeAspect="1"/>
          </p:cNvPicPr>
          <p:nvPr>
            <p:ph idx="1"/>
          </p:nvPr>
        </p:nvPicPr>
        <p:blipFill>
          <a:blip r:embed="rId2"/>
          <a:stretch>
            <a:fillRect/>
          </a:stretch>
        </p:blipFill>
        <p:spPr>
          <a:xfrm>
            <a:off x="1096963" y="1952185"/>
            <a:ext cx="10058400" cy="3810880"/>
          </a:xfrm>
        </p:spPr>
      </p:pic>
    </p:spTree>
    <p:extLst>
      <p:ext uri="{BB962C8B-B14F-4D97-AF65-F5344CB8AC3E}">
        <p14:creationId xmlns:p14="http://schemas.microsoft.com/office/powerpoint/2010/main" val="1338242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DAE42C6-9927-4D56-BCB5-23DAA4395448}"/>
              </a:ext>
            </a:extLst>
          </p:cNvPr>
          <p:cNvPicPr>
            <a:picLocks noChangeAspect="1"/>
          </p:cNvPicPr>
          <p:nvPr/>
        </p:nvPicPr>
        <p:blipFill rotWithShape="1">
          <a:blip r:embed="rId2"/>
          <a:srcRect b="30680"/>
          <a:stretch/>
        </p:blipFill>
        <p:spPr>
          <a:xfrm>
            <a:off x="742431" y="4489399"/>
            <a:ext cx="10923373" cy="1903164"/>
          </a:xfrm>
          <a:prstGeom prst="rect">
            <a:avLst/>
          </a:prstGeom>
        </p:spPr>
      </p:pic>
      <p:sp>
        <p:nvSpPr>
          <p:cNvPr id="2" name="Title 1"/>
          <p:cNvSpPr>
            <a:spLocks noGrp="1"/>
          </p:cNvSpPr>
          <p:nvPr>
            <p:ph type="title"/>
          </p:nvPr>
        </p:nvSpPr>
        <p:spPr>
          <a:xfrm>
            <a:off x="1195754" y="301647"/>
            <a:ext cx="10016729" cy="1293028"/>
          </a:xfrm>
        </p:spPr>
        <p:txBody>
          <a:bodyPr>
            <a:normAutofit/>
          </a:bodyPr>
          <a:lstStyle/>
          <a:p>
            <a:r>
              <a:rPr lang="en-US" sz="4400" b="1" dirty="0"/>
              <a:t>Process:</a:t>
            </a:r>
            <a:br>
              <a:rPr lang="en-US" dirty="0"/>
            </a:br>
            <a:r>
              <a:rPr lang="en-US" sz="3100" dirty="0"/>
              <a:t>Candidate Uploads Required Supporting Documents</a:t>
            </a:r>
          </a:p>
        </p:txBody>
      </p:sp>
      <p:sp>
        <p:nvSpPr>
          <p:cNvPr id="4" name="Slide Number Placeholder 3"/>
          <p:cNvSpPr>
            <a:spLocks noGrp="1"/>
          </p:cNvSpPr>
          <p:nvPr>
            <p:ph type="sldNum" sz="quarter" idx="12"/>
          </p:nvPr>
        </p:nvSpPr>
        <p:spPr/>
        <p:txBody>
          <a:bodyPr/>
          <a:lstStyle/>
          <a:p>
            <a:fld id="{6D22F896-40B5-4ADD-8801-0D06FADFA095}" type="slidenum">
              <a:rPr lang="en-US" smtClean="0"/>
              <a:t>59</a:t>
            </a:fld>
            <a:endParaRPr lang="en-US" dirty="0"/>
          </a:p>
        </p:txBody>
      </p:sp>
      <p:sp>
        <p:nvSpPr>
          <p:cNvPr id="6" name="Oval 5"/>
          <p:cNvSpPr/>
          <p:nvPr/>
        </p:nvSpPr>
        <p:spPr>
          <a:xfrm>
            <a:off x="526196" y="5378184"/>
            <a:ext cx="1773121" cy="11781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a:extLst>
              <a:ext uri="{FF2B5EF4-FFF2-40B4-BE49-F238E27FC236}">
                <a16:creationId xmlns:a16="http://schemas.microsoft.com/office/drawing/2014/main" id="{D1D2245B-2C54-4EAA-8370-05D9E9A51C2D}"/>
              </a:ext>
            </a:extLst>
          </p:cNvPr>
          <p:cNvPicPr>
            <a:picLocks noGrp="1" noChangeAspect="1"/>
          </p:cNvPicPr>
          <p:nvPr>
            <p:ph idx="1"/>
          </p:nvPr>
        </p:nvPicPr>
        <p:blipFill rotWithShape="1">
          <a:blip r:embed="rId3"/>
          <a:srcRect t="23335" b="16700"/>
          <a:stretch/>
        </p:blipFill>
        <p:spPr>
          <a:xfrm>
            <a:off x="733168" y="1845277"/>
            <a:ext cx="10923373" cy="2644122"/>
          </a:xfrm>
        </p:spPr>
      </p:pic>
    </p:spTree>
    <p:extLst>
      <p:ext uri="{BB962C8B-B14F-4D97-AF65-F5344CB8AC3E}">
        <p14:creationId xmlns:p14="http://schemas.microsoft.com/office/powerpoint/2010/main" val="4033464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Postdoctoral Administrators</a:t>
            </a:r>
          </a:p>
        </p:txBody>
      </p:sp>
      <p:sp>
        <p:nvSpPr>
          <p:cNvPr id="3" name="Text Placeholder 2"/>
          <p:cNvSpPr>
            <a:spLocks noGrp="1"/>
          </p:cNvSpPr>
          <p:nvPr>
            <p:ph type="body" idx="1"/>
          </p:nvPr>
        </p:nvSpPr>
        <p:spPr/>
        <p:txBody>
          <a:bodyPr/>
          <a:lstStyle/>
          <a:p>
            <a:r>
              <a:rPr lang="en-US" dirty="0"/>
              <a:t>Responsibilities and Resources</a:t>
            </a:r>
          </a:p>
        </p:txBody>
      </p:sp>
      <p:sp>
        <p:nvSpPr>
          <p:cNvPr id="4" name="Slide Number Placeholder 3"/>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22687782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519D5F8-6EC2-4EB9-973C-7279E6280A1F}"/>
              </a:ext>
            </a:extLst>
          </p:cNvPr>
          <p:cNvPicPr>
            <a:picLocks noGrp="1" noChangeAspect="1"/>
          </p:cNvPicPr>
          <p:nvPr>
            <p:ph sz="half" idx="2"/>
          </p:nvPr>
        </p:nvPicPr>
        <p:blipFill rotWithShape="1">
          <a:blip r:embed="rId2"/>
          <a:srcRect l="1" t="30088" r="61010" b="9935"/>
          <a:stretch/>
        </p:blipFill>
        <p:spPr>
          <a:xfrm>
            <a:off x="6180228" y="2084760"/>
            <a:ext cx="5032255" cy="3895910"/>
          </a:xfrm>
        </p:spPr>
      </p:pic>
      <p:sp>
        <p:nvSpPr>
          <p:cNvPr id="2" name="Title 1"/>
          <p:cNvSpPr>
            <a:spLocks noGrp="1"/>
          </p:cNvSpPr>
          <p:nvPr>
            <p:ph type="title"/>
          </p:nvPr>
        </p:nvSpPr>
        <p:spPr>
          <a:xfrm>
            <a:off x="1213338" y="257837"/>
            <a:ext cx="9999145" cy="1293028"/>
          </a:xfrm>
        </p:spPr>
        <p:txBody>
          <a:bodyPr>
            <a:noAutofit/>
          </a:bodyPr>
          <a:lstStyle/>
          <a:p>
            <a:r>
              <a:rPr lang="en-US" b="1" dirty="0"/>
              <a:t>Process:</a:t>
            </a:r>
            <a:br>
              <a:rPr lang="en-US" dirty="0"/>
            </a:br>
            <a:r>
              <a:rPr lang="en-US" sz="2400" dirty="0"/>
              <a:t>Candidate Can See Uploaded Document List But </a:t>
            </a:r>
            <a:r>
              <a:rPr lang="en-US" sz="2400" i="1" dirty="0"/>
              <a:t>Cannot</a:t>
            </a:r>
            <a:r>
              <a:rPr lang="en-US" sz="2400" dirty="0"/>
              <a:t> Delete</a:t>
            </a:r>
          </a:p>
        </p:txBody>
      </p:sp>
      <p:sp>
        <p:nvSpPr>
          <p:cNvPr id="11" name="Content Placeholder 10"/>
          <p:cNvSpPr>
            <a:spLocks noGrp="1"/>
          </p:cNvSpPr>
          <p:nvPr>
            <p:ph sz="half" idx="1"/>
          </p:nvPr>
        </p:nvSpPr>
        <p:spPr>
          <a:xfrm>
            <a:off x="1297565" y="2084759"/>
            <a:ext cx="4882662" cy="4022725"/>
          </a:xfrm>
        </p:spPr>
        <p:txBody>
          <a:bodyPr>
            <a:normAutofit/>
          </a:bodyPr>
          <a:lstStyle/>
          <a:p>
            <a:pPr marL="0" indent="0">
              <a:buNone/>
            </a:pPr>
            <a:r>
              <a:rPr lang="en-US" b="1" dirty="0"/>
              <a:t>Only PDF documents will upload</a:t>
            </a:r>
          </a:p>
          <a:p>
            <a:r>
              <a:rPr lang="en-US" dirty="0"/>
              <a:t>JPEG, PNG, TIF, and DOCX files are NOT compatible and will not display</a:t>
            </a:r>
          </a:p>
          <a:p>
            <a:r>
              <a:rPr lang="en-US" dirty="0"/>
              <a:t>If Candidate has trouble uploading documents to the Data form, documents can be emailed to Postdoc Admin for later upload</a:t>
            </a:r>
          </a:p>
          <a:p>
            <a:pPr marL="0" indent="0">
              <a:buNone/>
            </a:pP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60</a:t>
            </a:fld>
            <a:endParaRPr lang="en-US" dirty="0"/>
          </a:p>
        </p:txBody>
      </p:sp>
      <p:sp>
        <p:nvSpPr>
          <p:cNvPr id="6" name="Oval 5"/>
          <p:cNvSpPr/>
          <p:nvPr/>
        </p:nvSpPr>
        <p:spPr>
          <a:xfrm>
            <a:off x="5986105" y="4338845"/>
            <a:ext cx="4882662" cy="17052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5781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F74C05-F644-467D-88BF-A7C3D847EA3F}"/>
              </a:ext>
            </a:extLst>
          </p:cNvPr>
          <p:cNvPicPr>
            <a:picLocks noChangeAspect="1"/>
          </p:cNvPicPr>
          <p:nvPr/>
        </p:nvPicPr>
        <p:blipFill>
          <a:blip r:embed="rId2"/>
          <a:stretch>
            <a:fillRect/>
          </a:stretch>
        </p:blipFill>
        <p:spPr>
          <a:xfrm>
            <a:off x="6998290" y="2254189"/>
            <a:ext cx="4122464" cy="3231593"/>
          </a:xfrm>
          <a:prstGeom prst="rect">
            <a:avLst/>
          </a:prstGeom>
        </p:spPr>
      </p:pic>
      <p:sp>
        <p:nvSpPr>
          <p:cNvPr id="2" name="Title 1"/>
          <p:cNvSpPr>
            <a:spLocks noGrp="1"/>
          </p:cNvSpPr>
          <p:nvPr>
            <p:ph type="title"/>
          </p:nvPr>
        </p:nvSpPr>
        <p:spPr>
          <a:xfrm>
            <a:off x="1213338" y="220042"/>
            <a:ext cx="9999145" cy="1293028"/>
          </a:xfrm>
        </p:spPr>
        <p:txBody>
          <a:bodyPr>
            <a:normAutofit/>
          </a:bodyPr>
          <a:lstStyle/>
          <a:p>
            <a:r>
              <a:rPr lang="en-US" b="1" dirty="0"/>
              <a:t>Process:</a:t>
            </a:r>
            <a:br>
              <a:rPr lang="en-US" dirty="0"/>
            </a:br>
            <a:r>
              <a:rPr lang="en-US" sz="2800" dirty="0"/>
              <a:t>Candidate Must Click “I Agree” to Submit Data Form</a:t>
            </a:r>
          </a:p>
        </p:txBody>
      </p:sp>
      <p:sp>
        <p:nvSpPr>
          <p:cNvPr id="3" name="Content Placeholder 2"/>
          <p:cNvSpPr>
            <a:spLocks noGrp="1"/>
          </p:cNvSpPr>
          <p:nvPr>
            <p:ph sz="half" idx="1"/>
          </p:nvPr>
        </p:nvSpPr>
        <p:spPr>
          <a:xfrm>
            <a:off x="1213338" y="2153177"/>
            <a:ext cx="4697782" cy="3332605"/>
          </a:xfrm>
        </p:spPr>
        <p:txBody>
          <a:bodyPr>
            <a:normAutofit/>
          </a:bodyPr>
          <a:lstStyle/>
          <a:p>
            <a:pPr marL="0" indent="0">
              <a:buNone/>
            </a:pPr>
            <a:r>
              <a:rPr lang="en-US" sz="3200" dirty="0"/>
              <a:t>Candidate must agree to a background check</a:t>
            </a:r>
          </a:p>
          <a:p>
            <a:endParaRPr lang="en-US" sz="3200" dirty="0"/>
          </a:p>
          <a:p>
            <a:pPr marL="0" indent="0">
              <a:buNone/>
            </a:pPr>
            <a:r>
              <a:rPr lang="en-US" sz="3200" dirty="0"/>
              <a:t>The appointing department may or may not choose to conduct a background check</a:t>
            </a:r>
          </a:p>
        </p:txBody>
      </p:sp>
      <p:sp>
        <p:nvSpPr>
          <p:cNvPr id="4" name="Slide Number Placeholder 3"/>
          <p:cNvSpPr>
            <a:spLocks noGrp="1"/>
          </p:cNvSpPr>
          <p:nvPr>
            <p:ph type="sldNum" sz="quarter" idx="12"/>
          </p:nvPr>
        </p:nvSpPr>
        <p:spPr/>
        <p:txBody>
          <a:bodyPr/>
          <a:lstStyle/>
          <a:p>
            <a:fld id="{6D22F896-40B5-4ADD-8801-0D06FADFA095}" type="slidenum">
              <a:rPr lang="en-US" smtClean="0"/>
              <a:t>61</a:t>
            </a:fld>
            <a:endParaRPr lang="en-US" dirty="0"/>
          </a:p>
        </p:txBody>
      </p:sp>
      <p:sp>
        <p:nvSpPr>
          <p:cNvPr id="6" name="Oval 5"/>
          <p:cNvSpPr/>
          <p:nvPr/>
        </p:nvSpPr>
        <p:spPr>
          <a:xfrm>
            <a:off x="6869905" y="4331357"/>
            <a:ext cx="1285553" cy="5732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840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E43752D-8A0C-4907-9C9E-B8A2BD74D8E7}"/>
              </a:ext>
            </a:extLst>
          </p:cNvPr>
          <p:cNvPicPr>
            <a:picLocks noGrp="1" noChangeAspect="1"/>
          </p:cNvPicPr>
          <p:nvPr>
            <p:ph idx="1"/>
          </p:nvPr>
        </p:nvPicPr>
        <p:blipFill>
          <a:blip r:embed="rId2"/>
          <a:stretch>
            <a:fillRect/>
          </a:stretch>
        </p:blipFill>
        <p:spPr>
          <a:xfrm>
            <a:off x="2512541" y="1807351"/>
            <a:ext cx="7067686" cy="4412494"/>
          </a:xfrm>
        </p:spPr>
      </p:pic>
      <p:sp>
        <p:nvSpPr>
          <p:cNvPr id="2" name="Title 1"/>
          <p:cNvSpPr>
            <a:spLocks noGrp="1"/>
          </p:cNvSpPr>
          <p:nvPr>
            <p:ph type="title"/>
          </p:nvPr>
        </p:nvSpPr>
        <p:spPr>
          <a:xfrm>
            <a:off x="1195754" y="274384"/>
            <a:ext cx="10016729" cy="1293028"/>
          </a:xfrm>
        </p:spPr>
        <p:txBody>
          <a:bodyPr>
            <a:normAutofit/>
          </a:bodyPr>
          <a:lstStyle/>
          <a:p>
            <a:r>
              <a:rPr lang="en-US" sz="4400" b="1" dirty="0"/>
              <a:t>Process:</a:t>
            </a:r>
            <a:br>
              <a:rPr lang="en-US" dirty="0"/>
            </a:br>
            <a:r>
              <a:rPr lang="en-US" sz="3100" dirty="0"/>
              <a:t>Candidate’s Data Form Submission Confirmation Message</a:t>
            </a:r>
          </a:p>
        </p:txBody>
      </p:sp>
      <p:sp>
        <p:nvSpPr>
          <p:cNvPr id="4" name="Slide Number Placeholder 3"/>
          <p:cNvSpPr>
            <a:spLocks noGrp="1"/>
          </p:cNvSpPr>
          <p:nvPr>
            <p:ph type="sldNum" sz="quarter" idx="12"/>
          </p:nvPr>
        </p:nvSpPr>
        <p:spPr/>
        <p:txBody>
          <a:bodyPr/>
          <a:lstStyle/>
          <a:p>
            <a:fld id="{6D22F896-40B5-4ADD-8801-0D06FADFA095}" type="slidenum">
              <a:rPr lang="en-US" smtClean="0"/>
              <a:t>62</a:t>
            </a:fld>
            <a:endParaRPr lang="en-US" dirty="0"/>
          </a:p>
        </p:txBody>
      </p:sp>
      <p:sp>
        <p:nvSpPr>
          <p:cNvPr id="8" name="Oval 7"/>
          <p:cNvSpPr/>
          <p:nvPr/>
        </p:nvSpPr>
        <p:spPr>
          <a:xfrm>
            <a:off x="2246210" y="2983023"/>
            <a:ext cx="2463114" cy="12930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791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New Appointment</a:t>
            </a:r>
          </a:p>
        </p:txBody>
      </p:sp>
      <p:sp>
        <p:nvSpPr>
          <p:cNvPr id="3" name="Text Placeholder 2"/>
          <p:cNvSpPr>
            <a:spLocks noGrp="1"/>
          </p:cNvSpPr>
          <p:nvPr>
            <p:ph type="body" idx="1"/>
          </p:nvPr>
        </p:nvSpPr>
        <p:spPr/>
        <p:txBody>
          <a:bodyPr/>
          <a:lstStyle/>
          <a:p>
            <a:r>
              <a:rPr lang="en-US" dirty="0"/>
              <a:t>Postdoc Admin: Data Form Review</a:t>
            </a:r>
          </a:p>
        </p:txBody>
      </p:sp>
      <p:sp>
        <p:nvSpPr>
          <p:cNvPr id="4" name="Slide Number Placeholder 3"/>
          <p:cNvSpPr>
            <a:spLocks noGrp="1"/>
          </p:cNvSpPr>
          <p:nvPr>
            <p:ph type="sldNum" sz="quarter" idx="12"/>
          </p:nvPr>
        </p:nvSpPr>
        <p:spPr/>
        <p:txBody>
          <a:bodyPr/>
          <a:lstStyle/>
          <a:p>
            <a:fld id="{6D22F896-40B5-4ADD-8801-0D06FADFA095}" type="slidenum">
              <a:rPr lang="en-US" smtClean="0"/>
              <a:t>63</a:t>
            </a:fld>
            <a:endParaRPr lang="en-US" dirty="0"/>
          </a:p>
        </p:txBody>
      </p:sp>
    </p:spTree>
    <p:extLst>
      <p:ext uri="{BB962C8B-B14F-4D97-AF65-F5344CB8AC3E}">
        <p14:creationId xmlns:p14="http://schemas.microsoft.com/office/powerpoint/2010/main" val="14897312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8" y="219249"/>
            <a:ext cx="9977195" cy="1293028"/>
          </a:xfrm>
        </p:spPr>
        <p:txBody>
          <a:bodyPr>
            <a:normAutofit/>
          </a:bodyPr>
          <a:lstStyle/>
          <a:p>
            <a:r>
              <a:rPr lang="en-US" b="1" dirty="0"/>
              <a:t>Process:</a:t>
            </a:r>
            <a:br>
              <a:rPr lang="en-US" dirty="0"/>
            </a:br>
            <a:r>
              <a:rPr lang="en-US" sz="3200" dirty="0"/>
              <a:t>Review the Data Form (Info Sheet)</a:t>
            </a:r>
          </a:p>
        </p:txBody>
      </p:sp>
      <p:sp>
        <p:nvSpPr>
          <p:cNvPr id="5" name="Content Placeholder 4"/>
          <p:cNvSpPr>
            <a:spLocks noGrp="1"/>
          </p:cNvSpPr>
          <p:nvPr>
            <p:ph sz="half" idx="1"/>
          </p:nvPr>
        </p:nvSpPr>
        <p:spPr>
          <a:xfrm>
            <a:off x="1178169" y="2039476"/>
            <a:ext cx="4917832" cy="3939293"/>
          </a:xfrm>
        </p:spPr>
        <p:txBody>
          <a:bodyPr>
            <a:normAutofit lnSpcReduction="10000"/>
          </a:bodyPr>
          <a:lstStyle/>
          <a:p>
            <a:pPr marL="0" indent="0">
              <a:buNone/>
            </a:pPr>
            <a:r>
              <a:rPr lang="en-US" b="1" dirty="0"/>
              <a:t>To review the Data Form</a:t>
            </a:r>
          </a:p>
          <a:p>
            <a:pPr lvl="1">
              <a:buFont typeface="Arial" panose="020B0604020202020204" pitchFamily="34" charset="0"/>
              <a:buChar char="•"/>
            </a:pPr>
            <a:r>
              <a:rPr lang="en-US" dirty="0"/>
              <a:t>In AXESS</a:t>
            </a:r>
          </a:p>
          <a:p>
            <a:pPr lvl="1">
              <a:buFont typeface="Arial" panose="020B0604020202020204" pitchFamily="34" charset="0"/>
              <a:buChar char="•"/>
            </a:pPr>
            <a:r>
              <a:rPr lang="en-US" dirty="0"/>
              <a:t>Click on OPA/Bechtel Center tab</a:t>
            </a:r>
          </a:p>
          <a:p>
            <a:pPr lvl="1">
              <a:buFont typeface="Arial" panose="020B0604020202020204" pitchFamily="34" charset="0"/>
              <a:buChar char="•"/>
            </a:pPr>
            <a:r>
              <a:rPr lang="en-US" dirty="0"/>
              <a:t>Click Visit Workflow Home Page</a:t>
            </a:r>
          </a:p>
          <a:p>
            <a:pPr lvl="1">
              <a:buFont typeface="Arial" panose="020B0604020202020204" pitchFamily="34" charset="0"/>
              <a:buChar char="•"/>
            </a:pPr>
            <a:r>
              <a:rPr lang="en-US" dirty="0"/>
              <a:t>Workflow Transaction List field</a:t>
            </a:r>
          </a:p>
          <a:p>
            <a:pPr lvl="2">
              <a:buFont typeface="Arial" panose="020B0604020202020204" pitchFamily="34" charset="0"/>
              <a:buChar char="•"/>
            </a:pPr>
            <a:r>
              <a:rPr lang="en-US" dirty="0"/>
              <a:t>Click My Approvals</a:t>
            </a:r>
          </a:p>
          <a:p>
            <a:pPr lvl="1">
              <a:buFont typeface="Arial" panose="020B0604020202020204" pitchFamily="34" charset="0"/>
              <a:buChar char="•"/>
            </a:pPr>
            <a:r>
              <a:rPr lang="en-US" dirty="0"/>
              <a:t>Activity field</a:t>
            </a:r>
          </a:p>
          <a:p>
            <a:pPr lvl="2">
              <a:buFont typeface="Arial" panose="020B0604020202020204" pitchFamily="34" charset="0"/>
              <a:buChar char="•"/>
            </a:pPr>
            <a:r>
              <a:rPr lang="en-US" dirty="0"/>
              <a:t>Click PD-INFO-SHEET</a:t>
            </a:r>
          </a:p>
          <a:p>
            <a:pPr lvl="1">
              <a:buFont typeface="Arial" panose="020B0604020202020204" pitchFamily="34" charset="0"/>
              <a:buChar char="•"/>
            </a:pPr>
            <a:r>
              <a:rPr lang="en-US" dirty="0"/>
              <a:t>Workflow Activity Description</a:t>
            </a:r>
          </a:p>
          <a:p>
            <a:pPr lvl="2">
              <a:buFont typeface="Arial" panose="020B0604020202020204" pitchFamily="34" charset="0"/>
              <a:buChar char="•"/>
            </a:pPr>
            <a:r>
              <a:rPr lang="en-US" dirty="0"/>
              <a:t>Click on the Data Form to review</a:t>
            </a:r>
          </a:p>
          <a:p>
            <a:pPr lvl="2">
              <a:buFont typeface="Arial" panose="020B0604020202020204" pitchFamily="34" charset="0"/>
              <a:buChar char="•"/>
            </a:pPr>
            <a:r>
              <a:rPr lang="en-US" dirty="0"/>
              <a:t>The web form opens</a:t>
            </a:r>
          </a:p>
          <a:p>
            <a:pPr lvl="1"/>
            <a:endParaRPr lang="en-US" dirty="0"/>
          </a:p>
          <a:p>
            <a:pPr marL="457200" lvl="1" indent="0" algn="ctr">
              <a:buNone/>
            </a:pPr>
            <a:r>
              <a:rPr lang="en-US" sz="1400" dirty="0">
                <a:hlinkClick r:id="rId2"/>
              </a:rPr>
              <a:t>https://axess.sahr.stanford.edu/</a:t>
            </a:r>
            <a:endParaRPr lang="en-US" sz="1400" dirty="0"/>
          </a:p>
        </p:txBody>
      </p:sp>
      <p:sp>
        <p:nvSpPr>
          <p:cNvPr id="4" name="Slide Number Placeholder 3"/>
          <p:cNvSpPr>
            <a:spLocks noGrp="1"/>
          </p:cNvSpPr>
          <p:nvPr>
            <p:ph type="sldNum" sz="quarter" idx="12"/>
          </p:nvPr>
        </p:nvSpPr>
        <p:spPr/>
        <p:txBody>
          <a:bodyPr/>
          <a:lstStyle/>
          <a:p>
            <a:fld id="{6D22F896-40B5-4ADD-8801-0D06FADFA095}" type="slidenum">
              <a:rPr lang="en-US" smtClean="0"/>
              <a:t>64</a:t>
            </a:fld>
            <a:endParaRPr lang="en-US" dirty="0"/>
          </a:p>
        </p:txBody>
      </p:sp>
      <p:pic>
        <p:nvPicPr>
          <p:cNvPr id="8" name="Content Placeholder 7">
            <a:extLst>
              <a:ext uri="{FF2B5EF4-FFF2-40B4-BE49-F238E27FC236}">
                <a16:creationId xmlns:a16="http://schemas.microsoft.com/office/drawing/2014/main" id="{45789628-173E-49C0-8287-C3BE10BD0F29}"/>
              </a:ext>
            </a:extLst>
          </p:cNvPr>
          <p:cNvPicPr>
            <a:picLocks noGrp="1" noChangeAspect="1"/>
          </p:cNvPicPr>
          <p:nvPr>
            <p:ph sz="half" idx="2"/>
          </p:nvPr>
        </p:nvPicPr>
        <p:blipFill rotWithShape="1">
          <a:blip r:embed="rId3"/>
          <a:srcRect b="8316"/>
          <a:stretch/>
        </p:blipFill>
        <p:spPr>
          <a:xfrm>
            <a:off x="6275358" y="2039475"/>
            <a:ext cx="4937125" cy="4097713"/>
          </a:xfrm>
        </p:spPr>
      </p:pic>
      <p:sp>
        <p:nvSpPr>
          <p:cNvPr id="10" name="Oval 9">
            <a:extLst>
              <a:ext uri="{FF2B5EF4-FFF2-40B4-BE49-F238E27FC236}">
                <a16:creationId xmlns:a16="http://schemas.microsoft.com/office/drawing/2014/main" id="{EA74D5CB-27B9-4D21-8305-72C80EDA6E7B}"/>
              </a:ext>
            </a:extLst>
          </p:cNvPr>
          <p:cNvSpPr/>
          <p:nvPr/>
        </p:nvSpPr>
        <p:spPr>
          <a:xfrm>
            <a:off x="7628238" y="2860895"/>
            <a:ext cx="922638" cy="5519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0032937-2D9A-41C4-B210-31BC33D8A1E1}"/>
              </a:ext>
            </a:extLst>
          </p:cNvPr>
          <p:cNvSpPr/>
          <p:nvPr/>
        </p:nvSpPr>
        <p:spPr>
          <a:xfrm>
            <a:off x="6944497" y="4341342"/>
            <a:ext cx="1112108" cy="6755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746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199768"/>
            <a:ext cx="9959609" cy="1293028"/>
          </a:xfrm>
        </p:spPr>
        <p:txBody>
          <a:bodyPr>
            <a:normAutofit/>
          </a:bodyPr>
          <a:lstStyle/>
          <a:p>
            <a:r>
              <a:rPr lang="en-US" b="1" dirty="0"/>
              <a:t>Process:</a:t>
            </a:r>
            <a:br>
              <a:rPr lang="en-US" dirty="0"/>
            </a:br>
            <a:r>
              <a:rPr lang="en-US" sz="3200" dirty="0"/>
              <a:t>Review the Data Form</a:t>
            </a:r>
          </a:p>
        </p:txBody>
      </p:sp>
      <p:sp>
        <p:nvSpPr>
          <p:cNvPr id="3" name="Content Placeholder 2"/>
          <p:cNvSpPr>
            <a:spLocks noGrp="1"/>
          </p:cNvSpPr>
          <p:nvPr>
            <p:ph sz="half" idx="1"/>
          </p:nvPr>
        </p:nvSpPr>
        <p:spPr>
          <a:xfrm>
            <a:off x="1121994" y="2073432"/>
            <a:ext cx="4666247" cy="4022567"/>
          </a:xfrm>
        </p:spPr>
        <p:txBody>
          <a:bodyPr>
            <a:normAutofit fontScale="85000" lnSpcReduction="10000"/>
          </a:bodyPr>
          <a:lstStyle/>
          <a:p>
            <a:pPr marL="0" indent="0">
              <a:buNone/>
            </a:pPr>
            <a:r>
              <a:rPr lang="en-US" sz="3000" b="1" dirty="0"/>
              <a:t>Compare information in the Data form to the uploaded documents</a:t>
            </a:r>
          </a:p>
          <a:p>
            <a:endParaRPr lang="en-US" sz="3000" dirty="0"/>
          </a:p>
          <a:p>
            <a:pPr marL="0" indent="0">
              <a:buNone/>
            </a:pPr>
            <a:r>
              <a:rPr lang="en-US" sz="3200" dirty="0"/>
              <a:t>If any data is incorrect:</a:t>
            </a:r>
          </a:p>
          <a:p>
            <a:pPr>
              <a:buFont typeface="Arial" panose="020B0604020202020204" pitchFamily="34" charset="0"/>
              <a:buChar char="•"/>
            </a:pPr>
            <a:r>
              <a:rPr lang="en-US" sz="3200" dirty="0"/>
              <a:t> RETURN the Data form to the Candidate for revision</a:t>
            </a:r>
          </a:p>
          <a:p>
            <a:pPr lvl="1">
              <a:buFont typeface="Arial" panose="020B0604020202020204" pitchFamily="34" charset="0"/>
              <a:buChar char="•"/>
            </a:pPr>
            <a:r>
              <a:rPr lang="en-US" sz="2400" dirty="0"/>
              <a:t>Do NOT click DECLINE as this ends the invite process</a:t>
            </a:r>
          </a:p>
          <a:p>
            <a:pPr lvl="2">
              <a:buFont typeface="Arial" panose="020B0604020202020204" pitchFamily="34" charset="0"/>
              <a:buChar char="•"/>
            </a:pPr>
            <a:r>
              <a:rPr lang="en-US" sz="2400" dirty="0"/>
              <a:t>Restarting the invite requires a NEW Invite to a NEW postdoc email address</a:t>
            </a:r>
          </a:p>
          <a:p>
            <a:endParaRPr lang="en-US" sz="3000" dirty="0"/>
          </a:p>
        </p:txBody>
      </p:sp>
      <p:sp>
        <p:nvSpPr>
          <p:cNvPr id="4" name="Slide Number Placeholder 3"/>
          <p:cNvSpPr>
            <a:spLocks noGrp="1"/>
          </p:cNvSpPr>
          <p:nvPr>
            <p:ph type="sldNum" sz="quarter" idx="12"/>
          </p:nvPr>
        </p:nvSpPr>
        <p:spPr/>
        <p:txBody>
          <a:bodyPr/>
          <a:lstStyle/>
          <a:p>
            <a:fld id="{6D22F896-40B5-4ADD-8801-0D06FADFA095}" type="slidenum">
              <a:rPr lang="en-US" smtClean="0"/>
              <a:t>65</a:t>
            </a:fld>
            <a:endParaRPr lang="en-US" dirty="0"/>
          </a:p>
        </p:txBody>
      </p:sp>
      <p:pic>
        <p:nvPicPr>
          <p:cNvPr id="9" name="Content Placeholder 8">
            <a:extLst>
              <a:ext uri="{FF2B5EF4-FFF2-40B4-BE49-F238E27FC236}">
                <a16:creationId xmlns:a16="http://schemas.microsoft.com/office/drawing/2014/main" id="{A82AA6EE-B4C3-4882-B9CE-75C1860E1A03}"/>
              </a:ext>
            </a:extLst>
          </p:cNvPr>
          <p:cNvPicPr>
            <a:picLocks noGrp="1" noChangeAspect="1"/>
          </p:cNvPicPr>
          <p:nvPr>
            <p:ph sz="half" idx="2"/>
          </p:nvPr>
        </p:nvPicPr>
        <p:blipFill>
          <a:blip r:embed="rId2"/>
          <a:stretch>
            <a:fillRect/>
          </a:stretch>
        </p:blipFill>
        <p:spPr>
          <a:xfrm>
            <a:off x="6218238" y="2413685"/>
            <a:ext cx="5281784" cy="3037203"/>
          </a:xfrm>
        </p:spPr>
      </p:pic>
    </p:spTree>
    <p:extLst>
      <p:ext uri="{BB962C8B-B14F-4D97-AF65-F5344CB8AC3E}">
        <p14:creationId xmlns:p14="http://schemas.microsoft.com/office/powerpoint/2010/main" val="23734007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997BD7-1643-4E12-8706-EE659D05C1D7}"/>
              </a:ext>
            </a:extLst>
          </p:cNvPr>
          <p:cNvPicPr>
            <a:picLocks noChangeAspect="1"/>
          </p:cNvPicPr>
          <p:nvPr/>
        </p:nvPicPr>
        <p:blipFill>
          <a:blip r:embed="rId2"/>
          <a:stretch>
            <a:fillRect/>
          </a:stretch>
        </p:blipFill>
        <p:spPr>
          <a:xfrm>
            <a:off x="1186962" y="2078305"/>
            <a:ext cx="10186417" cy="3226862"/>
          </a:xfrm>
          <a:prstGeom prst="rect">
            <a:avLst/>
          </a:prstGeom>
        </p:spPr>
      </p:pic>
      <p:sp>
        <p:nvSpPr>
          <p:cNvPr id="2" name="Title 1"/>
          <p:cNvSpPr>
            <a:spLocks noGrp="1"/>
          </p:cNvSpPr>
          <p:nvPr>
            <p:ph type="title"/>
          </p:nvPr>
        </p:nvSpPr>
        <p:spPr>
          <a:xfrm>
            <a:off x="1186962" y="198325"/>
            <a:ext cx="10025521" cy="1293028"/>
          </a:xfrm>
        </p:spPr>
        <p:txBody>
          <a:bodyPr>
            <a:normAutofit/>
          </a:bodyPr>
          <a:lstStyle/>
          <a:p>
            <a:r>
              <a:rPr lang="en-US" b="1" dirty="0"/>
              <a:t>Process:</a:t>
            </a:r>
            <a:br>
              <a:rPr lang="en-US" dirty="0"/>
            </a:br>
            <a:r>
              <a:rPr lang="en-US" sz="3200" dirty="0"/>
              <a:t>Click on View File to Open a Document</a:t>
            </a:r>
          </a:p>
        </p:txBody>
      </p:sp>
      <p:sp>
        <p:nvSpPr>
          <p:cNvPr id="4" name="Slide Number Placeholder 3"/>
          <p:cNvSpPr>
            <a:spLocks noGrp="1"/>
          </p:cNvSpPr>
          <p:nvPr>
            <p:ph type="sldNum" sz="quarter" idx="12"/>
          </p:nvPr>
        </p:nvSpPr>
        <p:spPr/>
        <p:txBody>
          <a:bodyPr/>
          <a:lstStyle/>
          <a:p>
            <a:fld id="{6D22F896-40B5-4ADD-8801-0D06FADFA095}" type="slidenum">
              <a:rPr lang="en-US" smtClean="0"/>
              <a:t>66</a:t>
            </a:fld>
            <a:endParaRPr lang="en-US" dirty="0"/>
          </a:p>
        </p:txBody>
      </p:sp>
      <p:sp>
        <p:nvSpPr>
          <p:cNvPr id="7" name="Oval 6"/>
          <p:cNvSpPr/>
          <p:nvPr/>
        </p:nvSpPr>
        <p:spPr>
          <a:xfrm>
            <a:off x="9690393" y="4180762"/>
            <a:ext cx="1161535" cy="4036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86483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14312"/>
            <a:ext cx="9959609" cy="1293028"/>
          </a:xfrm>
        </p:spPr>
        <p:txBody>
          <a:bodyPr>
            <a:normAutofit/>
          </a:bodyPr>
          <a:lstStyle/>
          <a:p>
            <a:r>
              <a:rPr lang="en-US" b="1" dirty="0"/>
              <a:t>Process:</a:t>
            </a:r>
            <a:br>
              <a:rPr lang="en-US" sz="4400" dirty="0"/>
            </a:br>
            <a:r>
              <a:rPr lang="en-US" sz="3100" dirty="0"/>
              <a:t>Review Personal Details for </a:t>
            </a:r>
            <a:r>
              <a:rPr lang="en-US" sz="3100" b="1" dirty="0"/>
              <a:t>International Scholars</a:t>
            </a:r>
          </a:p>
        </p:txBody>
      </p:sp>
      <p:sp>
        <p:nvSpPr>
          <p:cNvPr id="3" name="Content Placeholder 2"/>
          <p:cNvSpPr>
            <a:spLocks noGrp="1"/>
          </p:cNvSpPr>
          <p:nvPr>
            <p:ph sz="half" idx="1"/>
          </p:nvPr>
        </p:nvSpPr>
        <p:spPr>
          <a:xfrm>
            <a:off x="1195754" y="1961003"/>
            <a:ext cx="4900246" cy="3793246"/>
          </a:xfrm>
        </p:spPr>
        <p:txBody>
          <a:bodyPr>
            <a:normAutofit/>
          </a:bodyPr>
          <a:lstStyle/>
          <a:p>
            <a:pPr marL="0" indent="0">
              <a:buNone/>
            </a:pPr>
            <a:r>
              <a:rPr lang="en-US" sz="2400" b="1" i="1" dirty="0"/>
              <a:t>Real World Training Scenario:</a:t>
            </a:r>
            <a:endParaRPr lang="en-US" sz="2400" dirty="0"/>
          </a:p>
          <a:p>
            <a:pPr marL="0" indent="0">
              <a:buNone/>
            </a:pPr>
            <a:r>
              <a:rPr lang="en-US" sz="2400" b="1" dirty="0"/>
              <a:t>Compare to Passport – Name Data</a:t>
            </a:r>
          </a:p>
          <a:p>
            <a:pPr lvl="1">
              <a:buFont typeface="Arial" panose="020B0604020202020204" pitchFamily="34" charset="0"/>
              <a:buChar char="•"/>
            </a:pPr>
            <a:r>
              <a:rPr lang="en-US" sz="2000" dirty="0"/>
              <a:t>MUST MATCH passport name data as shown in the machine-readable text on the bottom of the bio/demo passport page</a:t>
            </a:r>
          </a:p>
          <a:p>
            <a:pPr marL="201168" lvl="1" indent="0">
              <a:buNone/>
            </a:pPr>
            <a:endParaRPr lang="en-US" sz="2600" dirty="0"/>
          </a:p>
          <a:p>
            <a:pPr lvl="2">
              <a:buFont typeface="Arial" panose="020B0604020202020204" pitchFamily="34" charset="0"/>
              <a:buChar char="•"/>
            </a:pPr>
            <a:r>
              <a:rPr lang="en-US" sz="1600" b="1" dirty="0"/>
              <a:t>Good to Know: </a:t>
            </a:r>
          </a:p>
          <a:p>
            <a:pPr lvl="3">
              <a:buFont typeface="Arial" panose="020B0604020202020204" pitchFamily="34" charset="0"/>
              <a:buChar char="•"/>
            </a:pPr>
            <a:r>
              <a:rPr lang="en-US" sz="1600" dirty="0"/>
              <a:t>Special characters (accent (é), umlaut (ä), tilde (ñ), etc.) in the name data affects the “Search by name function” in postdoc web forms</a:t>
            </a:r>
          </a:p>
        </p:txBody>
      </p:sp>
      <p:pic>
        <p:nvPicPr>
          <p:cNvPr id="18" name="Content Placeholder 17">
            <a:extLst>
              <a:ext uri="{FF2B5EF4-FFF2-40B4-BE49-F238E27FC236}">
                <a16:creationId xmlns:a16="http://schemas.microsoft.com/office/drawing/2014/main" id="{80BE7658-E5F7-D75E-BB52-42FAFDAB60A6}"/>
              </a:ext>
            </a:extLst>
          </p:cNvPr>
          <p:cNvPicPr>
            <a:picLocks noGrp="1" noChangeAspect="1"/>
          </p:cNvPicPr>
          <p:nvPr>
            <p:ph sz="half" idx="2"/>
          </p:nvPr>
        </p:nvPicPr>
        <p:blipFill rotWithShape="1">
          <a:blip r:embed="rId2"/>
          <a:srcRect t="40383"/>
          <a:stretch/>
        </p:blipFill>
        <p:spPr>
          <a:xfrm>
            <a:off x="6218238" y="3492842"/>
            <a:ext cx="4937125" cy="2261405"/>
          </a:xfrm>
        </p:spPr>
      </p:pic>
      <p:sp>
        <p:nvSpPr>
          <p:cNvPr id="4" name="Slide Number Placeholder 3"/>
          <p:cNvSpPr>
            <a:spLocks noGrp="1"/>
          </p:cNvSpPr>
          <p:nvPr>
            <p:ph type="sldNum" sz="quarter" idx="12"/>
          </p:nvPr>
        </p:nvSpPr>
        <p:spPr/>
        <p:txBody>
          <a:bodyPr/>
          <a:lstStyle/>
          <a:p>
            <a:fld id="{6D22F896-40B5-4ADD-8801-0D06FADFA095}" type="slidenum">
              <a:rPr lang="en-US" smtClean="0"/>
              <a:t>67</a:t>
            </a:fld>
            <a:endParaRPr lang="en-US" dirty="0"/>
          </a:p>
        </p:txBody>
      </p:sp>
      <p:pic>
        <p:nvPicPr>
          <p:cNvPr id="6" name="Picture 5">
            <a:extLst>
              <a:ext uri="{FF2B5EF4-FFF2-40B4-BE49-F238E27FC236}">
                <a16:creationId xmlns:a16="http://schemas.microsoft.com/office/drawing/2014/main" id="{C9489265-9B10-4566-91E3-E7E5C2F88D45}"/>
              </a:ext>
            </a:extLst>
          </p:cNvPr>
          <p:cNvPicPr>
            <a:picLocks noChangeAspect="1"/>
          </p:cNvPicPr>
          <p:nvPr/>
        </p:nvPicPr>
        <p:blipFill rotWithShape="1">
          <a:blip r:embed="rId3"/>
          <a:srcRect b="56599"/>
          <a:stretch/>
        </p:blipFill>
        <p:spPr>
          <a:xfrm>
            <a:off x="6236677" y="2300974"/>
            <a:ext cx="4900246" cy="854117"/>
          </a:xfrm>
          <a:prstGeom prst="rect">
            <a:avLst/>
          </a:prstGeom>
        </p:spPr>
      </p:pic>
      <p:sp>
        <p:nvSpPr>
          <p:cNvPr id="11" name="Oval 10">
            <a:extLst>
              <a:ext uri="{FF2B5EF4-FFF2-40B4-BE49-F238E27FC236}">
                <a16:creationId xmlns:a16="http://schemas.microsoft.com/office/drawing/2014/main" id="{AE6C3904-A76C-41BD-8A76-F237046754FD}"/>
              </a:ext>
            </a:extLst>
          </p:cNvPr>
          <p:cNvSpPr/>
          <p:nvPr/>
        </p:nvSpPr>
        <p:spPr>
          <a:xfrm>
            <a:off x="7010400" y="2438401"/>
            <a:ext cx="2973859" cy="7166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092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14312"/>
            <a:ext cx="10025521" cy="1293028"/>
          </a:xfrm>
        </p:spPr>
        <p:txBody>
          <a:bodyPr>
            <a:normAutofit/>
          </a:bodyPr>
          <a:lstStyle/>
          <a:p>
            <a:r>
              <a:rPr lang="en-US" b="1" dirty="0"/>
              <a:t>Process:</a:t>
            </a:r>
            <a:br>
              <a:rPr lang="en-US" dirty="0"/>
            </a:br>
            <a:r>
              <a:rPr lang="en-US" sz="3100" dirty="0"/>
              <a:t>Review Personal Details for </a:t>
            </a:r>
            <a:r>
              <a:rPr lang="en-US" sz="3100" b="1" dirty="0"/>
              <a:t>International Scholars</a:t>
            </a:r>
          </a:p>
        </p:txBody>
      </p:sp>
      <p:sp>
        <p:nvSpPr>
          <p:cNvPr id="3" name="Content Placeholder 2"/>
          <p:cNvSpPr>
            <a:spLocks noGrp="1"/>
          </p:cNvSpPr>
          <p:nvPr>
            <p:ph sz="half" idx="1"/>
          </p:nvPr>
        </p:nvSpPr>
        <p:spPr>
          <a:xfrm>
            <a:off x="1186962" y="2011120"/>
            <a:ext cx="4909038" cy="4267273"/>
          </a:xfrm>
        </p:spPr>
        <p:txBody>
          <a:bodyPr>
            <a:normAutofit/>
          </a:bodyPr>
          <a:lstStyle/>
          <a:p>
            <a:pPr marL="0" indent="0">
              <a:buNone/>
            </a:pPr>
            <a:r>
              <a:rPr lang="en-US" sz="2400" b="1" i="1" dirty="0"/>
              <a:t>Real World Training Scenario:</a:t>
            </a:r>
          </a:p>
          <a:p>
            <a:pPr marL="0" indent="0">
              <a:buNone/>
            </a:pPr>
            <a:r>
              <a:rPr lang="en-US" sz="2400" b="1" dirty="0"/>
              <a:t>Compare to Passport - Birthdate</a:t>
            </a:r>
          </a:p>
          <a:p>
            <a:pPr lvl="1">
              <a:buFont typeface="Arial" panose="020B0604020202020204" pitchFamily="34" charset="0"/>
              <a:buChar char="•"/>
            </a:pPr>
            <a:r>
              <a:rPr lang="en-US" sz="2000" dirty="0"/>
              <a:t>Must be in U.S. format (07/04/1990)</a:t>
            </a:r>
          </a:p>
          <a:p>
            <a:pPr lvl="2">
              <a:buFont typeface="Arial" panose="020B0604020202020204" pitchFamily="34" charset="0"/>
              <a:buChar char="•"/>
            </a:pPr>
            <a:r>
              <a:rPr lang="en-US" sz="2000" dirty="0"/>
              <a:t>Watch for European format (e.g., 04/07/1990)</a:t>
            </a:r>
          </a:p>
          <a:p>
            <a:pPr lvl="2">
              <a:buFont typeface="Arial" panose="020B0604020202020204" pitchFamily="34" charset="0"/>
              <a:buChar char="•"/>
            </a:pPr>
            <a:r>
              <a:rPr lang="en-US" sz="2000" dirty="0"/>
              <a:t>Watch for current year in place of birth year (e.g., 07/04/2024)</a:t>
            </a:r>
          </a:p>
          <a:p>
            <a:pPr marL="0" indent="0">
              <a:buNone/>
            </a:pPr>
            <a:r>
              <a:rPr lang="en-US" sz="2400" b="1" dirty="0"/>
              <a:t>Birth City/State</a:t>
            </a:r>
          </a:p>
          <a:p>
            <a:pPr lvl="1">
              <a:buFont typeface="Arial" panose="020B0604020202020204" pitchFamily="34" charset="0"/>
              <a:buChar char="•"/>
            </a:pPr>
            <a:r>
              <a:rPr lang="en-US" sz="2000" dirty="0"/>
              <a:t>Watch for foreign city and </a:t>
            </a:r>
            <a:r>
              <a:rPr lang="en-US" sz="2000" b="1" dirty="0"/>
              <a:t>US state </a:t>
            </a:r>
            <a:r>
              <a:rPr lang="en-US" sz="2000" dirty="0"/>
              <a:t>(e.g., Beijing, CA)</a:t>
            </a:r>
            <a:endParaRPr lang="en-US" sz="2000" b="1" dirty="0"/>
          </a:p>
        </p:txBody>
      </p:sp>
      <p:pic>
        <p:nvPicPr>
          <p:cNvPr id="16" name="Content Placeholder 15">
            <a:extLst>
              <a:ext uri="{FF2B5EF4-FFF2-40B4-BE49-F238E27FC236}">
                <a16:creationId xmlns:a16="http://schemas.microsoft.com/office/drawing/2014/main" id="{2E9C54E1-03BD-E2D6-7C3D-EB4FF45FBB5E}"/>
              </a:ext>
            </a:extLst>
          </p:cNvPr>
          <p:cNvPicPr>
            <a:picLocks noGrp="1" noChangeAspect="1"/>
          </p:cNvPicPr>
          <p:nvPr>
            <p:ph sz="half" idx="2"/>
          </p:nvPr>
        </p:nvPicPr>
        <p:blipFill rotWithShape="1">
          <a:blip r:embed="rId2"/>
          <a:srcRect l="2069" t="40128" r="1331"/>
          <a:stretch/>
        </p:blipFill>
        <p:spPr>
          <a:xfrm>
            <a:off x="6303445" y="3723503"/>
            <a:ext cx="4842350" cy="2554890"/>
          </a:xfrm>
        </p:spPr>
      </p:pic>
      <p:sp>
        <p:nvSpPr>
          <p:cNvPr id="4" name="Slide Number Placeholder 3"/>
          <p:cNvSpPr>
            <a:spLocks noGrp="1"/>
          </p:cNvSpPr>
          <p:nvPr>
            <p:ph type="sldNum" sz="quarter" idx="12"/>
          </p:nvPr>
        </p:nvSpPr>
        <p:spPr/>
        <p:txBody>
          <a:bodyPr/>
          <a:lstStyle/>
          <a:p>
            <a:fld id="{6D22F896-40B5-4ADD-8801-0D06FADFA095}" type="slidenum">
              <a:rPr lang="en-US" smtClean="0"/>
              <a:t>68</a:t>
            </a:fld>
            <a:endParaRPr lang="en-US" dirty="0"/>
          </a:p>
        </p:txBody>
      </p:sp>
      <p:pic>
        <p:nvPicPr>
          <p:cNvPr id="6" name="Picture 5">
            <a:extLst>
              <a:ext uri="{FF2B5EF4-FFF2-40B4-BE49-F238E27FC236}">
                <a16:creationId xmlns:a16="http://schemas.microsoft.com/office/drawing/2014/main" id="{8F3D9838-1CBC-4FAB-BDAB-61E7657AC868}"/>
              </a:ext>
            </a:extLst>
          </p:cNvPr>
          <p:cNvPicPr>
            <a:picLocks noChangeAspect="1"/>
          </p:cNvPicPr>
          <p:nvPr/>
        </p:nvPicPr>
        <p:blipFill>
          <a:blip r:embed="rId3"/>
          <a:stretch>
            <a:fillRect/>
          </a:stretch>
        </p:blipFill>
        <p:spPr>
          <a:xfrm>
            <a:off x="6303446" y="1954987"/>
            <a:ext cx="4842350" cy="1669662"/>
          </a:xfrm>
          <a:prstGeom prst="rect">
            <a:avLst/>
          </a:prstGeom>
        </p:spPr>
      </p:pic>
      <p:sp>
        <p:nvSpPr>
          <p:cNvPr id="8" name="Oval 7">
            <a:extLst>
              <a:ext uri="{FF2B5EF4-FFF2-40B4-BE49-F238E27FC236}">
                <a16:creationId xmlns:a16="http://schemas.microsoft.com/office/drawing/2014/main" id="{3EBD24C4-FEF0-41D5-A442-FB0C748F4ED0}"/>
              </a:ext>
            </a:extLst>
          </p:cNvPr>
          <p:cNvSpPr/>
          <p:nvPr/>
        </p:nvSpPr>
        <p:spPr>
          <a:xfrm>
            <a:off x="9506463" y="3027405"/>
            <a:ext cx="329514" cy="2224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CCBF236-5350-457C-8C26-C7515A729D03}"/>
              </a:ext>
            </a:extLst>
          </p:cNvPr>
          <p:cNvSpPr/>
          <p:nvPr/>
        </p:nvSpPr>
        <p:spPr>
          <a:xfrm>
            <a:off x="9472808" y="2623591"/>
            <a:ext cx="659027" cy="2224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9058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3328957-8336-4E7B-A333-07456E57482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04119" y="2018971"/>
            <a:ext cx="5271189" cy="36239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95754" y="275632"/>
            <a:ext cx="10016730" cy="1293028"/>
          </a:xfrm>
        </p:spPr>
        <p:txBody>
          <a:bodyPr>
            <a:normAutofit/>
          </a:bodyPr>
          <a:lstStyle/>
          <a:p>
            <a:r>
              <a:rPr lang="en-US" b="1" dirty="0"/>
              <a:t>Process:</a:t>
            </a:r>
            <a:br>
              <a:rPr lang="en-US" sz="4400" dirty="0"/>
            </a:br>
            <a:r>
              <a:rPr lang="en-US" sz="3200" dirty="0"/>
              <a:t>Review Personal Details for </a:t>
            </a:r>
            <a:r>
              <a:rPr lang="en-US" sz="3200" b="1" dirty="0"/>
              <a:t>U.S. Citizens</a:t>
            </a:r>
          </a:p>
        </p:txBody>
      </p:sp>
      <p:sp>
        <p:nvSpPr>
          <p:cNvPr id="3" name="Content Placeholder 2"/>
          <p:cNvSpPr>
            <a:spLocks noGrp="1"/>
          </p:cNvSpPr>
          <p:nvPr>
            <p:ph sz="half" idx="1"/>
          </p:nvPr>
        </p:nvSpPr>
        <p:spPr>
          <a:xfrm>
            <a:off x="1195754" y="2018971"/>
            <a:ext cx="4900246" cy="4207422"/>
          </a:xfrm>
        </p:spPr>
        <p:txBody>
          <a:bodyPr>
            <a:normAutofit/>
          </a:bodyPr>
          <a:lstStyle/>
          <a:p>
            <a:r>
              <a:rPr lang="en-US" sz="2400" b="1" i="1" dirty="0"/>
              <a:t>Real World Training Scenario:</a:t>
            </a:r>
          </a:p>
          <a:p>
            <a:r>
              <a:rPr lang="en-US" sz="2400" b="1" dirty="0"/>
              <a:t>Compare to I-9 documents – Name, Birth Date, SSN </a:t>
            </a:r>
          </a:p>
          <a:p>
            <a:pPr lvl="1">
              <a:buFont typeface="Arial" panose="020B0604020202020204" pitchFamily="34" charset="0"/>
              <a:buChar char="•"/>
            </a:pPr>
            <a:r>
              <a:rPr lang="en-US" sz="2000" dirty="0"/>
              <a:t>e.g., driver’s license, social security card, etc.</a:t>
            </a:r>
          </a:p>
          <a:p>
            <a:r>
              <a:rPr lang="en-US" sz="2400" b="1" dirty="0"/>
              <a:t>Review Gateway to Financial Activities</a:t>
            </a:r>
          </a:p>
          <a:p>
            <a:pPr lvl="1">
              <a:buFont typeface="Arial" panose="020B0604020202020204" pitchFamily="34" charset="0"/>
              <a:buChar char="•"/>
            </a:pPr>
            <a:r>
              <a:rPr lang="en-US" dirty="0">
                <a:hlinkClick r:id="rId3"/>
              </a:rPr>
              <a:t>http://web.stanford.edu/group/fms/fingate/staff/payadmin/payadmin_student.html</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69</a:t>
            </a:fld>
            <a:endParaRPr lang="en-US" dirty="0"/>
          </a:p>
        </p:txBody>
      </p:sp>
      <p:sp>
        <p:nvSpPr>
          <p:cNvPr id="7" name="Oval 6"/>
          <p:cNvSpPr/>
          <p:nvPr/>
        </p:nvSpPr>
        <p:spPr>
          <a:xfrm>
            <a:off x="6096001" y="2385526"/>
            <a:ext cx="4353016" cy="10434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789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7" y="260031"/>
            <a:ext cx="10007936" cy="1293028"/>
          </a:xfrm>
        </p:spPr>
        <p:txBody>
          <a:bodyPr/>
          <a:lstStyle/>
          <a:p>
            <a:r>
              <a:rPr lang="en-US" b="1" dirty="0"/>
              <a:t>Postdoc Admin:</a:t>
            </a:r>
            <a:br>
              <a:rPr lang="en-US" b="1" dirty="0"/>
            </a:br>
            <a:r>
              <a:rPr lang="en-US" sz="3200" dirty="0"/>
              <a:t>Responsibilities</a:t>
            </a:r>
          </a:p>
        </p:txBody>
      </p:sp>
      <p:sp>
        <p:nvSpPr>
          <p:cNvPr id="3" name="Content Placeholder 2"/>
          <p:cNvSpPr>
            <a:spLocks noGrp="1"/>
          </p:cNvSpPr>
          <p:nvPr>
            <p:ph idx="1"/>
          </p:nvPr>
        </p:nvSpPr>
        <p:spPr>
          <a:xfrm>
            <a:off x="1204547" y="1818552"/>
            <a:ext cx="10007936" cy="4481248"/>
          </a:xfrm>
        </p:spPr>
        <p:txBody>
          <a:bodyPr>
            <a:normAutofit fontScale="25000" lnSpcReduction="20000"/>
          </a:bodyPr>
          <a:lstStyle/>
          <a:p>
            <a:pPr>
              <a:lnSpc>
                <a:spcPct val="120000"/>
              </a:lnSpc>
            </a:pPr>
            <a:r>
              <a:rPr lang="en-US" sz="6400" b="1" dirty="0"/>
              <a:t>Primary resource for policy guidance and implementation to Faculty and Postdocs in your department:</a:t>
            </a:r>
          </a:p>
          <a:p>
            <a:pPr lvl="1">
              <a:lnSpc>
                <a:spcPct val="120000"/>
              </a:lnSpc>
              <a:buFont typeface="Arial" panose="020B0604020202020204" pitchFamily="34" charset="0"/>
              <a:buChar char="•"/>
            </a:pPr>
            <a:r>
              <a:rPr lang="en-US" sz="6400" b="1" dirty="0"/>
              <a:t>Initiate appointments</a:t>
            </a:r>
            <a:r>
              <a:rPr lang="en-US" sz="6400" dirty="0"/>
              <a:t>, monitor extensions, monitor funding, and initiate terminations</a:t>
            </a:r>
          </a:p>
          <a:p>
            <a:pPr lvl="1">
              <a:lnSpc>
                <a:spcPct val="120000"/>
              </a:lnSpc>
              <a:buFont typeface="Arial" panose="020B0604020202020204" pitchFamily="34" charset="0"/>
              <a:buChar char="•"/>
            </a:pPr>
            <a:r>
              <a:rPr lang="en-US" sz="6400" b="1" dirty="0"/>
              <a:t>Orient new Postdocs</a:t>
            </a:r>
            <a:r>
              <a:rPr lang="en-US" sz="6400" dirty="0"/>
              <a:t> to Stanford and department/lab:</a:t>
            </a:r>
          </a:p>
          <a:p>
            <a:pPr lvl="2">
              <a:lnSpc>
                <a:spcPct val="120000"/>
              </a:lnSpc>
              <a:buFont typeface="Arial" panose="020B0604020202020204" pitchFamily="34" charset="0"/>
              <a:buChar char="•"/>
            </a:pPr>
            <a:r>
              <a:rPr lang="en-US" sz="6400" i="1" dirty="0"/>
              <a:t>Pre-arrival communication, arrival meeting, onboarding, and ongoing resource</a:t>
            </a:r>
          </a:p>
          <a:p>
            <a:pPr lvl="1">
              <a:lnSpc>
                <a:spcPct val="120000"/>
              </a:lnSpc>
              <a:buFont typeface="Arial" panose="020B0604020202020204" pitchFamily="34" charset="0"/>
              <a:buChar char="•"/>
            </a:pPr>
            <a:r>
              <a:rPr lang="en-US" sz="6400" b="1" dirty="0"/>
              <a:t>Enroll Postdoc</a:t>
            </a:r>
            <a:r>
              <a:rPr lang="en-US" sz="6400" dirty="0"/>
              <a:t> in mandatory </a:t>
            </a:r>
            <a:r>
              <a:rPr lang="en-US" sz="6400" dirty="0">
                <a:hlinkClick r:id="rId2"/>
              </a:rPr>
              <a:t>Postdoc Benefits Orientation</a:t>
            </a:r>
            <a:endParaRPr lang="en-US" sz="6400" dirty="0"/>
          </a:p>
          <a:p>
            <a:pPr lvl="1">
              <a:lnSpc>
                <a:spcPct val="120000"/>
              </a:lnSpc>
              <a:buFont typeface="Arial" panose="020B0604020202020204" pitchFamily="34" charset="0"/>
              <a:buChar char="•"/>
            </a:pPr>
            <a:r>
              <a:rPr lang="en-US" sz="6400" b="1" dirty="0"/>
              <a:t>Identify training requirements </a:t>
            </a:r>
            <a:r>
              <a:rPr lang="en-US" sz="6400" dirty="0"/>
              <a:t>for Postdocs, monitor compliance</a:t>
            </a:r>
          </a:p>
          <a:p>
            <a:pPr lvl="1">
              <a:lnSpc>
                <a:spcPct val="120000"/>
              </a:lnSpc>
              <a:buFont typeface="Arial" panose="020B0604020202020204" pitchFamily="34" charset="0"/>
              <a:buChar char="•"/>
            </a:pPr>
            <a:r>
              <a:rPr lang="en-US" sz="6400" b="1" dirty="0"/>
              <a:t>Ensure </a:t>
            </a:r>
            <a:r>
              <a:rPr lang="en-US" sz="6400" dirty="0"/>
              <a:t>Postdocs have current appointments (future end date) and are correctly funded</a:t>
            </a:r>
          </a:p>
          <a:p>
            <a:pPr lvl="1">
              <a:lnSpc>
                <a:spcPct val="120000"/>
              </a:lnSpc>
              <a:buFont typeface="Arial" panose="020B0604020202020204" pitchFamily="34" charset="0"/>
              <a:buChar char="•"/>
            </a:pPr>
            <a:r>
              <a:rPr lang="en-US" sz="6400" b="1" dirty="0"/>
              <a:t>Advise Faculty</a:t>
            </a:r>
            <a:r>
              <a:rPr lang="en-US" sz="6400" dirty="0"/>
              <a:t> on all policy-related matters (appointment term limits, visa restrictions, etc.)</a:t>
            </a:r>
          </a:p>
          <a:p>
            <a:pPr lvl="1">
              <a:lnSpc>
                <a:spcPct val="120000"/>
              </a:lnSpc>
              <a:buFont typeface="Arial" panose="020B0604020202020204" pitchFamily="34" charset="0"/>
              <a:buChar char="•"/>
            </a:pPr>
            <a:r>
              <a:rPr lang="en-US" sz="6400" b="1" dirty="0"/>
              <a:t>Prepare necessary web forms </a:t>
            </a:r>
            <a:r>
              <a:rPr lang="en-US" sz="6400" dirty="0"/>
              <a:t>and documentation for OPA review and approval</a:t>
            </a:r>
          </a:p>
          <a:p>
            <a:pPr lvl="1">
              <a:lnSpc>
                <a:spcPct val="120000"/>
              </a:lnSpc>
              <a:buFont typeface="Arial" panose="020B0604020202020204" pitchFamily="34" charset="0"/>
              <a:buChar char="•"/>
            </a:pPr>
            <a:r>
              <a:rPr lang="en-US" sz="6400" b="1" dirty="0"/>
              <a:t>Maintain</a:t>
            </a:r>
            <a:r>
              <a:rPr lang="en-US" sz="6400" dirty="0"/>
              <a:t> complete and accurate postdoc records </a:t>
            </a:r>
          </a:p>
          <a:p>
            <a:pPr lvl="1">
              <a:lnSpc>
                <a:spcPct val="120000"/>
              </a:lnSpc>
              <a:buFont typeface="Arial" panose="020B0604020202020204" pitchFamily="34" charset="0"/>
              <a:buChar char="•"/>
            </a:pPr>
            <a:r>
              <a:rPr lang="en-US" sz="6400" b="1" dirty="0"/>
              <a:t>Attend</a:t>
            </a:r>
            <a:r>
              <a:rPr lang="en-US" sz="6400" dirty="0"/>
              <a:t> </a:t>
            </a:r>
            <a:r>
              <a:rPr lang="en-US" sz="6400" dirty="0">
                <a:hlinkClick r:id="rId3"/>
              </a:rPr>
              <a:t>Quarterly Postdoctoral Administrator meetings</a:t>
            </a:r>
            <a:endParaRPr lang="en-US" sz="6400" dirty="0"/>
          </a:p>
          <a:p>
            <a:pPr lvl="1">
              <a:lnSpc>
                <a:spcPct val="120000"/>
              </a:lnSpc>
              <a:buFont typeface="Arial" panose="020B0604020202020204" pitchFamily="34" charset="0"/>
              <a:buChar char="•"/>
            </a:pPr>
            <a:r>
              <a:rPr lang="en-US" sz="6400" b="1" dirty="0"/>
              <a:t>Advocate</a:t>
            </a:r>
            <a:r>
              <a:rPr lang="en-US" sz="6400" dirty="0"/>
              <a:t> for network building opportunities</a:t>
            </a:r>
          </a:p>
          <a:p>
            <a:pPr lvl="2">
              <a:lnSpc>
                <a:spcPct val="120000"/>
              </a:lnSpc>
              <a:buFont typeface="Arial" panose="020B0604020202020204" pitchFamily="34" charset="0"/>
              <a:buChar char="•"/>
            </a:pPr>
            <a:r>
              <a:rPr lang="en-US" sz="6000" i="1" dirty="0"/>
              <a:t>Include Postdocs in department functions, email lists, academic and social activities where they feel part of the unit/lab</a:t>
            </a:r>
          </a:p>
          <a:p>
            <a:pPr marL="0" indent="0" algn="ctr">
              <a:buNone/>
            </a:pPr>
            <a:r>
              <a:rPr lang="en-US" sz="5600" dirty="0">
                <a:hlinkClick r:id="rId4"/>
              </a:rPr>
              <a:t>https://postdocs.stanford.edu/postdoctoral-administrators/new-administrators/administrator-responsibilities</a:t>
            </a:r>
            <a:endParaRPr lang="en-US" sz="5600" dirty="0"/>
          </a:p>
        </p:txBody>
      </p:sp>
      <p:sp>
        <p:nvSpPr>
          <p:cNvPr id="4" name="Slide Number Placeholder 3"/>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42583761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1" y="228730"/>
            <a:ext cx="9968719" cy="1295400"/>
          </a:xfrm>
        </p:spPr>
        <p:txBody>
          <a:bodyPr>
            <a:normAutofit/>
          </a:bodyPr>
          <a:lstStyle/>
          <a:p>
            <a:r>
              <a:rPr lang="en-US" b="1" dirty="0"/>
              <a:t>Process:</a:t>
            </a:r>
            <a:br>
              <a:rPr lang="en-US" dirty="0"/>
            </a:br>
            <a:r>
              <a:rPr lang="en-US" sz="3200" dirty="0"/>
              <a:t>No Required Review of Ethnicity or Address Data</a:t>
            </a:r>
            <a:endParaRPr lang="en-US" sz="3200" b="1" dirty="0"/>
          </a:p>
        </p:txBody>
      </p:sp>
      <p:sp>
        <p:nvSpPr>
          <p:cNvPr id="5" name="Text Placeholder 4"/>
          <p:cNvSpPr>
            <a:spLocks noGrp="1"/>
          </p:cNvSpPr>
          <p:nvPr>
            <p:ph type="body" idx="1"/>
          </p:nvPr>
        </p:nvSpPr>
        <p:spPr>
          <a:xfrm>
            <a:off x="1186961" y="1753077"/>
            <a:ext cx="4668716" cy="736282"/>
          </a:xfrm>
        </p:spPr>
        <p:txBody>
          <a:bodyPr>
            <a:normAutofit/>
          </a:bodyPr>
          <a:lstStyle/>
          <a:p>
            <a:pPr algn="ctr"/>
            <a:r>
              <a:rPr lang="en-US" dirty="0"/>
              <a:t>Ethnicity data does not require Admin review</a:t>
            </a:r>
          </a:p>
        </p:txBody>
      </p:sp>
      <p:sp>
        <p:nvSpPr>
          <p:cNvPr id="6" name="Text Placeholder 5"/>
          <p:cNvSpPr>
            <a:spLocks noGrp="1"/>
          </p:cNvSpPr>
          <p:nvPr>
            <p:ph type="body" sz="quarter" idx="3"/>
          </p:nvPr>
        </p:nvSpPr>
        <p:spPr>
          <a:xfrm>
            <a:off x="6409592" y="1753077"/>
            <a:ext cx="4746088" cy="736282"/>
          </a:xfrm>
        </p:spPr>
        <p:txBody>
          <a:bodyPr>
            <a:normAutofit/>
          </a:bodyPr>
          <a:lstStyle/>
          <a:p>
            <a:pPr algn="ctr"/>
            <a:r>
              <a:rPr lang="en-US" dirty="0"/>
              <a:t>Address data does not require Admin review</a:t>
            </a:r>
          </a:p>
        </p:txBody>
      </p:sp>
      <p:sp>
        <p:nvSpPr>
          <p:cNvPr id="4" name="Slide Number Placeholder 3"/>
          <p:cNvSpPr>
            <a:spLocks noGrp="1"/>
          </p:cNvSpPr>
          <p:nvPr>
            <p:ph type="sldNum" sz="quarter" idx="12"/>
          </p:nvPr>
        </p:nvSpPr>
        <p:spPr/>
        <p:txBody>
          <a:bodyPr/>
          <a:lstStyle/>
          <a:p>
            <a:fld id="{6D22F896-40B5-4ADD-8801-0D06FADFA095}" type="slidenum">
              <a:rPr lang="en-US" smtClean="0"/>
              <a:t>70</a:t>
            </a:fld>
            <a:endParaRPr lang="en-US" dirty="0"/>
          </a:p>
        </p:txBody>
      </p:sp>
      <p:pic>
        <p:nvPicPr>
          <p:cNvPr id="11" name="Picture 10">
            <a:extLst>
              <a:ext uri="{FF2B5EF4-FFF2-40B4-BE49-F238E27FC236}">
                <a16:creationId xmlns:a16="http://schemas.microsoft.com/office/drawing/2014/main" id="{1E2BA2F0-B1EC-40F3-ACD1-5125445DA395}"/>
              </a:ext>
            </a:extLst>
          </p:cNvPr>
          <p:cNvPicPr>
            <a:picLocks noChangeAspect="1"/>
          </p:cNvPicPr>
          <p:nvPr/>
        </p:nvPicPr>
        <p:blipFill>
          <a:blip r:embed="rId2"/>
          <a:stretch>
            <a:fillRect/>
          </a:stretch>
        </p:blipFill>
        <p:spPr>
          <a:xfrm>
            <a:off x="832022" y="2582334"/>
            <a:ext cx="5083300" cy="3538380"/>
          </a:xfrm>
          <a:prstGeom prst="rect">
            <a:avLst/>
          </a:prstGeom>
        </p:spPr>
      </p:pic>
      <p:pic>
        <p:nvPicPr>
          <p:cNvPr id="13" name="Picture 12">
            <a:extLst>
              <a:ext uri="{FF2B5EF4-FFF2-40B4-BE49-F238E27FC236}">
                <a16:creationId xmlns:a16="http://schemas.microsoft.com/office/drawing/2014/main" id="{E65B2D7C-6866-4C4A-9530-0B62C218CACA}"/>
              </a:ext>
            </a:extLst>
          </p:cNvPr>
          <p:cNvPicPr>
            <a:picLocks noChangeAspect="1"/>
          </p:cNvPicPr>
          <p:nvPr/>
        </p:nvPicPr>
        <p:blipFill>
          <a:blip r:embed="rId3"/>
          <a:stretch>
            <a:fillRect/>
          </a:stretch>
        </p:blipFill>
        <p:spPr>
          <a:xfrm>
            <a:off x="6152242" y="2582333"/>
            <a:ext cx="5511193" cy="3538379"/>
          </a:xfrm>
          <a:prstGeom prst="rect">
            <a:avLst/>
          </a:prstGeom>
        </p:spPr>
      </p:pic>
    </p:spTree>
    <p:extLst>
      <p:ext uri="{BB962C8B-B14F-4D97-AF65-F5344CB8AC3E}">
        <p14:creationId xmlns:p14="http://schemas.microsoft.com/office/powerpoint/2010/main" val="1653683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169" y="201665"/>
            <a:ext cx="10034314" cy="1293028"/>
          </a:xfrm>
        </p:spPr>
        <p:txBody>
          <a:bodyPr/>
          <a:lstStyle/>
          <a:p>
            <a:r>
              <a:rPr lang="en-US" b="1" dirty="0"/>
              <a:t>Process:</a:t>
            </a:r>
            <a:br>
              <a:rPr lang="en-US" dirty="0"/>
            </a:br>
            <a:r>
              <a:rPr lang="en-US" sz="3200" dirty="0"/>
              <a:t>Review Outside Funding Details</a:t>
            </a:r>
            <a:endParaRPr lang="en-US" sz="3200" b="1" dirty="0"/>
          </a:p>
        </p:txBody>
      </p:sp>
      <p:sp>
        <p:nvSpPr>
          <p:cNvPr id="3" name="Content Placeholder 2"/>
          <p:cNvSpPr>
            <a:spLocks noGrp="1"/>
          </p:cNvSpPr>
          <p:nvPr>
            <p:ph sz="half" idx="1"/>
          </p:nvPr>
        </p:nvSpPr>
        <p:spPr>
          <a:xfrm>
            <a:off x="1178169" y="2370992"/>
            <a:ext cx="4685076" cy="2394438"/>
          </a:xfrm>
        </p:spPr>
        <p:txBody>
          <a:bodyPr>
            <a:normAutofit/>
          </a:bodyPr>
          <a:lstStyle/>
          <a:p>
            <a:pPr marL="0" indent="0">
              <a:buNone/>
            </a:pPr>
            <a:r>
              <a:rPr lang="en-US" sz="3200" dirty="0"/>
              <a:t>If Candidate selects “Yes”:</a:t>
            </a:r>
          </a:p>
          <a:p>
            <a:pPr lvl="1">
              <a:buFont typeface="Arial" panose="020B0604020202020204" pitchFamily="34" charset="0"/>
              <a:buChar char="•"/>
            </a:pPr>
            <a:r>
              <a:rPr lang="en-US" sz="2400" dirty="0"/>
              <a:t>A Notice of Award or Funding Letter must be uploaded</a:t>
            </a:r>
          </a:p>
        </p:txBody>
      </p:sp>
      <p:sp>
        <p:nvSpPr>
          <p:cNvPr id="4" name="Slide Number Placeholder 3"/>
          <p:cNvSpPr>
            <a:spLocks noGrp="1"/>
          </p:cNvSpPr>
          <p:nvPr>
            <p:ph type="sldNum" sz="quarter" idx="12"/>
          </p:nvPr>
        </p:nvSpPr>
        <p:spPr/>
        <p:txBody>
          <a:bodyPr/>
          <a:lstStyle/>
          <a:p>
            <a:fld id="{6D22F896-40B5-4ADD-8801-0D06FADFA095}" type="slidenum">
              <a:rPr lang="en-US" smtClean="0"/>
              <a:t>71</a:t>
            </a:fld>
            <a:endParaRPr lang="en-US" dirty="0"/>
          </a:p>
        </p:txBody>
      </p:sp>
      <p:pic>
        <p:nvPicPr>
          <p:cNvPr id="9" name="Content Placeholder 8">
            <a:extLst>
              <a:ext uri="{FF2B5EF4-FFF2-40B4-BE49-F238E27FC236}">
                <a16:creationId xmlns:a16="http://schemas.microsoft.com/office/drawing/2014/main" id="{2B0D91FD-35B5-4012-A121-AC1711E2FCA1}"/>
              </a:ext>
            </a:extLst>
          </p:cNvPr>
          <p:cNvPicPr>
            <a:picLocks noGrp="1" noChangeAspect="1"/>
          </p:cNvPicPr>
          <p:nvPr>
            <p:ph sz="half" idx="2"/>
          </p:nvPr>
        </p:nvPicPr>
        <p:blipFill>
          <a:blip r:embed="rId2"/>
          <a:stretch>
            <a:fillRect/>
          </a:stretch>
        </p:blipFill>
        <p:spPr>
          <a:xfrm>
            <a:off x="6096000" y="2370991"/>
            <a:ext cx="5445211" cy="1228943"/>
          </a:xfrm>
        </p:spPr>
      </p:pic>
    </p:spTree>
    <p:extLst>
      <p:ext uri="{BB962C8B-B14F-4D97-AF65-F5344CB8AC3E}">
        <p14:creationId xmlns:p14="http://schemas.microsoft.com/office/powerpoint/2010/main" val="12440585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8EA9F465-B089-408D-90BE-7C489023DB22}"/>
              </a:ext>
            </a:extLst>
          </p:cNvPr>
          <p:cNvPicPr>
            <a:picLocks noGrp="1" noChangeAspect="1"/>
          </p:cNvPicPr>
          <p:nvPr>
            <p:ph sz="half" idx="2"/>
          </p:nvPr>
        </p:nvPicPr>
        <p:blipFill>
          <a:blip r:embed="rId2"/>
          <a:stretch>
            <a:fillRect/>
          </a:stretch>
        </p:blipFill>
        <p:spPr>
          <a:xfrm>
            <a:off x="6096000" y="2133598"/>
            <a:ext cx="5116483" cy="3690553"/>
          </a:xfrm>
        </p:spPr>
      </p:pic>
      <p:sp>
        <p:nvSpPr>
          <p:cNvPr id="2" name="Title 1"/>
          <p:cNvSpPr>
            <a:spLocks noGrp="1"/>
          </p:cNvSpPr>
          <p:nvPr>
            <p:ph type="title"/>
          </p:nvPr>
        </p:nvSpPr>
        <p:spPr>
          <a:xfrm>
            <a:off x="1213338" y="219250"/>
            <a:ext cx="10019502" cy="1293028"/>
          </a:xfrm>
        </p:spPr>
        <p:txBody>
          <a:bodyPr>
            <a:normAutofit/>
          </a:bodyPr>
          <a:lstStyle/>
          <a:p>
            <a:r>
              <a:rPr lang="en-US" b="1" dirty="0"/>
              <a:t>Process:</a:t>
            </a:r>
            <a:br>
              <a:rPr lang="en-US" dirty="0"/>
            </a:br>
            <a:r>
              <a:rPr lang="en-US" sz="3200" dirty="0"/>
              <a:t>Review Education Details</a:t>
            </a:r>
            <a:endParaRPr lang="en-US" sz="3200" b="1" dirty="0"/>
          </a:p>
        </p:txBody>
      </p:sp>
      <p:sp>
        <p:nvSpPr>
          <p:cNvPr id="3" name="Content Placeholder 2"/>
          <p:cNvSpPr>
            <a:spLocks noGrp="1"/>
          </p:cNvSpPr>
          <p:nvPr>
            <p:ph sz="half" idx="1"/>
          </p:nvPr>
        </p:nvSpPr>
        <p:spPr>
          <a:xfrm>
            <a:off x="1213338" y="2133599"/>
            <a:ext cx="4882662" cy="3946281"/>
          </a:xfrm>
        </p:spPr>
        <p:txBody>
          <a:bodyPr>
            <a:normAutofit/>
          </a:bodyPr>
          <a:lstStyle/>
          <a:p>
            <a:pPr marL="0" indent="0">
              <a:buNone/>
            </a:pPr>
            <a:r>
              <a:rPr lang="en-US" sz="2800" b="1" dirty="0"/>
              <a:t>Review for missing data or incorrect degree conferral date</a:t>
            </a:r>
          </a:p>
          <a:p>
            <a:pPr lvl="1">
              <a:buFont typeface="Arial" panose="020B0604020202020204" pitchFamily="34" charset="0"/>
              <a:buChar char="•"/>
            </a:pPr>
            <a:r>
              <a:rPr lang="en-US" sz="2400" dirty="0"/>
              <a:t>Compare to conferral date on degree and CV</a:t>
            </a:r>
          </a:p>
          <a:p>
            <a:pPr marL="201168" lvl="1" indent="0">
              <a:buNone/>
            </a:pPr>
            <a:endParaRPr lang="en-US" sz="3200" dirty="0"/>
          </a:p>
          <a:p>
            <a:pPr algn="ctr"/>
            <a:r>
              <a:rPr lang="en-US" dirty="0"/>
              <a:t>Click “View All” when multiple institutions are entered</a:t>
            </a:r>
          </a:p>
        </p:txBody>
      </p:sp>
      <p:sp>
        <p:nvSpPr>
          <p:cNvPr id="4" name="Slide Number Placeholder 3"/>
          <p:cNvSpPr>
            <a:spLocks noGrp="1"/>
          </p:cNvSpPr>
          <p:nvPr>
            <p:ph type="sldNum" sz="quarter" idx="12"/>
          </p:nvPr>
        </p:nvSpPr>
        <p:spPr/>
        <p:txBody>
          <a:bodyPr/>
          <a:lstStyle/>
          <a:p>
            <a:fld id="{6D22F896-40B5-4ADD-8801-0D06FADFA095}" type="slidenum">
              <a:rPr lang="en-US" smtClean="0"/>
              <a:t>72</a:t>
            </a:fld>
            <a:endParaRPr lang="en-US" dirty="0"/>
          </a:p>
        </p:txBody>
      </p:sp>
      <p:sp>
        <p:nvSpPr>
          <p:cNvPr id="9" name="Oval 8"/>
          <p:cNvSpPr/>
          <p:nvPr/>
        </p:nvSpPr>
        <p:spPr>
          <a:xfrm>
            <a:off x="9626137" y="3204556"/>
            <a:ext cx="548641" cy="4488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5179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a:extLst>
              <a:ext uri="{FF2B5EF4-FFF2-40B4-BE49-F238E27FC236}">
                <a16:creationId xmlns:a16="http://schemas.microsoft.com/office/drawing/2014/main" id="{56A8FF8E-072A-4777-9D4B-688F6AD950F5}"/>
              </a:ext>
            </a:extLst>
          </p:cNvPr>
          <p:cNvPicPr>
            <a:picLocks noGrp="1" noChangeAspect="1"/>
          </p:cNvPicPr>
          <p:nvPr>
            <p:ph sz="half" idx="2"/>
          </p:nvPr>
        </p:nvPicPr>
        <p:blipFill>
          <a:blip r:embed="rId2"/>
          <a:stretch>
            <a:fillRect/>
          </a:stretch>
        </p:blipFill>
        <p:spPr>
          <a:xfrm>
            <a:off x="6147039" y="1953153"/>
            <a:ext cx="5489975" cy="4201511"/>
          </a:xfrm>
        </p:spPr>
      </p:pic>
      <p:pic>
        <p:nvPicPr>
          <p:cNvPr id="10" name="Content Placeholder 9">
            <a:extLst>
              <a:ext uri="{FF2B5EF4-FFF2-40B4-BE49-F238E27FC236}">
                <a16:creationId xmlns:a16="http://schemas.microsoft.com/office/drawing/2014/main" id="{A16027F9-9120-4DF5-8C4D-37DA8A29E990}"/>
              </a:ext>
            </a:extLst>
          </p:cNvPr>
          <p:cNvPicPr>
            <a:picLocks noGrp="1" noChangeAspect="1"/>
          </p:cNvPicPr>
          <p:nvPr>
            <p:ph sz="half" idx="1"/>
          </p:nvPr>
        </p:nvPicPr>
        <p:blipFill>
          <a:blip r:embed="rId3"/>
          <a:stretch>
            <a:fillRect/>
          </a:stretch>
        </p:blipFill>
        <p:spPr>
          <a:xfrm>
            <a:off x="1219873" y="1993558"/>
            <a:ext cx="4825090" cy="4161108"/>
          </a:xfrm>
        </p:spPr>
      </p:pic>
      <p:sp>
        <p:nvSpPr>
          <p:cNvPr id="2" name="Title 1"/>
          <p:cNvSpPr>
            <a:spLocks noGrp="1"/>
          </p:cNvSpPr>
          <p:nvPr>
            <p:ph type="title"/>
          </p:nvPr>
        </p:nvSpPr>
        <p:spPr>
          <a:xfrm>
            <a:off x="1204546" y="241447"/>
            <a:ext cx="9950817" cy="1293028"/>
          </a:xfrm>
        </p:spPr>
        <p:txBody>
          <a:bodyPr>
            <a:normAutofit fontScale="90000"/>
          </a:bodyPr>
          <a:lstStyle/>
          <a:p>
            <a:r>
              <a:rPr lang="en-US" b="1" dirty="0"/>
              <a:t>Process:</a:t>
            </a:r>
            <a:br>
              <a:rPr lang="en-US" sz="3200" dirty="0"/>
            </a:br>
            <a:r>
              <a:rPr lang="en-US" sz="3200" b="1" dirty="0"/>
              <a:t>Review Work Experience </a:t>
            </a:r>
            <a:r>
              <a:rPr lang="en-US" sz="2000" dirty="0"/>
              <a:t>Click “view all” for multiple institutions – </a:t>
            </a:r>
            <a:br>
              <a:rPr lang="en-US" sz="2000" dirty="0"/>
            </a:br>
            <a:r>
              <a:rPr lang="en-US" sz="2000" dirty="0"/>
              <a:t>Compare Data form to CV </a:t>
            </a:r>
            <a:br>
              <a:rPr lang="en-US" sz="2000" dirty="0"/>
            </a:br>
            <a:r>
              <a:rPr lang="en-US" sz="2000" dirty="0"/>
              <a:t>Check current appointment end date</a:t>
            </a:r>
          </a:p>
        </p:txBody>
      </p:sp>
      <p:sp>
        <p:nvSpPr>
          <p:cNvPr id="4" name="Slide Number Placeholder 3"/>
          <p:cNvSpPr>
            <a:spLocks noGrp="1"/>
          </p:cNvSpPr>
          <p:nvPr>
            <p:ph type="sldNum" sz="quarter" idx="12"/>
          </p:nvPr>
        </p:nvSpPr>
        <p:spPr/>
        <p:txBody>
          <a:bodyPr/>
          <a:lstStyle/>
          <a:p>
            <a:fld id="{6D22F896-40B5-4ADD-8801-0D06FADFA095}" type="slidenum">
              <a:rPr lang="en-US" smtClean="0"/>
              <a:t>73</a:t>
            </a:fld>
            <a:endParaRPr lang="en-US" dirty="0"/>
          </a:p>
        </p:txBody>
      </p:sp>
      <p:sp>
        <p:nvSpPr>
          <p:cNvPr id="7" name="Oval 6"/>
          <p:cNvSpPr/>
          <p:nvPr/>
        </p:nvSpPr>
        <p:spPr>
          <a:xfrm>
            <a:off x="421669" y="4752317"/>
            <a:ext cx="5136831" cy="7340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179954" y="2734962"/>
            <a:ext cx="5527289" cy="23313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21669" y="3929775"/>
            <a:ext cx="5136831" cy="860001"/>
          </a:xfrm>
          <a:prstGeom prst="ellipse">
            <a:avLst/>
          </a:prstGeom>
          <a:noFill/>
          <a:ln w="5715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218328" y="5029200"/>
            <a:ext cx="5527289" cy="1162535"/>
          </a:xfrm>
          <a:prstGeom prst="ellipse">
            <a:avLst/>
          </a:prstGeom>
          <a:noFill/>
          <a:ln w="5715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DD6921-357F-4C2C-AA87-D1DDC73996E4}"/>
              </a:ext>
            </a:extLst>
          </p:cNvPr>
          <p:cNvSpPr/>
          <p:nvPr/>
        </p:nvSpPr>
        <p:spPr>
          <a:xfrm>
            <a:off x="1802728" y="4239550"/>
            <a:ext cx="569769" cy="346229"/>
          </a:xfrm>
          <a:prstGeom prst="ellipse">
            <a:avLst/>
          </a:prstGeom>
          <a:no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B5F9B44-E507-435F-A525-3BD3385A9079}"/>
              </a:ext>
            </a:extLst>
          </p:cNvPr>
          <p:cNvSpPr/>
          <p:nvPr/>
        </p:nvSpPr>
        <p:spPr>
          <a:xfrm>
            <a:off x="10363199" y="5817882"/>
            <a:ext cx="543697" cy="271170"/>
          </a:xfrm>
          <a:prstGeom prst="ellipse">
            <a:avLst/>
          </a:prstGeom>
          <a:no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3592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Process:</a:t>
            </a:r>
            <a:br>
              <a:rPr lang="en-US" dirty="0"/>
            </a:br>
            <a:r>
              <a:rPr lang="en-US" sz="3200" dirty="0"/>
              <a:t>Review Policy Exceptions</a:t>
            </a:r>
          </a:p>
        </p:txBody>
      </p:sp>
      <p:sp>
        <p:nvSpPr>
          <p:cNvPr id="3" name="Content Placeholder 2"/>
          <p:cNvSpPr>
            <a:spLocks noGrp="1"/>
          </p:cNvSpPr>
          <p:nvPr>
            <p:ph sz="half" idx="1"/>
          </p:nvPr>
        </p:nvSpPr>
        <p:spPr/>
        <p:txBody>
          <a:bodyPr>
            <a:normAutofit fontScale="92500" lnSpcReduction="20000"/>
          </a:bodyPr>
          <a:lstStyle/>
          <a:p>
            <a:pPr lvl="1">
              <a:buFont typeface="Arial" panose="020B0604020202020204" pitchFamily="34" charset="0"/>
              <a:buChar char="•"/>
            </a:pPr>
            <a:r>
              <a:rPr lang="en-US" sz="2400" b="1" dirty="0"/>
              <a:t>Data form completes a check for possible policy exceptions:</a:t>
            </a:r>
            <a:endParaRPr lang="en-US" sz="1600" dirty="0"/>
          </a:p>
          <a:p>
            <a:pPr lvl="2">
              <a:buFont typeface="Arial" panose="020B0604020202020204" pitchFamily="34" charset="0"/>
              <a:buChar char="•"/>
            </a:pPr>
            <a:r>
              <a:rPr lang="en-US" sz="2000" dirty="0"/>
              <a:t>Review each policy exception noted</a:t>
            </a:r>
          </a:p>
          <a:p>
            <a:pPr lvl="2">
              <a:buFont typeface="Arial" panose="020B0604020202020204" pitchFamily="34" charset="0"/>
              <a:buChar char="•"/>
            </a:pPr>
            <a:r>
              <a:rPr lang="en-US" sz="2000" dirty="0"/>
              <a:t>Determine if the policy exception is accurate and applicable</a:t>
            </a:r>
          </a:p>
          <a:p>
            <a:pPr lvl="2">
              <a:buFont typeface="Arial" panose="020B0604020202020204" pitchFamily="34" charset="0"/>
              <a:buChar char="•"/>
            </a:pPr>
            <a:r>
              <a:rPr lang="en-US" sz="2000" dirty="0"/>
              <a:t>Adjust the data when the recommendation form is created, or  </a:t>
            </a:r>
          </a:p>
          <a:p>
            <a:pPr lvl="2">
              <a:buFont typeface="Arial" panose="020B0604020202020204" pitchFamily="34" charset="0"/>
              <a:buChar char="•"/>
            </a:pPr>
            <a:r>
              <a:rPr lang="en-US" sz="2000" dirty="0"/>
              <a:t>Each applicable policy exception must be addressed on the recommendation form</a:t>
            </a:r>
          </a:p>
          <a:p>
            <a:pPr lvl="2">
              <a:buFont typeface="Arial" panose="020B0604020202020204" pitchFamily="34" charset="0"/>
              <a:buChar char="•"/>
            </a:pPr>
            <a:endParaRPr lang="en-US" sz="2000" dirty="0"/>
          </a:p>
          <a:p>
            <a:pPr lvl="2">
              <a:buFont typeface="Arial" panose="020B0604020202020204" pitchFamily="34" charset="0"/>
              <a:buChar char="•"/>
            </a:pPr>
            <a:endParaRPr lang="en-US" sz="2000" dirty="0"/>
          </a:p>
          <a:p>
            <a:pPr lvl="2">
              <a:buFont typeface="Arial" panose="020B0604020202020204" pitchFamily="34" charset="0"/>
              <a:buChar char="•"/>
            </a:pPr>
            <a:endParaRPr lang="en-US" sz="2000" dirty="0"/>
          </a:p>
          <a:p>
            <a:pPr lvl="2">
              <a:buFont typeface="Arial" panose="020B0604020202020204" pitchFamily="34" charset="0"/>
              <a:buChar char="•"/>
            </a:pPr>
            <a:endParaRPr lang="en-US" sz="2000" dirty="0"/>
          </a:p>
          <a:p>
            <a:pPr marL="457200" lvl="1" indent="0" algn="ctr">
              <a:buNone/>
            </a:pPr>
            <a:r>
              <a:rPr lang="en-US" sz="1400" dirty="0">
                <a:hlinkClick r:id="rId2"/>
              </a:rPr>
              <a:t>https://postdocs.stanford.edu/postdoctoral-administrators/appoint-postdoctoral-scholars</a:t>
            </a:r>
          </a:p>
          <a:p>
            <a:pPr marL="0" indent="0">
              <a:buNone/>
            </a:pPr>
            <a:endParaRPr lang="en-US" dirty="0"/>
          </a:p>
        </p:txBody>
      </p:sp>
      <p:pic>
        <p:nvPicPr>
          <p:cNvPr id="7" name="Content Placeholder 6">
            <a:extLst>
              <a:ext uri="{FF2B5EF4-FFF2-40B4-BE49-F238E27FC236}">
                <a16:creationId xmlns:a16="http://schemas.microsoft.com/office/drawing/2014/main" id="{74244C48-31A9-49E1-A141-2CF7ADEDC7A9}"/>
              </a:ext>
            </a:extLst>
          </p:cNvPr>
          <p:cNvPicPr>
            <a:picLocks noGrp="1" noChangeAspect="1"/>
          </p:cNvPicPr>
          <p:nvPr>
            <p:ph sz="half" idx="2"/>
          </p:nvPr>
        </p:nvPicPr>
        <p:blipFill>
          <a:blip r:embed="rId3"/>
          <a:stretch>
            <a:fillRect/>
          </a:stretch>
        </p:blipFill>
        <p:spPr>
          <a:xfrm>
            <a:off x="6499654" y="1951230"/>
            <a:ext cx="4712829" cy="1722846"/>
          </a:xfrm>
        </p:spPr>
      </p:pic>
      <p:sp>
        <p:nvSpPr>
          <p:cNvPr id="4" name="Slide Number Placeholder 3"/>
          <p:cNvSpPr>
            <a:spLocks noGrp="1"/>
          </p:cNvSpPr>
          <p:nvPr>
            <p:ph type="sldNum" sz="quarter" idx="12"/>
          </p:nvPr>
        </p:nvSpPr>
        <p:spPr/>
        <p:txBody>
          <a:bodyPr/>
          <a:lstStyle/>
          <a:p>
            <a:fld id="{6D22F896-40B5-4ADD-8801-0D06FADFA095}" type="slidenum">
              <a:rPr lang="en-US" smtClean="0"/>
              <a:t>74</a:t>
            </a:fld>
            <a:endParaRPr lang="en-US" dirty="0"/>
          </a:p>
        </p:txBody>
      </p:sp>
      <p:sp>
        <p:nvSpPr>
          <p:cNvPr id="6" name="Oval 5">
            <a:extLst>
              <a:ext uri="{FF2B5EF4-FFF2-40B4-BE49-F238E27FC236}">
                <a16:creationId xmlns:a16="http://schemas.microsoft.com/office/drawing/2014/main" id="{A6319A2F-D721-4724-8904-50E936FC805D}"/>
              </a:ext>
            </a:extLst>
          </p:cNvPr>
          <p:cNvSpPr/>
          <p:nvPr/>
        </p:nvSpPr>
        <p:spPr>
          <a:xfrm>
            <a:off x="6356412" y="3080551"/>
            <a:ext cx="2814221" cy="593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8825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Process:</a:t>
            </a:r>
            <a:br>
              <a:rPr lang="en-US" dirty="0"/>
            </a:br>
            <a:r>
              <a:rPr lang="en-US" sz="3200" dirty="0"/>
              <a:t>Review Supporting Documents</a:t>
            </a:r>
          </a:p>
        </p:txBody>
      </p:sp>
      <p:sp>
        <p:nvSpPr>
          <p:cNvPr id="3" name="Content Placeholder 2"/>
          <p:cNvSpPr>
            <a:spLocks noGrp="1"/>
          </p:cNvSpPr>
          <p:nvPr>
            <p:ph sz="half" idx="1"/>
          </p:nvPr>
        </p:nvSpPr>
        <p:spPr/>
        <p:txBody>
          <a:bodyPr>
            <a:normAutofit/>
          </a:bodyPr>
          <a:lstStyle/>
          <a:p>
            <a:pPr lvl="1">
              <a:buFont typeface="Arial" panose="020B0604020202020204" pitchFamily="34" charset="0"/>
              <a:buChar char="•"/>
            </a:pPr>
            <a:r>
              <a:rPr lang="en-US" sz="2400" b="1" dirty="0"/>
              <a:t>Data form creates a list of required supporting documents specific to each candidate at this stage:</a:t>
            </a:r>
          </a:p>
          <a:p>
            <a:pPr lvl="2">
              <a:buFont typeface="Arial" panose="020B0604020202020204" pitchFamily="34" charset="0"/>
              <a:buChar char="•"/>
            </a:pPr>
            <a:r>
              <a:rPr lang="en-US" sz="2000" dirty="0"/>
              <a:t>Review the Supporting Document list</a:t>
            </a:r>
          </a:p>
          <a:p>
            <a:pPr lvl="2">
              <a:buFont typeface="Arial" panose="020B0604020202020204" pitchFamily="34" charset="0"/>
              <a:buChar char="•"/>
            </a:pPr>
            <a:r>
              <a:rPr lang="en-US" sz="2000" dirty="0"/>
              <a:t>Click “View File” to open a document to review</a:t>
            </a:r>
          </a:p>
          <a:p>
            <a:pPr marL="457200" lvl="1" indent="0" algn="ctr">
              <a:buNone/>
            </a:pPr>
            <a:endParaRPr lang="en-US" dirty="0">
              <a:hlinkClick r:id="rId2"/>
            </a:endParaRPr>
          </a:p>
          <a:p>
            <a:pPr marL="457200" lvl="1" indent="0" algn="ctr">
              <a:buNone/>
            </a:pPr>
            <a:endParaRPr lang="en-US" dirty="0">
              <a:hlinkClick r:id="rId2"/>
            </a:endParaRPr>
          </a:p>
          <a:p>
            <a:pPr marL="457200" lvl="1" indent="0" algn="ctr">
              <a:buNone/>
            </a:pPr>
            <a:r>
              <a:rPr lang="en-US" sz="1400" dirty="0">
                <a:hlinkClick r:id="rId2"/>
              </a:rPr>
              <a:t>https://postdocs.stanford.edu/postdoctoral-administrators/appoint-postdoctoral-scholars</a:t>
            </a:r>
          </a:p>
          <a:p>
            <a:pPr marL="0" indent="0">
              <a:buNone/>
            </a:pPr>
            <a:endParaRPr lang="en-US" dirty="0"/>
          </a:p>
        </p:txBody>
      </p:sp>
      <p:pic>
        <p:nvPicPr>
          <p:cNvPr id="7" name="Content Placeholder 6">
            <a:extLst>
              <a:ext uri="{FF2B5EF4-FFF2-40B4-BE49-F238E27FC236}">
                <a16:creationId xmlns:a16="http://schemas.microsoft.com/office/drawing/2014/main" id="{5A082E99-F206-4C23-8124-3385FBBF0FD2}"/>
              </a:ext>
            </a:extLst>
          </p:cNvPr>
          <p:cNvPicPr>
            <a:picLocks noGrp="1" noChangeAspect="1"/>
          </p:cNvPicPr>
          <p:nvPr>
            <p:ph sz="half" idx="2"/>
          </p:nvPr>
        </p:nvPicPr>
        <p:blipFill>
          <a:blip r:embed="rId3"/>
          <a:stretch>
            <a:fillRect/>
          </a:stretch>
        </p:blipFill>
        <p:spPr>
          <a:xfrm>
            <a:off x="6392562" y="2065784"/>
            <a:ext cx="4763118" cy="1806000"/>
          </a:xfrm>
        </p:spPr>
      </p:pic>
      <p:sp>
        <p:nvSpPr>
          <p:cNvPr id="4" name="Slide Number Placeholder 3"/>
          <p:cNvSpPr>
            <a:spLocks noGrp="1"/>
          </p:cNvSpPr>
          <p:nvPr>
            <p:ph type="sldNum" sz="quarter" idx="12"/>
          </p:nvPr>
        </p:nvSpPr>
        <p:spPr/>
        <p:txBody>
          <a:bodyPr/>
          <a:lstStyle/>
          <a:p>
            <a:fld id="{6D22F896-40B5-4ADD-8801-0D06FADFA095}" type="slidenum">
              <a:rPr lang="en-US" smtClean="0"/>
              <a:t>75</a:t>
            </a:fld>
            <a:endParaRPr lang="en-US" dirty="0"/>
          </a:p>
        </p:txBody>
      </p:sp>
      <p:pic>
        <p:nvPicPr>
          <p:cNvPr id="9" name="Picture 8">
            <a:extLst>
              <a:ext uri="{FF2B5EF4-FFF2-40B4-BE49-F238E27FC236}">
                <a16:creationId xmlns:a16="http://schemas.microsoft.com/office/drawing/2014/main" id="{0EC70AF4-EF2D-4CC8-BEE3-A47C098E381B}"/>
              </a:ext>
            </a:extLst>
          </p:cNvPr>
          <p:cNvPicPr>
            <a:picLocks noChangeAspect="1"/>
          </p:cNvPicPr>
          <p:nvPr/>
        </p:nvPicPr>
        <p:blipFill rotWithShape="1">
          <a:blip r:embed="rId4"/>
          <a:srcRect b="18474"/>
          <a:stretch/>
        </p:blipFill>
        <p:spPr>
          <a:xfrm>
            <a:off x="6392562" y="4063360"/>
            <a:ext cx="5051110" cy="1736078"/>
          </a:xfrm>
          <a:prstGeom prst="rect">
            <a:avLst/>
          </a:prstGeom>
        </p:spPr>
      </p:pic>
    </p:spTree>
    <p:extLst>
      <p:ext uri="{BB962C8B-B14F-4D97-AF65-F5344CB8AC3E}">
        <p14:creationId xmlns:p14="http://schemas.microsoft.com/office/powerpoint/2010/main" val="805907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60429"/>
            <a:ext cx="10025522" cy="1293028"/>
          </a:xfrm>
        </p:spPr>
        <p:txBody>
          <a:bodyPr>
            <a:normAutofit fontScale="90000"/>
          </a:bodyPr>
          <a:lstStyle/>
          <a:p>
            <a:r>
              <a:rPr lang="en-US" b="1" dirty="0"/>
              <a:t>Policy:</a:t>
            </a:r>
            <a:br>
              <a:rPr lang="en-US" sz="4400" dirty="0"/>
            </a:br>
            <a:r>
              <a:rPr lang="en-US" sz="3100" dirty="0"/>
              <a:t>For International Scholars:</a:t>
            </a:r>
            <a:br>
              <a:rPr lang="en-US" sz="3100" dirty="0"/>
            </a:br>
            <a:r>
              <a:rPr lang="en-US" sz="3100" dirty="0"/>
              <a:t>Review Passport and Work Authorization Documents</a:t>
            </a:r>
          </a:p>
        </p:txBody>
      </p:sp>
      <p:sp>
        <p:nvSpPr>
          <p:cNvPr id="3" name="Content Placeholder 2"/>
          <p:cNvSpPr>
            <a:spLocks noGrp="1"/>
          </p:cNvSpPr>
          <p:nvPr>
            <p:ph idx="1"/>
          </p:nvPr>
        </p:nvSpPr>
        <p:spPr>
          <a:xfrm>
            <a:off x="1186962" y="1982248"/>
            <a:ext cx="10025521" cy="4193292"/>
          </a:xfrm>
        </p:spPr>
        <p:txBody>
          <a:bodyPr>
            <a:normAutofit fontScale="85000" lnSpcReduction="20000"/>
          </a:bodyPr>
          <a:lstStyle/>
          <a:p>
            <a:pPr marL="0" indent="0">
              <a:buNone/>
            </a:pPr>
            <a:r>
              <a:rPr lang="en-US" sz="2400" dirty="0"/>
              <a:t>International Scholars must upload a copy of the</a:t>
            </a:r>
            <a:r>
              <a:rPr lang="en-US" sz="2400" b="1" dirty="0"/>
              <a:t> bio-demographic passport page</a:t>
            </a:r>
            <a:r>
              <a:rPr lang="en-US" sz="2400" dirty="0"/>
              <a:t>, and any prior US immigration documents (DS-2019s, I-20s, etc.)</a:t>
            </a:r>
          </a:p>
          <a:p>
            <a:pPr marL="0" indent="0">
              <a:buNone/>
            </a:pPr>
            <a:endParaRPr lang="en-US" sz="2400" dirty="0"/>
          </a:p>
          <a:p>
            <a:pPr lvl="1">
              <a:buFont typeface="Arial" panose="020B0604020202020204" pitchFamily="34" charset="0"/>
              <a:buChar char="•"/>
            </a:pPr>
            <a:r>
              <a:rPr lang="en-US" sz="2200" b="1" dirty="0"/>
              <a:t>J-1 Scholars:</a:t>
            </a:r>
          </a:p>
          <a:p>
            <a:pPr lvl="2">
              <a:buFont typeface="Arial" panose="020B0604020202020204" pitchFamily="34" charset="0"/>
              <a:buChar char="•"/>
            </a:pPr>
            <a:r>
              <a:rPr lang="en-US" sz="1800" dirty="0"/>
              <a:t>Postdoc Admin submits </a:t>
            </a:r>
            <a:r>
              <a:rPr lang="en-US" sz="1800" b="1" dirty="0"/>
              <a:t>DS-2019 web form </a:t>
            </a:r>
            <a:r>
              <a:rPr lang="en-US" sz="1800" dirty="0"/>
              <a:t>with Recommendation form</a:t>
            </a:r>
          </a:p>
          <a:p>
            <a:pPr lvl="1">
              <a:buFont typeface="Arial" panose="020B0604020202020204" pitchFamily="34" charset="0"/>
              <a:buChar char="•"/>
            </a:pPr>
            <a:r>
              <a:rPr lang="en-US" sz="2200" b="1" dirty="0"/>
              <a:t>F1 OPT Scholars:</a:t>
            </a:r>
          </a:p>
          <a:p>
            <a:pPr lvl="2">
              <a:buFont typeface="Arial" panose="020B0604020202020204" pitchFamily="34" charset="0"/>
              <a:buChar char="•"/>
            </a:pPr>
            <a:r>
              <a:rPr lang="en-US" sz="1800" dirty="0"/>
              <a:t>Candidate uploads a PDF copy of the </a:t>
            </a:r>
            <a:r>
              <a:rPr lang="en-US" sz="1800" b="1" dirty="0"/>
              <a:t>EAD card, </a:t>
            </a:r>
            <a:r>
              <a:rPr lang="en-US" sz="1800" dirty="0"/>
              <a:t>or if not yet issued, a copy of the EAD application or USCIS receipt</a:t>
            </a:r>
          </a:p>
          <a:p>
            <a:pPr lvl="1">
              <a:buFont typeface="Arial" panose="020B0604020202020204" pitchFamily="34" charset="0"/>
              <a:buChar char="•"/>
            </a:pPr>
            <a:r>
              <a:rPr lang="en-US" sz="2200" b="1" dirty="0"/>
              <a:t>H-1B Visa Holders:</a:t>
            </a:r>
          </a:p>
          <a:p>
            <a:pPr lvl="2">
              <a:buFont typeface="Arial" panose="020B0604020202020204" pitchFamily="34" charset="0"/>
              <a:buChar char="•"/>
            </a:pPr>
            <a:r>
              <a:rPr lang="en-US" sz="1800" dirty="0"/>
              <a:t>Candidate uploads a PDF copy of the </a:t>
            </a:r>
            <a:r>
              <a:rPr lang="en-US" sz="1800" b="1" dirty="0"/>
              <a:t>most recent I-797 approval notice</a:t>
            </a:r>
            <a:endParaRPr lang="en-US" sz="1800" dirty="0"/>
          </a:p>
          <a:p>
            <a:pPr lvl="1">
              <a:buFont typeface="Arial" panose="020B0604020202020204" pitchFamily="34" charset="0"/>
              <a:buChar char="•"/>
            </a:pPr>
            <a:r>
              <a:rPr lang="en-US" sz="2200" b="1" dirty="0"/>
              <a:t>Permanent Residents:</a:t>
            </a:r>
          </a:p>
          <a:p>
            <a:pPr lvl="2">
              <a:buFont typeface="Arial" panose="020B0604020202020204" pitchFamily="34" charset="0"/>
              <a:buChar char="•"/>
            </a:pPr>
            <a:r>
              <a:rPr lang="en-US" sz="1800" dirty="0"/>
              <a:t>Candidate uploads a copy of the </a:t>
            </a:r>
            <a:r>
              <a:rPr lang="en-US" sz="1800" b="1" dirty="0"/>
              <a:t>Permanent Resident (green card)</a:t>
            </a:r>
            <a:endParaRPr lang="en-US" sz="1800" dirty="0"/>
          </a:p>
          <a:p>
            <a:pPr lvl="1">
              <a:buFont typeface="Arial" panose="020B0604020202020204" pitchFamily="34" charset="0"/>
              <a:buChar char="•"/>
            </a:pPr>
            <a:r>
              <a:rPr lang="en-US" sz="2200" b="1" dirty="0"/>
              <a:t>J-1 visa sponsored by Postdoc’s PhD institution:</a:t>
            </a:r>
            <a:r>
              <a:rPr lang="en-US" sz="2200" dirty="0"/>
              <a:t> </a:t>
            </a:r>
          </a:p>
          <a:p>
            <a:pPr lvl="2">
              <a:buFont typeface="Arial" panose="020B0604020202020204" pitchFamily="34" charset="0"/>
              <a:buChar char="•"/>
            </a:pPr>
            <a:r>
              <a:rPr lang="en-US" sz="1800" dirty="0"/>
              <a:t>Candidate uploads a copy of the </a:t>
            </a:r>
            <a:r>
              <a:rPr lang="en-US" sz="1800" b="1" dirty="0"/>
              <a:t>current Academic Training DS-2019 issued by the PhD institution</a:t>
            </a:r>
          </a:p>
          <a:p>
            <a:pPr marL="457200" lvl="1" indent="0">
              <a:buNone/>
            </a:pPr>
            <a:endParaRPr lang="en-US" dirty="0"/>
          </a:p>
          <a:p>
            <a:pPr marL="457200" lvl="1" indent="0" algn="ctr">
              <a:buNone/>
            </a:pPr>
            <a:r>
              <a:rPr lang="en-US" sz="1500" dirty="0">
                <a:hlinkClick r:id="rId2"/>
              </a:rPr>
              <a:t>https://postdocs.stanford.edu/postdoctoral-administrators/appoint-postdoctoral-scholars</a:t>
            </a:r>
            <a:endParaRPr lang="en-US" sz="1500" dirty="0"/>
          </a:p>
        </p:txBody>
      </p:sp>
      <p:sp>
        <p:nvSpPr>
          <p:cNvPr id="4" name="Slide Number Placeholder 3"/>
          <p:cNvSpPr>
            <a:spLocks noGrp="1"/>
          </p:cNvSpPr>
          <p:nvPr>
            <p:ph type="sldNum" sz="quarter" idx="12"/>
          </p:nvPr>
        </p:nvSpPr>
        <p:spPr/>
        <p:txBody>
          <a:bodyPr/>
          <a:lstStyle/>
          <a:p>
            <a:fld id="{6D22F896-40B5-4ADD-8801-0D06FADFA095}" type="slidenum">
              <a:rPr lang="en-US" smtClean="0"/>
              <a:t>76</a:t>
            </a:fld>
            <a:endParaRPr lang="en-US" dirty="0"/>
          </a:p>
        </p:txBody>
      </p:sp>
    </p:spTree>
    <p:extLst>
      <p:ext uri="{BB962C8B-B14F-4D97-AF65-F5344CB8AC3E}">
        <p14:creationId xmlns:p14="http://schemas.microsoft.com/office/powerpoint/2010/main" val="31109737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377" y="285321"/>
            <a:ext cx="10043106" cy="1293028"/>
          </a:xfrm>
        </p:spPr>
        <p:txBody>
          <a:bodyPr>
            <a:normAutofit fontScale="90000"/>
          </a:bodyPr>
          <a:lstStyle/>
          <a:p>
            <a:r>
              <a:rPr lang="en-US" b="1" dirty="0"/>
              <a:t>Policy:</a:t>
            </a:r>
            <a:br>
              <a:rPr lang="en-US" dirty="0"/>
            </a:br>
            <a:r>
              <a:rPr lang="en-US" sz="3200" dirty="0"/>
              <a:t>For Outside Funded Candidates:</a:t>
            </a:r>
            <a:br>
              <a:rPr lang="en-US" sz="3200" dirty="0"/>
            </a:br>
            <a:r>
              <a:rPr lang="en-US" sz="3200" dirty="0"/>
              <a:t>Review Outside Funding Documents</a:t>
            </a:r>
          </a:p>
        </p:txBody>
      </p:sp>
      <p:sp>
        <p:nvSpPr>
          <p:cNvPr id="3" name="Content Placeholder 2"/>
          <p:cNvSpPr>
            <a:spLocks noGrp="1"/>
          </p:cNvSpPr>
          <p:nvPr>
            <p:ph idx="1"/>
          </p:nvPr>
        </p:nvSpPr>
        <p:spPr>
          <a:xfrm>
            <a:off x="1169377" y="1960684"/>
            <a:ext cx="10043106" cy="4251511"/>
          </a:xfrm>
        </p:spPr>
        <p:txBody>
          <a:bodyPr>
            <a:normAutofit fontScale="62500" lnSpcReduction="20000"/>
          </a:bodyPr>
          <a:lstStyle/>
          <a:p>
            <a:pPr marL="0" indent="0">
              <a:lnSpc>
                <a:spcPct val="120000"/>
              </a:lnSpc>
              <a:buNone/>
            </a:pPr>
            <a:r>
              <a:rPr lang="en-US" sz="3800" dirty="0"/>
              <a:t>Postdocs with outside, direct-pay funding (not paid through Stanford Payroll) must upload a copy of the Notice of Award or Funding Letter</a:t>
            </a:r>
          </a:p>
          <a:p>
            <a:pPr>
              <a:lnSpc>
                <a:spcPct val="120000"/>
              </a:lnSpc>
              <a:buFont typeface="Arial" panose="020B0604020202020204" pitchFamily="34" charset="0"/>
              <a:buChar char="•"/>
            </a:pPr>
            <a:r>
              <a:rPr lang="en-US" sz="2900" dirty="0"/>
              <a:t>Funding letters that denote payment in foreign currency must include conversion to USD</a:t>
            </a:r>
          </a:p>
          <a:p>
            <a:pPr lvl="1">
              <a:lnSpc>
                <a:spcPct val="120000"/>
              </a:lnSpc>
              <a:buFont typeface="Arial" panose="020B0604020202020204" pitchFamily="34" charset="0"/>
              <a:buChar char="•"/>
            </a:pPr>
            <a:r>
              <a:rPr lang="en-US" sz="2900" dirty="0"/>
              <a:t>Postdoc Admin must upload a currency conversion printout</a:t>
            </a:r>
          </a:p>
          <a:p>
            <a:pPr lvl="1">
              <a:lnSpc>
                <a:spcPct val="120000"/>
              </a:lnSpc>
              <a:buFont typeface="Arial" panose="020B0604020202020204" pitchFamily="34" charset="0"/>
              <a:buChar char="•"/>
            </a:pPr>
            <a:r>
              <a:rPr lang="en-US" sz="2900" dirty="0">
                <a:hlinkClick r:id="rId2"/>
              </a:rPr>
              <a:t>www.oanda.com</a:t>
            </a:r>
            <a:r>
              <a:rPr lang="en-US" sz="2900" dirty="0"/>
              <a:t> is a good resource for currency conversion rates/printouts</a:t>
            </a:r>
          </a:p>
          <a:p>
            <a:pPr marL="457200" lvl="1" indent="0">
              <a:lnSpc>
                <a:spcPct val="120000"/>
              </a:lnSpc>
              <a:buNone/>
            </a:pPr>
            <a:endParaRPr lang="en-US" sz="2900" dirty="0"/>
          </a:p>
          <a:p>
            <a:pPr marL="0" indent="0">
              <a:lnSpc>
                <a:spcPct val="120000"/>
              </a:lnSpc>
              <a:buNone/>
            </a:pPr>
            <a:r>
              <a:rPr lang="en-US" sz="2900" b="1" i="1" dirty="0"/>
              <a:t>REMINDER</a:t>
            </a:r>
            <a:r>
              <a:rPr lang="en-US" sz="2900" i="1" dirty="0"/>
              <a:t>: Postdoc Admin must review currency exchange rates every quarter to ensure outside funding meets the required minimum for the duration of the appointment</a:t>
            </a:r>
          </a:p>
          <a:p>
            <a:pPr lvl="1">
              <a:lnSpc>
                <a:spcPct val="120000"/>
              </a:lnSpc>
              <a:buFont typeface="Arial" panose="020B0604020202020204" pitchFamily="34" charset="0"/>
              <a:buChar char="•"/>
            </a:pPr>
            <a:r>
              <a:rPr lang="en-US" sz="2900" b="1" i="1" dirty="0"/>
              <a:t>Outside funding that falls below the required minimum must be supplemented up to at least the required minimum by the appointing department / PI</a:t>
            </a:r>
          </a:p>
          <a:p>
            <a:pPr marL="137160" indent="0" algn="ctr">
              <a:buNone/>
            </a:pPr>
            <a:r>
              <a:rPr lang="en-US" dirty="0">
                <a:hlinkClick r:id="rId3"/>
              </a:rPr>
              <a:t>https://postdocs.stanford.edu/postdoctoral-administrators/appoint-postdoctoral-scholars</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77</a:t>
            </a:fld>
            <a:endParaRPr lang="en-US" dirty="0"/>
          </a:p>
        </p:txBody>
      </p:sp>
    </p:spTree>
    <p:extLst>
      <p:ext uri="{BB962C8B-B14F-4D97-AF65-F5344CB8AC3E}">
        <p14:creationId xmlns:p14="http://schemas.microsoft.com/office/powerpoint/2010/main" val="38433610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4BC0A40D-B671-4F10-827E-3E5FEE5B90C8}"/>
              </a:ext>
            </a:extLst>
          </p:cNvPr>
          <p:cNvPicPr>
            <a:picLocks noGrp="1" noChangeAspect="1"/>
          </p:cNvPicPr>
          <p:nvPr>
            <p:ph sz="half" idx="2"/>
          </p:nvPr>
        </p:nvPicPr>
        <p:blipFill>
          <a:blip r:embed="rId2"/>
          <a:stretch>
            <a:fillRect/>
          </a:stretch>
        </p:blipFill>
        <p:spPr>
          <a:xfrm>
            <a:off x="6195325" y="2038258"/>
            <a:ext cx="5017158" cy="3958887"/>
          </a:xfrm>
        </p:spPr>
      </p:pic>
      <p:sp>
        <p:nvSpPr>
          <p:cNvPr id="2" name="Title 1"/>
          <p:cNvSpPr>
            <a:spLocks noGrp="1"/>
          </p:cNvSpPr>
          <p:nvPr>
            <p:ph type="title"/>
          </p:nvPr>
        </p:nvSpPr>
        <p:spPr>
          <a:xfrm>
            <a:off x="1178168" y="232574"/>
            <a:ext cx="10034315" cy="1293028"/>
          </a:xfrm>
        </p:spPr>
        <p:txBody>
          <a:bodyPr>
            <a:normAutofit/>
          </a:bodyPr>
          <a:lstStyle/>
          <a:p>
            <a:r>
              <a:rPr lang="en-US" b="1" dirty="0"/>
              <a:t>Process:</a:t>
            </a:r>
            <a:br>
              <a:rPr lang="en-US" dirty="0"/>
            </a:br>
            <a:r>
              <a:rPr lang="en-US" sz="3200" dirty="0"/>
              <a:t>Finishing the Data Form Review</a:t>
            </a:r>
          </a:p>
        </p:txBody>
      </p:sp>
      <p:sp>
        <p:nvSpPr>
          <p:cNvPr id="3" name="Content Placeholder 2"/>
          <p:cNvSpPr>
            <a:spLocks noGrp="1"/>
          </p:cNvSpPr>
          <p:nvPr>
            <p:ph sz="half" idx="1"/>
          </p:nvPr>
        </p:nvSpPr>
        <p:spPr>
          <a:xfrm>
            <a:off x="1178168" y="2038259"/>
            <a:ext cx="4758020" cy="4024125"/>
          </a:xfrm>
        </p:spPr>
        <p:txBody>
          <a:bodyPr>
            <a:normAutofit lnSpcReduction="10000"/>
          </a:bodyPr>
          <a:lstStyle/>
          <a:p>
            <a:pPr marL="0" indent="0">
              <a:buNone/>
            </a:pPr>
            <a:r>
              <a:rPr lang="en-US" sz="2800" dirty="0"/>
              <a:t>Action Buttons:</a:t>
            </a:r>
          </a:p>
          <a:p>
            <a:pPr lvl="1">
              <a:buFont typeface="Arial" panose="020B0604020202020204" pitchFamily="34" charset="0"/>
              <a:buChar char="•"/>
            </a:pPr>
            <a:r>
              <a:rPr lang="en-US" sz="2400" dirty="0"/>
              <a:t>Approve</a:t>
            </a:r>
          </a:p>
          <a:p>
            <a:pPr lvl="2">
              <a:buFont typeface="Arial" panose="020B0604020202020204" pitchFamily="34" charset="0"/>
              <a:buChar char="•"/>
            </a:pPr>
            <a:r>
              <a:rPr lang="en-US" sz="2000" dirty="0"/>
              <a:t>Data form is complete and correct</a:t>
            </a:r>
          </a:p>
          <a:p>
            <a:pPr lvl="1">
              <a:buFont typeface="Arial" panose="020B0604020202020204" pitchFamily="34" charset="0"/>
              <a:buChar char="•"/>
            </a:pPr>
            <a:r>
              <a:rPr lang="en-US" sz="2400" dirty="0"/>
              <a:t>Return </a:t>
            </a:r>
          </a:p>
          <a:p>
            <a:pPr lvl="2">
              <a:buFont typeface="Arial" panose="020B0604020202020204" pitchFamily="34" charset="0"/>
              <a:buChar char="•"/>
            </a:pPr>
            <a:r>
              <a:rPr lang="en-US" sz="2000" dirty="0"/>
              <a:t>Data form has errors that candidate must correct</a:t>
            </a:r>
          </a:p>
          <a:p>
            <a:pPr lvl="1">
              <a:buFont typeface="Arial" panose="020B0604020202020204" pitchFamily="34" charset="0"/>
              <a:buChar char="•"/>
            </a:pPr>
            <a:r>
              <a:rPr lang="en-US" sz="2400" dirty="0"/>
              <a:t>Decline </a:t>
            </a:r>
          </a:p>
          <a:p>
            <a:pPr lvl="2">
              <a:buFont typeface="Arial" panose="020B0604020202020204" pitchFamily="34" charset="0"/>
              <a:buChar char="•"/>
            </a:pPr>
            <a:r>
              <a:rPr lang="en-US" sz="2000" dirty="0"/>
              <a:t>ENDS the invite process</a:t>
            </a:r>
          </a:p>
          <a:p>
            <a:pPr lvl="2">
              <a:buFont typeface="Arial" panose="020B0604020202020204" pitchFamily="34" charset="0"/>
              <a:buChar char="•"/>
            </a:pPr>
            <a:r>
              <a:rPr lang="en-US" sz="2000" dirty="0"/>
              <a:t>Use ONLY if candidate declines offer</a:t>
            </a:r>
          </a:p>
          <a:p>
            <a:pPr lvl="1">
              <a:buFont typeface="Arial" panose="020B0604020202020204" pitchFamily="34" charset="0"/>
              <a:buChar char="•"/>
            </a:pPr>
            <a:r>
              <a:rPr lang="en-US" sz="2400" dirty="0"/>
              <a:t>Print</a:t>
            </a:r>
          </a:p>
          <a:p>
            <a:pPr lvl="2">
              <a:buFont typeface="Arial" panose="020B0604020202020204" pitchFamily="34" charset="0"/>
              <a:buChar char="•"/>
            </a:pPr>
            <a:r>
              <a:rPr lang="en-US" sz="2000" dirty="0"/>
              <a:t>Prints copy for PDF or paper file</a:t>
            </a:r>
          </a:p>
        </p:txBody>
      </p:sp>
      <p:sp>
        <p:nvSpPr>
          <p:cNvPr id="4" name="Slide Number Placeholder 3"/>
          <p:cNvSpPr>
            <a:spLocks noGrp="1"/>
          </p:cNvSpPr>
          <p:nvPr>
            <p:ph type="sldNum" sz="quarter" idx="12"/>
          </p:nvPr>
        </p:nvSpPr>
        <p:spPr/>
        <p:txBody>
          <a:bodyPr/>
          <a:lstStyle/>
          <a:p>
            <a:fld id="{6D22F896-40B5-4ADD-8801-0D06FADFA095}" type="slidenum">
              <a:rPr lang="en-US" smtClean="0"/>
              <a:t>78</a:t>
            </a:fld>
            <a:endParaRPr lang="en-US" dirty="0"/>
          </a:p>
        </p:txBody>
      </p:sp>
      <p:sp>
        <p:nvSpPr>
          <p:cNvPr id="8" name="Oval 7"/>
          <p:cNvSpPr/>
          <p:nvPr/>
        </p:nvSpPr>
        <p:spPr>
          <a:xfrm>
            <a:off x="6218137" y="5204694"/>
            <a:ext cx="556599" cy="4889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ot;No&quot; Symbol 10"/>
          <p:cNvSpPr/>
          <p:nvPr/>
        </p:nvSpPr>
        <p:spPr>
          <a:xfrm>
            <a:off x="7411269" y="5204693"/>
            <a:ext cx="518862" cy="485957"/>
          </a:xfrm>
          <a:prstGeom prst="noSmoking">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6794414" y="5213710"/>
            <a:ext cx="556599" cy="4769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682658" y="5213710"/>
            <a:ext cx="556599" cy="4859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470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08F934-1BB0-454D-9AE2-D701D9938639}"/>
              </a:ext>
            </a:extLst>
          </p:cNvPr>
          <p:cNvPicPr>
            <a:picLocks noChangeAspect="1"/>
          </p:cNvPicPr>
          <p:nvPr/>
        </p:nvPicPr>
        <p:blipFill rotWithShape="1">
          <a:blip r:embed="rId2"/>
          <a:srcRect r="502" b="24131"/>
          <a:stretch/>
        </p:blipFill>
        <p:spPr>
          <a:xfrm>
            <a:off x="6136707" y="1868571"/>
            <a:ext cx="5050277" cy="3868826"/>
          </a:xfrm>
          <a:prstGeom prst="rect">
            <a:avLst/>
          </a:prstGeom>
        </p:spPr>
      </p:pic>
      <p:sp>
        <p:nvSpPr>
          <p:cNvPr id="2" name="Title 1"/>
          <p:cNvSpPr>
            <a:spLocks noGrp="1"/>
          </p:cNvSpPr>
          <p:nvPr>
            <p:ph type="title"/>
          </p:nvPr>
        </p:nvSpPr>
        <p:spPr>
          <a:xfrm>
            <a:off x="1186962" y="225421"/>
            <a:ext cx="10025521" cy="1293028"/>
          </a:xfrm>
        </p:spPr>
        <p:txBody>
          <a:bodyPr>
            <a:normAutofit/>
          </a:bodyPr>
          <a:lstStyle/>
          <a:p>
            <a:r>
              <a:rPr lang="en-US" b="1" dirty="0"/>
              <a:t>Process:</a:t>
            </a:r>
            <a:br>
              <a:rPr lang="en-US" dirty="0"/>
            </a:br>
            <a:r>
              <a:rPr lang="en-US" sz="3200" dirty="0"/>
              <a:t>Admin Approval Message</a:t>
            </a:r>
          </a:p>
        </p:txBody>
      </p:sp>
      <p:sp>
        <p:nvSpPr>
          <p:cNvPr id="3" name="Content Placeholder 2"/>
          <p:cNvSpPr>
            <a:spLocks noGrp="1"/>
          </p:cNvSpPr>
          <p:nvPr>
            <p:ph sz="half" idx="1"/>
          </p:nvPr>
        </p:nvSpPr>
        <p:spPr>
          <a:xfrm>
            <a:off x="1186962" y="1976386"/>
            <a:ext cx="4675820" cy="3868826"/>
          </a:xfrm>
        </p:spPr>
        <p:txBody>
          <a:bodyPr>
            <a:normAutofit/>
          </a:bodyPr>
          <a:lstStyle/>
          <a:p>
            <a:pPr marL="0" indent="0">
              <a:lnSpc>
                <a:spcPct val="100000"/>
              </a:lnSpc>
              <a:buNone/>
            </a:pPr>
            <a:r>
              <a:rPr lang="en-US" sz="2400" b="1" dirty="0"/>
              <a:t>After approval, the Data form is no longer available in workflow</a:t>
            </a:r>
          </a:p>
          <a:p>
            <a:pPr>
              <a:lnSpc>
                <a:spcPct val="100000"/>
              </a:lnSpc>
            </a:pPr>
            <a:r>
              <a:rPr lang="en-US" dirty="0"/>
              <a:t>To view an approved Data form:</a:t>
            </a:r>
          </a:p>
          <a:p>
            <a:pPr lvl="1">
              <a:lnSpc>
                <a:spcPct val="100000"/>
              </a:lnSpc>
              <a:buFont typeface="Arial" panose="020B0604020202020204" pitchFamily="34" charset="0"/>
              <a:buChar char="•"/>
            </a:pPr>
            <a:r>
              <a:rPr lang="en-US" dirty="0"/>
              <a:t>Create a Recommendation form</a:t>
            </a:r>
          </a:p>
          <a:p>
            <a:pPr lvl="1">
              <a:lnSpc>
                <a:spcPct val="100000"/>
              </a:lnSpc>
              <a:buFont typeface="Arial" panose="020B0604020202020204" pitchFamily="34" charset="0"/>
              <a:buChar char="•"/>
            </a:pPr>
            <a:r>
              <a:rPr lang="en-US" dirty="0"/>
              <a:t>Click the “Complete Information Sheet” link</a:t>
            </a:r>
          </a:p>
          <a:p>
            <a:pPr lvl="1">
              <a:lnSpc>
                <a:spcPct val="100000"/>
              </a:lnSpc>
              <a:buFont typeface="Arial" panose="020B0604020202020204" pitchFamily="34" charset="0"/>
              <a:buChar char="•"/>
            </a:pPr>
            <a:r>
              <a:rPr lang="en-US" dirty="0"/>
              <a:t>Data form opens</a:t>
            </a:r>
            <a:endParaRPr lang="en-US" b="1" u="sng" dirty="0"/>
          </a:p>
          <a:p>
            <a:pPr>
              <a:lnSpc>
                <a:spcPct val="100000"/>
              </a:lnSpc>
            </a:pPr>
            <a:endParaRPr lang="en-US" sz="1600" b="1" u="sng" dirty="0"/>
          </a:p>
          <a:p>
            <a:pPr>
              <a:lnSpc>
                <a:spcPct val="100000"/>
              </a:lnSpc>
            </a:pPr>
            <a:r>
              <a:rPr lang="en-US" sz="1600" b="1" u="sng" dirty="0"/>
              <a:t>Good to Know:</a:t>
            </a:r>
            <a:r>
              <a:rPr lang="en-US" sz="1600" dirty="0"/>
              <a:t>  </a:t>
            </a:r>
          </a:p>
          <a:p>
            <a:pPr>
              <a:lnSpc>
                <a:spcPct val="100000"/>
              </a:lnSpc>
            </a:pPr>
            <a:r>
              <a:rPr lang="en-US" sz="1600" dirty="0"/>
              <a:t>Copy the Data form WF Trans ID number here, for later use with the Recommendation form</a:t>
            </a:r>
          </a:p>
        </p:txBody>
      </p:sp>
      <p:sp>
        <p:nvSpPr>
          <p:cNvPr id="4" name="Slide Number Placeholder 3"/>
          <p:cNvSpPr>
            <a:spLocks noGrp="1"/>
          </p:cNvSpPr>
          <p:nvPr>
            <p:ph type="sldNum" sz="quarter" idx="12"/>
          </p:nvPr>
        </p:nvSpPr>
        <p:spPr/>
        <p:txBody>
          <a:bodyPr/>
          <a:lstStyle/>
          <a:p>
            <a:fld id="{6D22F896-40B5-4ADD-8801-0D06FADFA095}" type="slidenum">
              <a:rPr lang="en-US" smtClean="0"/>
              <a:t>79</a:t>
            </a:fld>
            <a:endParaRPr lang="en-US" dirty="0"/>
          </a:p>
        </p:txBody>
      </p:sp>
      <p:sp>
        <p:nvSpPr>
          <p:cNvPr id="8" name="Oval 7"/>
          <p:cNvSpPr/>
          <p:nvPr/>
        </p:nvSpPr>
        <p:spPr>
          <a:xfrm>
            <a:off x="5964890" y="2644179"/>
            <a:ext cx="1224742" cy="4979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822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3" y="230474"/>
            <a:ext cx="10016729" cy="1293028"/>
          </a:xfrm>
        </p:spPr>
        <p:txBody>
          <a:bodyPr/>
          <a:lstStyle/>
          <a:p>
            <a:r>
              <a:rPr lang="en-US" b="1" dirty="0"/>
              <a:t>Postdoc Admin: </a:t>
            </a:r>
            <a:br>
              <a:rPr lang="en-US" dirty="0"/>
            </a:br>
            <a:r>
              <a:rPr lang="en-US" sz="3200" dirty="0"/>
              <a:t>OPA Resources</a:t>
            </a:r>
          </a:p>
        </p:txBody>
      </p:sp>
      <p:sp>
        <p:nvSpPr>
          <p:cNvPr id="3" name="Content Placeholder 2"/>
          <p:cNvSpPr>
            <a:spLocks noGrp="1"/>
          </p:cNvSpPr>
          <p:nvPr>
            <p:ph idx="1"/>
          </p:nvPr>
        </p:nvSpPr>
        <p:spPr>
          <a:xfrm>
            <a:off x="1195754" y="1899299"/>
            <a:ext cx="10016729" cy="4378120"/>
          </a:xfrm>
        </p:spPr>
        <p:txBody>
          <a:bodyPr>
            <a:normAutofit/>
          </a:bodyPr>
          <a:lstStyle/>
          <a:p>
            <a:pPr>
              <a:lnSpc>
                <a:spcPct val="110000"/>
              </a:lnSpc>
            </a:pPr>
            <a:r>
              <a:rPr lang="en-US" sz="3600" dirty="0"/>
              <a:t>OPA’s Website Contains:</a:t>
            </a:r>
            <a:r>
              <a:rPr lang="en-US" dirty="0"/>
              <a:t>	</a:t>
            </a:r>
          </a:p>
          <a:p>
            <a:pPr lvl="1">
              <a:lnSpc>
                <a:spcPct val="110000"/>
              </a:lnSpc>
              <a:buFont typeface="Arial" panose="020B0604020202020204" pitchFamily="34" charset="0"/>
              <a:buChar char="•"/>
            </a:pPr>
            <a:r>
              <a:rPr lang="en-US" sz="2400" dirty="0"/>
              <a:t>All </a:t>
            </a:r>
            <a:r>
              <a:rPr lang="en-US" sz="2400" dirty="0">
                <a:hlinkClick r:id="rId2"/>
              </a:rPr>
              <a:t>Policy</a:t>
            </a:r>
            <a:r>
              <a:rPr lang="en-US" sz="2400" dirty="0"/>
              <a:t> and </a:t>
            </a:r>
            <a:r>
              <a:rPr lang="en-US" sz="2400" dirty="0">
                <a:hlinkClick r:id="rId3"/>
              </a:rPr>
              <a:t>Procedural</a:t>
            </a:r>
            <a:r>
              <a:rPr lang="en-US" sz="2400" dirty="0"/>
              <a:t> Information</a:t>
            </a:r>
          </a:p>
          <a:p>
            <a:pPr lvl="1">
              <a:lnSpc>
                <a:spcPct val="110000"/>
              </a:lnSpc>
              <a:buFont typeface="Arial" panose="020B0604020202020204" pitchFamily="34" charset="0"/>
              <a:buChar char="•"/>
            </a:pPr>
            <a:r>
              <a:rPr lang="en-US" sz="2400" dirty="0">
                <a:hlinkClick r:id="rId4"/>
              </a:rPr>
              <a:t>Postdoc Admin Home Page</a:t>
            </a:r>
            <a:endParaRPr lang="en-US" sz="2400" dirty="0"/>
          </a:p>
          <a:p>
            <a:pPr lvl="1">
              <a:lnSpc>
                <a:spcPct val="110000"/>
              </a:lnSpc>
              <a:buFont typeface="Arial" panose="020B0604020202020204" pitchFamily="34" charset="0"/>
              <a:buChar char="•"/>
            </a:pPr>
            <a:r>
              <a:rPr lang="en-US" sz="2400" dirty="0">
                <a:hlinkClick r:id="rId5"/>
              </a:rPr>
              <a:t>PD Web Forms Training Slides and Job Aids</a:t>
            </a:r>
            <a:endParaRPr lang="en-US" sz="2400" dirty="0"/>
          </a:p>
          <a:p>
            <a:pPr lvl="1">
              <a:lnSpc>
                <a:spcPct val="110000"/>
              </a:lnSpc>
              <a:buFont typeface="Arial" panose="020B0604020202020204" pitchFamily="34" charset="0"/>
              <a:buChar char="•"/>
            </a:pPr>
            <a:r>
              <a:rPr lang="en-US" sz="2400" dirty="0">
                <a:hlinkClick r:id="rId6"/>
              </a:rPr>
              <a:t>Postdoctoral Benefits Information</a:t>
            </a:r>
            <a:endParaRPr lang="en-US" sz="2400" dirty="0"/>
          </a:p>
          <a:p>
            <a:pPr lvl="1">
              <a:lnSpc>
                <a:spcPct val="110000"/>
              </a:lnSpc>
              <a:buFont typeface="Arial" panose="020B0604020202020204" pitchFamily="34" charset="0"/>
              <a:buChar char="•"/>
            </a:pPr>
            <a:r>
              <a:rPr lang="en-US" sz="2400" dirty="0">
                <a:hlinkClick r:id="rId7"/>
              </a:rPr>
              <a:t>Postdoc Administrator Blog</a:t>
            </a:r>
          </a:p>
          <a:p>
            <a:pPr lvl="2">
              <a:lnSpc>
                <a:spcPct val="110000"/>
              </a:lnSpc>
              <a:buFont typeface="Arial" panose="020B0604020202020204" pitchFamily="34" charset="0"/>
              <a:buChar char="•"/>
            </a:pPr>
            <a:r>
              <a:rPr lang="en-US" sz="2400" dirty="0"/>
              <a:t>Searchable archive of historical policy memos and quarterly meeting presentation slides</a:t>
            </a:r>
            <a:endParaRPr lang="en-US" dirty="0"/>
          </a:p>
          <a:p>
            <a:pPr marL="0" indent="0" algn="ctr">
              <a:buNone/>
            </a:pPr>
            <a:r>
              <a:rPr lang="en-US" sz="1400" dirty="0">
                <a:hlinkClick r:id="rId8"/>
              </a:rPr>
              <a:t>http://postdocs.stanford.edu </a:t>
            </a:r>
            <a:endParaRPr lang="en-US" sz="1400" dirty="0"/>
          </a:p>
          <a:p>
            <a:pPr marL="0" indent="0">
              <a:buNone/>
            </a:pP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41608316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i="1" dirty="0"/>
              <a:t>New Appointment: </a:t>
            </a:r>
          </a:p>
        </p:txBody>
      </p:sp>
      <p:sp>
        <p:nvSpPr>
          <p:cNvPr id="3" name="Text Placeholder 2"/>
          <p:cNvSpPr>
            <a:spLocks noGrp="1"/>
          </p:cNvSpPr>
          <p:nvPr>
            <p:ph type="body" idx="1"/>
          </p:nvPr>
        </p:nvSpPr>
        <p:spPr/>
        <p:txBody>
          <a:bodyPr/>
          <a:lstStyle/>
          <a:p>
            <a:r>
              <a:rPr lang="en-US" dirty="0"/>
              <a:t>Postdoc Admin: Create a Recommendation Web Form</a:t>
            </a:r>
          </a:p>
        </p:txBody>
      </p:sp>
      <p:sp>
        <p:nvSpPr>
          <p:cNvPr id="4" name="Slide Number Placeholder 3"/>
          <p:cNvSpPr>
            <a:spLocks noGrp="1"/>
          </p:cNvSpPr>
          <p:nvPr>
            <p:ph type="sldNum" sz="quarter" idx="12"/>
          </p:nvPr>
        </p:nvSpPr>
        <p:spPr/>
        <p:txBody>
          <a:bodyPr/>
          <a:lstStyle/>
          <a:p>
            <a:fld id="{6D22F896-40B5-4ADD-8801-0D06FADFA095}" type="slidenum">
              <a:rPr lang="en-US" smtClean="0"/>
              <a:t>80</a:t>
            </a:fld>
            <a:endParaRPr lang="en-US" dirty="0"/>
          </a:p>
        </p:txBody>
      </p:sp>
    </p:spTree>
    <p:extLst>
      <p:ext uri="{BB962C8B-B14F-4D97-AF65-F5344CB8AC3E}">
        <p14:creationId xmlns:p14="http://schemas.microsoft.com/office/powerpoint/2010/main" val="5715441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54" y="248856"/>
            <a:ext cx="10016729" cy="1293028"/>
          </a:xfrm>
        </p:spPr>
        <p:txBody>
          <a:bodyPr>
            <a:normAutofit/>
          </a:bodyPr>
          <a:lstStyle/>
          <a:p>
            <a:r>
              <a:rPr lang="en-US" b="1" dirty="0"/>
              <a:t>Process:</a:t>
            </a:r>
            <a:br>
              <a:rPr lang="en-US" dirty="0"/>
            </a:br>
            <a:r>
              <a:rPr lang="en-US" sz="3200" dirty="0"/>
              <a:t>Recommendation Form in Workflow</a:t>
            </a:r>
          </a:p>
        </p:txBody>
      </p:sp>
      <p:sp>
        <p:nvSpPr>
          <p:cNvPr id="7" name="Content Placeholder 6"/>
          <p:cNvSpPr>
            <a:spLocks noGrp="1"/>
          </p:cNvSpPr>
          <p:nvPr>
            <p:ph sz="half" idx="1"/>
          </p:nvPr>
        </p:nvSpPr>
        <p:spPr>
          <a:xfrm>
            <a:off x="1195754" y="2147461"/>
            <a:ext cx="4484078" cy="3900178"/>
          </a:xfrm>
        </p:spPr>
        <p:txBody>
          <a:bodyPr>
            <a:normAutofit/>
          </a:bodyPr>
          <a:lstStyle/>
          <a:p>
            <a:pPr marL="0" indent="0">
              <a:buNone/>
            </a:pPr>
            <a:r>
              <a:rPr lang="en-US" sz="2400" b="1" dirty="0"/>
              <a:t>Postdoc Admin has two roles </a:t>
            </a:r>
            <a:r>
              <a:rPr lang="en-US" sz="2400" dirty="0"/>
              <a:t>in the Recommendation form:</a:t>
            </a:r>
          </a:p>
          <a:p>
            <a:pPr lvl="1">
              <a:buFont typeface="Arial" panose="020B0604020202020204" pitchFamily="34" charset="0"/>
              <a:buChar char="•"/>
            </a:pPr>
            <a:r>
              <a:rPr lang="en-US" sz="2000" dirty="0"/>
              <a:t>Admin </a:t>
            </a:r>
            <a:r>
              <a:rPr lang="en-US" sz="2000" b="1" i="1" dirty="0"/>
              <a:t>Entry</a:t>
            </a:r>
          </a:p>
          <a:p>
            <a:pPr lvl="2">
              <a:buFont typeface="Arial" panose="020B0604020202020204" pitchFamily="34" charset="0"/>
              <a:buChar char="•"/>
            </a:pPr>
            <a:r>
              <a:rPr lang="en-US" sz="1800" i="1" dirty="0"/>
              <a:t>Creates</a:t>
            </a:r>
            <a:r>
              <a:rPr lang="en-US" sz="1800" dirty="0"/>
              <a:t> Recommendation Form and </a:t>
            </a:r>
            <a:r>
              <a:rPr lang="en-US" sz="1800" i="1" dirty="0"/>
              <a:t>submits</a:t>
            </a:r>
            <a:r>
              <a:rPr lang="en-US" sz="1800" dirty="0"/>
              <a:t> to Department Manager/DFA for approval</a:t>
            </a:r>
          </a:p>
          <a:p>
            <a:pPr lvl="1">
              <a:buFont typeface="Arial" panose="020B0604020202020204" pitchFamily="34" charset="0"/>
              <a:buChar char="•"/>
            </a:pPr>
            <a:r>
              <a:rPr lang="en-US" sz="2000" dirty="0"/>
              <a:t>Admin </a:t>
            </a:r>
            <a:r>
              <a:rPr lang="en-US" sz="2000" b="1" i="1" dirty="0"/>
              <a:t>Verify</a:t>
            </a:r>
            <a:r>
              <a:rPr lang="en-US" sz="2000" dirty="0"/>
              <a:t> </a:t>
            </a:r>
          </a:p>
          <a:p>
            <a:pPr lvl="2">
              <a:buFont typeface="Arial" panose="020B0604020202020204" pitchFamily="34" charset="0"/>
              <a:buChar char="•"/>
            </a:pPr>
            <a:r>
              <a:rPr lang="en-US" sz="1800" i="1" dirty="0"/>
              <a:t>Reviews</a:t>
            </a:r>
            <a:r>
              <a:rPr lang="en-US" sz="1800" dirty="0"/>
              <a:t> Recommendation Form for errors or late changes in appointment terms and </a:t>
            </a:r>
            <a:r>
              <a:rPr lang="en-US" sz="1800" i="1" dirty="0"/>
              <a:t>submits</a:t>
            </a:r>
            <a:r>
              <a:rPr lang="en-US" sz="1800" dirty="0"/>
              <a:t> to OPA for approval</a:t>
            </a:r>
          </a:p>
        </p:txBody>
      </p:sp>
      <p:pic>
        <p:nvPicPr>
          <p:cNvPr id="8" name="Content Placeholder 4"/>
          <p:cNvPicPr>
            <a:picLocks noGrp="1" noChangeAspect="1"/>
          </p:cNvPicPr>
          <p:nvPr>
            <p:ph sz="half" idx="2"/>
          </p:nvPr>
        </p:nvPicPr>
        <p:blipFill>
          <a:blip r:embed="rId2"/>
          <a:stretch>
            <a:fillRect/>
          </a:stretch>
        </p:blipFill>
        <p:spPr>
          <a:xfrm>
            <a:off x="6005146" y="1954030"/>
            <a:ext cx="5688624" cy="4093609"/>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81</a:t>
            </a:fld>
            <a:endParaRPr lang="en-US" dirty="0"/>
          </a:p>
        </p:txBody>
      </p:sp>
    </p:spTree>
    <p:extLst>
      <p:ext uri="{BB962C8B-B14F-4D97-AF65-F5344CB8AC3E}">
        <p14:creationId xmlns:p14="http://schemas.microsoft.com/office/powerpoint/2010/main" val="32360961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67583-B4DB-0B70-2091-722447810541}"/>
              </a:ext>
            </a:extLst>
          </p:cNvPr>
          <p:cNvPicPr>
            <a:picLocks noChangeAspect="1"/>
          </p:cNvPicPr>
          <p:nvPr/>
        </p:nvPicPr>
        <p:blipFill>
          <a:blip r:embed="rId2"/>
          <a:stretch>
            <a:fillRect/>
          </a:stretch>
        </p:blipFill>
        <p:spPr>
          <a:xfrm>
            <a:off x="5868333" y="1987889"/>
            <a:ext cx="5505733" cy="3946220"/>
          </a:xfrm>
          <a:prstGeom prst="rect">
            <a:avLst/>
          </a:prstGeom>
        </p:spPr>
      </p:pic>
      <p:sp>
        <p:nvSpPr>
          <p:cNvPr id="2" name="Title 1"/>
          <p:cNvSpPr>
            <a:spLocks noGrp="1"/>
          </p:cNvSpPr>
          <p:nvPr>
            <p:ph type="title"/>
          </p:nvPr>
        </p:nvSpPr>
        <p:spPr>
          <a:xfrm>
            <a:off x="1230923" y="220549"/>
            <a:ext cx="9981560" cy="1293028"/>
          </a:xfrm>
        </p:spPr>
        <p:txBody>
          <a:bodyPr/>
          <a:lstStyle/>
          <a:p>
            <a:r>
              <a:rPr lang="en-US" b="1" dirty="0"/>
              <a:t>Click Steps:</a:t>
            </a:r>
            <a:br>
              <a:rPr lang="en-US" b="1" dirty="0"/>
            </a:br>
            <a:r>
              <a:rPr lang="en-US" sz="3200" dirty="0"/>
              <a:t>Create a Recommendation Form</a:t>
            </a:r>
          </a:p>
        </p:txBody>
      </p:sp>
      <p:sp>
        <p:nvSpPr>
          <p:cNvPr id="3" name="Content Placeholder 2"/>
          <p:cNvSpPr>
            <a:spLocks noGrp="1"/>
          </p:cNvSpPr>
          <p:nvPr>
            <p:ph sz="half" idx="1"/>
          </p:nvPr>
        </p:nvSpPr>
        <p:spPr>
          <a:xfrm>
            <a:off x="1230922" y="2054179"/>
            <a:ext cx="4637411" cy="4060702"/>
          </a:xfrm>
        </p:spPr>
        <p:txBody>
          <a:bodyPr>
            <a:normAutofit fontScale="92500" lnSpcReduction="20000"/>
          </a:bodyPr>
          <a:lstStyle/>
          <a:p>
            <a:pPr>
              <a:buFont typeface="Arial" panose="020B0604020202020204" pitchFamily="34" charset="0"/>
              <a:buChar char="•"/>
            </a:pPr>
            <a:r>
              <a:rPr lang="en-US" sz="2400" b="1" dirty="0"/>
              <a:t>Click OPA/Bechtel Center tab</a:t>
            </a:r>
          </a:p>
          <a:p>
            <a:pPr>
              <a:buFont typeface="Arial" panose="020B0604020202020204" pitchFamily="34" charset="0"/>
              <a:buChar char="•"/>
            </a:pPr>
            <a:r>
              <a:rPr lang="en-US" sz="2400" b="1" dirty="0"/>
              <a:t>Click Postdoc </a:t>
            </a:r>
          </a:p>
          <a:p>
            <a:pPr>
              <a:buFont typeface="Arial" panose="020B0604020202020204" pitchFamily="34" charset="0"/>
              <a:buChar char="•"/>
            </a:pPr>
            <a:r>
              <a:rPr lang="en-US" sz="2400" b="1" dirty="0"/>
              <a:t>Click Postdoc Administrative Forms</a:t>
            </a:r>
          </a:p>
          <a:p>
            <a:pPr>
              <a:buFont typeface="Arial" panose="020B0604020202020204" pitchFamily="34" charset="0"/>
              <a:buChar char="•"/>
            </a:pPr>
            <a:r>
              <a:rPr lang="en-US" sz="2400" b="1" dirty="0"/>
              <a:t>Click “Recommendation form”</a:t>
            </a:r>
          </a:p>
          <a:p>
            <a:r>
              <a:rPr lang="en-US" dirty="0"/>
              <a:t>The screen populates with Search boxes</a:t>
            </a:r>
          </a:p>
          <a:p>
            <a:pPr lvl="1">
              <a:buFont typeface="Arial" panose="020B0604020202020204" pitchFamily="34" charset="0"/>
              <a:buChar char="•"/>
            </a:pPr>
            <a:r>
              <a:rPr lang="en-US" b="1" dirty="0"/>
              <a:t>Ignore</a:t>
            </a:r>
            <a:r>
              <a:rPr lang="en-US" dirty="0"/>
              <a:t> the search boxes and Search button</a:t>
            </a:r>
          </a:p>
          <a:p>
            <a:pPr lvl="1">
              <a:buFont typeface="Arial" panose="020B0604020202020204" pitchFamily="34" charset="0"/>
              <a:buChar char="•"/>
            </a:pPr>
            <a:r>
              <a:rPr lang="en-US" dirty="0"/>
              <a:t>These are used to find EXISTING web forms</a:t>
            </a:r>
          </a:p>
          <a:p>
            <a:pPr>
              <a:buFont typeface="Arial" panose="020B0604020202020204" pitchFamily="34" charset="0"/>
              <a:buChar char="•"/>
            </a:pPr>
            <a:r>
              <a:rPr lang="en-US" sz="2400" b="1" dirty="0"/>
              <a:t>Click the “Add” button </a:t>
            </a:r>
            <a:r>
              <a:rPr lang="en-US" sz="2400" dirty="0"/>
              <a:t>to create a new Recommendation form</a:t>
            </a:r>
          </a:p>
          <a:p>
            <a:endParaRPr lang="en-US" sz="2400" dirty="0"/>
          </a:p>
          <a:p>
            <a:pPr marL="0" indent="0" algn="ctr">
              <a:buNone/>
            </a:pPr>
            <a:r>
              <a:rPr lang="en-US" sz="1400" dirty="0">
                <a:hlinkClick r:id="rId3"/>
              </a:rPr>
              <a:t>https://axess.sahr.stanford.edu/</a:t>
            </a:r>
            <a:endParaRPr lang="en-US" sz="1400" dirty="0"/>
          </a:p>
          <a:p>
            <a:pPr marL="0" indent="0" algn="ctr">
              <a:buNone/>
            </a:pP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82</a:t>
            </a:fld>
            <a:endParaRPr lang="en-US" dirty="0"/>
          </a:p>
        </p:txBody>
      </p:sp>
      <p:sp>
        <p:nvSpPr>
          <p:cNvPr id="7" name="Oval 6"/>
          <p:cNvSpPr/>
          <p:nvPr/>
        </p:nvSpPr>
        <p:spPr>
          <a:xfrm>
            <a:off x="6064455" y="3194407"/>
            <a:ext cx="1568970" cy="6196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Oval 11"/>
          <p:cNvSpPr/>
          <p:nvPr/>
        </p:nvSpPr>
        <p:spPr>
          <a:xfrm>
            <a:off x="7556264" y="5406152"/>
            <a:ext cx="709957" cy="4143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quot;No&quot; Symbol 12"/>
          <p:cNvSpPr/>
          <p:nvPr/>
        </p:nvSpPr>
        <p:spPr>
          <a:xfrm>
            <a:off x="6221703" y="5406152"/>
            <a:ext cx="721895" cy="414355"/>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quot;No&quot; Symbol 13"/>
          <p:cNvSpPr/>
          <p:nvPr/>
        </p:nvSpPr>
        <p:spPr>
          <a:xfrm>
            <a:off x="7447510" y="3960999"/>
            <a:ext cx="1176888" cy="1156137"/>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144925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D5C3D484-A9AA-4B3A-839C-B076434D27D1}"/>
              </a:ext>
            </a:extLst>
          </p:cNvPr>
          <p:cNvPicPr>
            <a:picLocks noGrp="1" noChangeAspect="1"/>
          </p:cNvPicPr>
          <p:nvPr>
            <p:ph sz="half" idx="2"/>
          </p:nvPr>
        </p:nvPicPr>
        <p:blipFill>
          <a:blip r:embed="rId2"/>
          <a:stretch>
            <a:fillRect/>
          </a:stretch>
        </p:blipFill>
        <p:spPr>
          <a:xfrm>
            <a:off x="6275358" y="1827427"/>
            <a:ext cx="4937125" cy="4436403"/>
          </a:xfrm>
        </p:spPr>
      </p:pic>
      <p:sp>
        <p:nvSpPr>
          <p:cNvPr id="2" name="Title 1"/>
          <p:cNvSpPr>
            <a:spLocks noGrp="1"/>
          </p:cNvSpPr>
          <p:nvPr>
            <p:ph type="title"/>
          </p:nvPr>
        </p:nvSpPr>
        <p:spPr>
          <a:xfrm>
            <a:off x="1178169" y="264696"/>
            <a:ext cx="10034314" cy="1293028"/>
          </a:xfrm>
        </p:spPr>
        <p:txBody>
          <a:bodyPr/>
          <a:lstStyle/>
          <a:p>
            <a:r>
              <a:rPr lang="en-US" b="1" dirty="0"/>
              <a:t>Click Steps:</a:t>
            </a:r>
            <a:br>
              <a:rPr lang="en-US" b="1" dirty="0"/>
            </a:br>
            <a:r>
              <a:rPr lang="en-US" sz="3200" dirty="0"/>
              <a:t>Transaction Details Box</a:t>
            </a:r>
          </a:p>
        </p:txBody>
      </p:sp>
      <p:sp>
        <p:nvSpPr>
          <p:cNvPr id="3" name="Content Placeholder 2"/>
          <p:cNvSpPr>
            <a:spLocks noGrp="1"/>
          </p:cNvSpPr>
          <p:nvPr>
            <p:ph sz="half" idx="1"/>
          </p:nvPr>
        </p:nvSpPr>
        <p:spPr>
          <a:xfrm>
            <a:off x="1178169" y="1746175"/>
            <a:ext cx="5050578" cy="4517655"/>
          </a:xfrm>
        </p:spPr>
        <p:txBody>
          <a:bodyPr>
            <a:noAutofit/>
          </a:bodyPr>
          <a:lstStyle/>
          <a:p>
            <a:pPr marL="0" indent="0">
              <a:buNone/>
            </a:pPr>
            <a:r>
              <a:rPr lang="en-US" b="1" dirty="0"/>
              <a:t>Text Entry Fields:</a:t>
            </a:r>
          </a:p>
          <a:p>
            <a:pPr>
              <a:buFont typeface="Arial" panose="020B0604020202020204" pitchFamily="34" charset="0"/>
              <a:buChar char="•"/>
            </a:pPr>
            <a:r>
              <a:rPr lang="en-US" sz="1800" b="1" dirty="0"/>
              <a:t>Request Type</a:t>
            </a:r>
          </a:p>
          <a:p>
            <a:pPr lvl="1">
              <a:buFont typeface="Arial" panose="020B0604020202020204" pitchFamily="34" charset="0"/>
              <a:buChar char="•"/>
            </a:pPr>
            <a:r>
              <a:rPr lang="en-US" sz="1600" dirty="0"/>
              <a:t>New Appointment </a:t>
            </a:r>
          </a:p>
          <a:p>
            <a:pPr lvl="2">
              <a:buFont typeface="Arial" panose="020B0604020202020204" pitchFamily="34" charset="0"/>
              <a:buChar char="•"/>
            </a:pPr>
            <a:r>
              <a:rPr lang="en-US" sz="1200" dirty="0"/>
              <a:t>Requires the approved Data form ID#</a:t>
            </a:r>
          </a:p>
          <a:p>
            <a:pPr lvl="1">
              <a:buFont typeface="Arial" panose="020B0604020202020204" pitchFamily="34" charset="0"/>
              <a:buChar char="•"/>
            </a:pPr>
            <a:r>
              <a:rPr lang="en-US" sz="1600" dirty="0"/>
              <a:t>Department Transfer </a:t>
            </a:r>
          </a:p>
          <a:p>
            <a:pPr lvl="2">
              <a:buFont typeface="Arial" panose="020B0604020202020204" pitchFamily="34" charset="0"/>
              <a:buChar char="•"/>
            </a:pPr>
            <a:r>
              <a:rPr lang="en-US" sz="1200" dirty="0"/>
              <a:t>Requires an approved Termination form ID#</a:t>
            </a:r>
          </a:p>
          <a:p>
            <a:pPr lvl="1">
              <a:buFont typeface="Arial" panose="020B0604020202020204" pitchFamily="34" charset="0"/>
              <a:buChar char="•"/>
            </a:pPr>
            <a:r>
              <a:rPr lang="en-US" sz="1600" dirty="0"/>
              <a:t>Returning Postdoc</a:t>
            </a:r>
          </a:p>
          <a:p>
            <a:pPr lvl="2">
              <a:buFont typeface="Arial" panose="020B0604020202020204" pitchFamily="34" charset="0"/>
              <a:buChar char="•"/>
            </a:pPr>
            <a:r>
              <a:rPr lang="en-US" sz="1200" dirty="0"/>
              <a:t>Requires the Stanford Postdoc ID# from previous appointment</a:t>
            </a:r>
          </a:p>
          <a:p>
            <a:pPr>
              <a:buFont typeface="Arial" panose="020B0604020202020204" pitchFamily="34" charset="0"/>
              <a:buChar char="•"/>
            </a:pPr>
            <a:r>
              <a:rPr lang="en-US" sz="1800" b="1" dirty="0"/>
              <a:t>Postdoctoral Request Type </a:t>
            </a:r>
            <a:r>
              <a:rPr lang="en-US" sz="1200" b="1" dirty="0"/>
              <a:t>(determines questions on form)</a:t>
            </a:r>
            <a:endParaRPr lang="en-US" sz="1800" b="1" dirty="0"/>
          </a:p>
          <a:p>
            <a:pPr lvl="1">
              <a:buFont typeface="Arial" panose="020B0604020202020204" pitchFamily="34" charset="0"/>
              <a:buChar char="•"/>
            </a:pPr>
            <a:r>
              <a:rPr lang="en-US" sz="1400" dirty="0"/>
              <a:t>Research</a:t>
            </a:r>
          </a:p>
          <a:p>
            <a:pPr lvl="1">
              <a:buFont typeface="Arial" panose="020B0604020202020204" pitchFamily="34" charset="0"/>
              <a:buChar char="•"/>
            </a:pPr>
            <a:r>
              <a:rPr lang="en-US" sz="1400" dirty="0">
                <a:hlinkClick r:id="rId3"/>
              </a:rPr>
              <a:t>Clinical</a:t>
            </a:r>
            <a:r>
              <a:rPr lang="en-US" sz="1400" dirty="0"/>
              <a:t> (Separate training; School of Medicine only)</a:t>
            </a:r>
          </a:p>
          <a:p>
            <a:pPr marL="0" indent="0">
              <a:buNone/>
            </a:pPr>
            <a:r>
              <a:rPr lang="en-US" sz="1200" b="1" dirty="0"/>
              <a:t>Three hyperlinks</a:t>
            </a:r>
          </a:p>
          <a:p>
            <a:pPr lvl="1">
              <a:buFont typeface="Arial" panose="020B0604020202020204" pitchFamily="34" charset="0"/>
              <a:buChar char="•"/>
            </a:pPr>
            <a:r>
              <a:rPr lang="en-US" sz="1100" dirty="0"/>
              <a:t>Comparative Display of Biographic Data - compares data to DS-2019 form</a:t>
            </a:r>
          </a:p>
          <a:p>
            <a:pPr lvl="1">
              <a:buFont typeface="Arial" panose="020B0604020202020204" pitchFamily="34" charset="0"/>
              <a:buChar char="•"/>
            </a:pPr>
            <a:r>
              <a:rPr lang="en-US" sz="1100" dirty="0"/>
              <a:t>Offer Letter - opens the offer letter for review of data entry</a:t>
            </a:r>
          </a:p>
          <a:p>
            <a:pPr lvl="2">
              <a:buFont typeface="Arial" panose="020B0604020202020204" pitchFamily="34" charset="0"/>
              <a:buChar char="•"/>
            </a:pPr>
            <a:r>
              <a:rPr lang="en-US" sz="1100" dirty="0"/>
              <a:t>Data entry fields display as blank until data is </a:t>
            </a:r>
            <a:r>
              <a:rPr lang="en-US" sz="1100" i="1" dirty="0"/>
              <a:t>entered and saved</a:t>
            </a:r>
            <a:endParaRPr lang="en-US" sz="1100" dirty="0"/>
          </a:p>
          <a:p>
            <a:pPr lvl="1">
              <a:buFont typeface="Arial" panose="020B0604020202020204" pitchFamily="34" charset="0"/>
              <a:buChar char="•"/>
            </a:pPr>
            <a:r>
              <a:rPr lang="en-US" sz="1100" dirty="0"/>
              <a:t>Complete Information Sheet - opens the approved Data form</a:t>
            </a:r>
          </a:p>
        </p:txBody>
      </p:sp>
      <p:sp>
        <p:nvSpPr>
          <p:cNvPr id="5" name="Slide Number Placeholder 4"/>
          <p:cNvSpPr>
            <a:spLocks noGrp="1"/>
          </p:cNvSpPr>
          <p:nvPr>
            <p:ph type="sldNum" sz="quarter" idx="12"/>
          </p:nvPr>
        </p:nvSpPr>
        <p:spPr/>
        <p:txBody>
          <a:bodyPr/>
          <a:lstStyle/>
          <a:p>
            <a:fld id="{6D22F896-40B5-4ADD-8801-0D06FADFA095}" type="slidenum">
              <a:rPr lang="en-US" smtClean="0"/>
              <a:t>83</a:t>
            </a:fld>
            <a:endParaRPr lang="en-US" dirty="0"/>
          </a:p>
        </p:txBody>
      </p:sp>
      <p:sp>
        <p:nvSpPr>
          <p:cNvPr id="12" name="Oval 11">
            <a:extLst>
              <a:ext uri="{FF2B5EF4-FFF2-40B4-BE49-F238E27FC236}">
                <a16:creationId xmlns:a16="http://schemas.microsoft.com/office/drawing/2014/main" id="{7582B870-2B38-4F28-AA63-C9920BBF9FED}"/>
              </a:ext>
            </a:extLst>
          </p:cNvPr>
          <p:cNvSpPr/>
          <p:nvPr/>
        </p:nvSpPr>
        <p:spPr>
          <a:xfrm>
            <a:off x="7858897" y="5030573"/>
            <a:ext cx="1869989" cy="8512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1895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962" y="232031"/>
            <a:ext cx="10025521" cy="1293028"/>
          </a:xfrm>
        </p:spPr>
        <p:txBody>
          <a:bodyPr>
            <a:normAutofit/>
          </a:bodyPr>
          <a:lstStyle/>
          <a:p>
            <a:r>
              <a:rPr lang="en-US" b="1" dirty="0"/>
              <a:t>Click Steps:</a:t>
            </a:r>
            <a:br>
              <a:rPr lang="en-US" b="1" dirty="0"/>
            </a:br>
            <a:r>
              <a:rPr lang="en-US" sz="3200" dirty="0"/>
              <a:t>Transaction Details Box</a:t>
            </a:r>
          </a:p>
        </p:txBody>
      </p:sp>
      <p:sp>
        <p:nvSpPr>
          <p:cNvPr id="3" name="Content Placeholder 2"/>
          <p:cNvSpPr>
            <a:spLocks noGrp="1"/>
          </p:cNvSpPr>
          <p:nvPr>
            <p:ph sz="half" idx="1"/>
          </p:nvPr>
        </p:nvSpPr>
        <p:spPr>
          <a:xfrm>
            <a:off x="1186962" y="1939582"/>
            <a:ext cx="4909038" cy="4197449"/>
          </a:xfrm>
        </p:spPr>
        <p:txBody>
          <a:bodyPr>
            <a:normAutofit/>
          </a:bodyPr>
          <a:lstStyle/>
          <a:p>
            <a:pPr marL="201168" lvl="1" indent="0">
              <a:buNone/>
            </a:pPr>
            <a:r>
              <a:rPr lang="en-US" b="1" dirty="0"/>
              <a:t>Information from the Data form populates these boxes:</a:t>
            </a:r>
          </a:p>
          <a:p>
            <a:pPr marL="201168" lvl="1" indent="0">
              <a:buNone/>
            </a:pPr>
            <a:endParaRPr lang="en-US" b="1" dirty="0"/>
          </a:p>
          <a:p>
            <a:pPr lvl="1">
              <a:buFont typeface="Arial" panose="020B0604020202020204" pitchFamily="34" charset="0"/>
              <a:buChar char="•"/>
            </a:pPr>
            <a:r>
              <a:rPr lang="en-US" sz="2000" dirty="0"/>
              <a:t>Appointee Information</a:t>
            </a:r>
          </a:p>
          <a:p>
            <a:pPr lvl="1">
              <a:buFont typeface="Arial" panose="020B0604020202020204" pitchFamily="34" charset="0"/>
              <a:buChar char="•"/>
            </a:pPr>
            <a:r>
              <a:rPr lang="en-US" sz="2000" dirty="0"/>
              <a:t>Department Applied</a:t>
            </a:r>
          </a:p>
          <a:p>
            <a:pPr lvl="1">
              <a:buFont typeface="Arial" panose="020B0604020202020204" pitchFamily="34" charset="0"/>
              <a:buChar char="•"/>
            </a:pPr>
            <a:r>
              <a:rPr lang="en-US" sz="2000" dirty="0"/>
              <a:t>Education Details</a:t>
            </a:r>
          </a:p>
        </p:txBody>
      </p:sp>
      <p:sp>
        <p:nvSpPr>
          <p:cNvPr id="5" name="Slide Number Placeholder 4"/>
          <p:cNvSpPr>
            <a:spLocks noGrp="1"/>
          </p:cNvSpPr>
          <p:nvPr>
            <p:ph type="sldNum" sz="quarter" idx="12"/>
          </p:nvPr>
        </p:nvSpPr>
        <p:spPr/>
        <p:txBody>
          <a:bodyPr/>
          <a:lstStyle/>
          <a:p>
            <a:fld id="{6D22F896-40B5-4ADD-8801-0D06FADFA095}" type="slidenum">
              <a:rPr lang="en-US" smtClean="0"/>
              <a:t>84</a:t>
            </a:fld>
            <a:endParaRPr lang="en-US" dirty="0"/>
          </a:p>
        </p:txBody>
      </p:sp>
      <p:pic>
        <p:nvPicPr>
          <p:cNvPr id="10" name="Content Placeholder 9">
            <a:extLst>
              <a:ext uri="{FF2B5EF4-FFF2-40B4-BE49-F238E27FC236}">
                <a16:creationId xmlns:a16="http://schemas.microsoft.com/office/drawing/2014/main" id="{591ED9D0-EA32-4D67-8F7A-04A643520006}"/>
              </a:ext>
            </a:extLst>
          </p:cNvPr>
          <p:cNvPicPr>
            <a:picLocks noGrp="1" noChangeAspect="1"/>
          </p:cNvPicPr>
          <p:nvPr>
            <p:ph sz="half" idx="2"/>
          </p:nvPr>
        </p:nvPicPr>
        <p:blipFill>
          <a:blip r:embed="rId2"/>
          <a:stretch>
            <a:fillRect/>
          </a:stretch>
        </p:blipFill>
        <p:spPr>
          <a:xfrm>
            <a:off x="6275358" y="1939582"/>
            <a:ext cx="5345512" cy="3910802"/>
          </a:xfrm>
        </p:spPr>
      </p:pic>
    </p:spTree>
    <p:extLst>
      <p:ext uri="{BB962C8B-B14F-4D97-AF65-F5344CB8AC3E}">
        <p14:creationId xmlns:p14="http://schemas.microsoft.com/office/powerpoint/2010/main" val="34690174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074" y="140677"/>
            <a:ext cx="10873099" cy="800100"/>
          </a:xfrm>
        </p:spPr>
        <p:txBody>
          <a:bodyPr>
            <a:normAutofit fontScale="90000"/>
          </a:bodyPr>
          <a:lstStyle/>
          <a:p>
            <a:pPr algn="ctr"/>
            <a:r>
              <a:rPr lang="en-US" sz="3200" b="1" i="1" dirty="0"/>
              <a:t>Click Steps Video:</a:t>
            </a:r>
            <a:br>
              <a:rPr lang="en-US" sz="3200" i="1" dirty="0"/>
            </a:br>
            <a:r>
              <a:rPr lang="en-US" sz="3200" b="1" i="1" dirty="0"/>
              <a:t> </a:t>
            </a:r>
            <a:r>
              <a:rPr lang="en-US" sz="3200" i="1" dirty="0"/>
              <a:t>Transaction Details Box</a:t>
            </a:r>
          </a:p>
        </p:txBody>
      </p:sp>
      <p:sp>
        <p:nvSpPr>
          <p:cNvPr id="4" name="Slide Number Placeholder 3"/>
          <p:cNvSpPr>
            <a:spLocks noGrp="1"/>
          </p:cNvSpPr>
          <p:nvPr>
            <p:ph type="sldNum" sz="quarter" idx="12"/>
          </p:nvPr>
        </p:nvSpPr>
        <p:spPr/>
        <p:txBody>
          <a:bodyPr/>
          <a:lstStyle/>
          <a:p>
            <a:fld id="{6D22F896-40B5-4ADD-8801-0D06FADFA095}" type="slidenum">
              <a:rPr lang="en-US" smtClean="0"/>
              <a:t>85</a:t>
            </a:fld>
            <a:endParaRPr lang="en-US" dirty="0"/>
          </a:p>
        </p:txBody>
      </p:sp>
      <p:pic>
        <p:nvPicPr>
          <p:cNvPr id="5" name="Screen Recording 4">
            <a:hlinkClick r:id="" action="ppaction://media"/>
            <a:extLst>
              <a:ext uri="{FF2B5EF4-FFF2-40B4-BE49-F238E27FC236}">
                <a16:creationId xmlns:a16="http://schemas.microsoft.com/office/drawing/2014/main" id="{F1EB2ADC-B120-49B6-B57A-2843F8FF1E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9323" y="1811044"/>
            <a:ext cx="8102600" cy="4539757"/>
          </a:xfrm>
          <a:prstGeom prst="rect">
            <a:avLst/>
          </a:prstGeom>
        </p:spPr>
      </p:pic>
    </p:spTree>
    <p:extLst>
      <p:ext uri="{BB962C8B-B14F-4D97-AF65-F5344CB8AC3E}">
        <p14:creationId xmlns:p14="http://schemas.microsoft.com/office/powerpoint/2010/main" val="1849705719"/>
      </p:ext>
    </p:extLst>
  </p:cSld>
  <p:clrMapOvr>
    <a:masterClrMapping/>
  </p:clrMapOvr>
  <mc:AlternateContent xmlns:mc="http://schemas.openxmlformats.org/markup-compatibility/2006" xmlns:p14="http://schemas.microsoft.com/office/powerpoint/2010/main">
    <mc:Choice Requires="p14">
      <p:transition spd="slow" p14:dur="2000" advTm="84096"/>
    </mc:Choice>
    <mc:Fallback xmlns="">
      <p:transition spd="slow" advTm="84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EF4DD36-A83A-4AFA-B0D0-DDBE7EBBE1DF}"/>
              </a:ext>
            </a:extLst>
          </p:cNvPr>
          <p:cNvPicPr>
            <a:picLocks noGrp="1" noChangeAspect="1"/>
          </p:cNvPicPr>
          <p:nvPr>
            <p:ph sz="half" idx="2"/>
          </p:nvPr>
        </p:nvPicPr>
        <p:blipFill>
          <a:blip r:embed="rId2"/>
          <a:stretch>
            <a:fillRect/>
          </a:stretch>
        </p:blipFill>
        <p:spPr>
          <a:xfrm>
            <a:off x="6312131" y="1865254"/>
            <a:ext cx="4937125" cy="1980720"/>
          </a:xfrm>
        </p:spPr>
      </p:pic>
      <p:sp>
        <p:nvSpPr>
          <p:cNvPr id="2" name="Title 1"/>
          <p:cNvSpPr>
            <a:spLocks noGrp="1"/>
          </p:cNvSpPr>
          <p:nvPr>
            <p:ph type="title"/>
          </p:nvPr>
        </p:nvSpPr>
        <p:spPr>
          <a:xfrm>
            <a:off x="1195754" y="199108"/>
            <a:ext cx="10016729" cy="1293028"/>
          </a:xfrm>
        </p:spPr>
        <p:txBody>
          <a:bodyPr/>
          <a:lstStyle/>
          <a:p>
            <a:r>
              <a:rPr lang="en-US" b="1" dirty="0"/>
              <a:t>Click Steps:</a:t>
            </a:r>
            <a:br>
              <a:rPr lang="en-US" b="1" dirty="0"/>
            </a:br>
            <a:r>
              <a:rPr lang="en-US" sz="3200" dirty="0"/>
              <a:t>Academic Information Box</a:t>
            </a:r>
          </a:p>
        </p:txBody>
      </p:sp>
      <p:sp>
        <p:nvSpPr>
          <p:cNvPr id="3" name="Content Placeholder 2"/>
          <p:cNvSpPr>
            <a:spLocks noGrp="1"/>
          </p:cNvSpPr>
          <p:nvPr>
            <p:ph sz="half" idx="1"/>
          </p:nvPr>
        </p:nvSpPr>
        <p:spPr>
          <a:xfrm>
            <a:off x="1195753" y="2052807"/>
            <a:ext cx="4900247" cy="4022678"/>
          </a:xfrm>
        </p:spPr>
        <p:txBody>
          <a:bodyPr>
            <a:noAutofit/>
          </a:bodyPr>
          <a:lstStyle/>
          <a:p>
            <a:pPr marL="0" indent="0">
              <a:buNone/>
            </a:pPr>
            <a:r>
              <a:rPr lang="en-US" sz="2800" b="1" dirty="0"/>
              <a:t>Academic Information Fields:</a:t>
            </a:r>
          </a:p>
          <a:p>
            <a:pPr>
              <a:buFont typeface="Arial" panose="020B0604020202020204" pitchFamily="34" charset="0"/>
              <a:buChar char="•"/>
            </a:pPr>
            <a:r>
              <a:rPr lang="en-US" sz="2400" dirty="0"/>
              <a:t>Data MUST be entered in these fields:</a:t>
            </a:r>
          </a:p>
          <a:p>
            <a:pPr lvl="1">
              <a:buFont typeface="Arial" panose="020B0604020202020204" pitchFamily="34" charset="0"/>
              <a:buChar char="•"/>
            </a:pPr>
            <a:r>
              <a:rPr lang="en-US" sz="2000" dirty="0"/>
              <a:t>From left to right across the page</a:t>
            </a:r>
          </a:p>
          <a:p>
            <a:pPr lvl="1">
              <a:buFont typeface="Arial" panose="020B0604020202020204" pitchFamily="34" charset="0"/>
              <a:buChar char="•"/>
            </a:pPr>
            <a:r>
              <a:rPr lang="en-US" sz="2000" dirty="0"/>
              <a:t>In this order:</a:t>
            </a:r>
          </a:p>
          <a:p>
            <a:pPr lvl="2">
              <a:buFont typeface="Arial" panose="020B0604020202020204" pitchFamily="34" charset="0"/>
              <a:buChar char="•"/>
            </a:pPr>
            <a:r>
              <a:rPr lang="en-US" sz="2000" b="1" dirty="0"/>
              <a:t>Academic Career</a:t>
            </a:r>
          </a:p>
          <a:p>
            <a:pPr lvl="2">
              <a:buFont typeface="Arial" panose="020B0604020202020204" pitchFamily="34" charset="0"/>
              <a:buChar char="•"/>
            </a:pPr>
            <a:r>
              <a:rPr lang="en-US" sz="2000" b="1" dirty="0"/>
              <a:t>Academic Program</a:t>
            </a:r>
          </a:p>
          <a:p>
            <a:pPr lvl="2">
              <a:buFont typeface="Arial" panose="020B0604020202020204" pitchFamily="34" charset="0"/>
              <a:buChar char="•"/>
            </a:pPr>
            <a:r>
              <a:rPr lang="en-US" sz="2000" b="1" dirty="0"/>
              <a:t>Academic Plan </a:t>
            </a:r>
          </a:p>
          <a:p>
            <a:pPr lvl="2">
              <a:buFont typeface="Arial" panose="020B0604020202020204" pitchFamily="34" charset="0"/>
              <a:buChar char="•"/>
            </a:pPr>
            <a:r>
              <a:rPr lang="en-US" sz="2000" b="1" dirty="0"/>
              <a:t>Academic Sub-Plan (if any)</a:t>
            </a:r>
          </a:p>
          <a:p>
            <a:pPr lvl="2">
              <a:buFont typeface="Arial" panose="020B0604020202020204" pitchFamily="34" charset="0"/>
              <a:buChar char="•"/>
            </a:pPr>
            <a:r>
              <a:rPr lang="en-US" sz="2000" b="1" dirty="0"/>
              <a:t>Other Stanford Association (if any)</a:t>
            </a:r>
          </a:p>
        </p:txBody>
      </p:sp>
      <p:sp>
        <p:nvSpPr>
          <p:cNvPr id="5" name="Slide Number Placeholder 4"/>
          <p:cNvSpPr>
            <a:spLocks noGrp="1"/>
          </p:cNvSpPr>
          <p:nvPr>
            <p:ph type="sldNum" sz="quarter" idx="12"/>
          </p:nvPr>
        </p:nvSpPr>
        <p:spPr/>
        <p:txBody>
          <a:bodyPr/>
          <a:lstStyle/>
          <a:p>
            <a:fld id="{6D22F896-40B5-4ADD-8801-0D06FADFA095}" type="slidenum">
              <a:rPr lang="en-US" smtClean="0"/>
              <a:t>86</a:t>
            </a:fld>
            <a:endParaRPr lang="en-US" dirty="0"/>
          </a:p>
        </p:txBody>
      </p:sp>
      <p:cxnSp>
        <p:nvCxnSpPr>
          <p:cNvPr id="8" name="Straight Arrow Connector 7"/>
          <p:cNvCxnSpPr/>
          <p:nvPr/>
        </p:nvCxnSpPr>
        <p:spPr>
          <a:xfrm>
            <a:off x="7711982" y="2612832"/>
            <a:ext cx="989751"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711983" y="3023454"/>
            <a:ext cx="989751"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2520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14CA5EBF-F72B-4499-BF81-B3FB0EB7391A}"/>
              </a:ext>
            </a:extLst>
          </p:cNvPr>
          <p:cNvPicPr>
            <a:picLocks noGrp="1" noChangeAspect="1"/>
          </p:cNvPicPr>
          <p:nvPr>
            <p:ph sz="half" idx="2"/>
          </p:nvPr>
        </p:nvPicPr>
        <p:blipFill>
          <a:blip r:embed="rId2"/>
          <a:stretch>
            <a:fillRect/>
          </a:stretch>
        </p:blipFill>
        <p:spPr>
          <a:xfrm>
            <a:off x="6184350" y="2069368"/>
            <a:ext cx="4937125" cy="4024124"/>
          </a:xfrm>
        </p:spPr>
      </p:pic>
      <p:sp>
        <p:nvSpPr>
          <p:cNvPr id="2" name="Title 1"/>
          <p:cNvSpPr>
            <a:spLocks noGrp="1"/>
          </p:cNvSpPr>
          <p:nvPr>
            <p:ph type="title"/>
          </p:nvPr>
        </p:nvSpPr>
        <p:spPr>
          <a:xfrm>
            <a:off x="1213338" y="242967"/>
            <a:ext cx="9942025" cy="1293028"/>
          </a:xfrm>
        </p:spPr>
        <p:txBody>
          <a:bodyPr>
            <a:normAutofit/>
          </a:bodyPr>
          <a:lstStyle/>
          <a:p>
            <a:r>
              <a:rPr lang="en-US" b="1" dirty="0"/>
              <a:t>Click Steps:</a:t>
            </a:r>
            <a:br>
              <a:rPr lang="en-US" b="1" dirty="0"/>
            </a:br>
            <a:r>
              <a:rPr lang="en-US" sz="3200" dirty="0"/>
              <a:t>Academic Information Box</a:t>
            </a:r>
          </a:p>
        </p:txBody>
      </p:sp>
      <p:sp>
        <p:nvSpPr>
          <p:cNvPr id="3" name="Content Placeholder 2"/>
          <p:cNvSpPr>
            <a:spLocks noGrp="1"/>
          </p:cNvSpPr>
          <p:nvPr>
            <p:ph sz="half" idx="1"/>
          </p:nvPr>
        </p:nvSpPr>
        <p:spPr>
          <a:xfrm>
            <a:off x="1213338" y="2069368"/>
            <a:ext cx="4760425" cy="4024125"/>
          </a:xfrm>
        </p:spPr>
        <p:txBody>
          <a:bodyPr>
            <a:normAutofit fontScale="70000" lnSpcReduction="20000"/>
          </a:bodyPr>
          <a:lstStyle/>
          <a:p>
            <a:pPr marL="0" indent="0">
              <a:buNone/>
            </a:pPr>
            <a:r>
              <a:rPr lang="en-US" sz="3400" b="1" dirty="0"/>
              <a:t>Text Entry Field:</a:t>
            </a:r>
          </a:p>
          <a:p>
            <a:pPr>
              <a:buFont typeface="Arial" panose="020B0604020202020204" pitchFamily="34" charset="0"/>
              <a:buChar char="•"/>
            </a:pPr>
            <a:r>
              <a:rPr lang="en-US" sz="3100" b="1" dirty="0"/>
              <a:t>Academic Career</a:t>
            </a:r>
          </a:p>
          <a:p>
            <a:pPr lvl="1">
              <a:buFont typeface="Arial" panose="020B0604020202020204" pitchFamily="34" charset="0"/>
              <a:buChar char="•"/>
            </a:pPr>
            <a:r>
              <a:rPr lang="en-US" sz="2400" dirty="0"/>
              <a:t>Click the magnifying glass to Look Up</a:t>
            </a:r>
          </a:p>
          <a:p>
            <a:pPr lvl="2">
              <a:buFont typeface="Arial" panose="020B0604020202020204" pitchFamily="34" charset="0"/>
              <a:buChar char="•"/>
            </a:pPr>
            <a:r>
              <a:rPr lang="en-US" sz="2400" dirty="0"/>
              <a:t>All University departments </a:t>
            </a:r>
            <a:r>
              <a:rPr lang="en-US" sz="2300" dirty="0"/>
              <a:t>(non-School of Medicine)</a:t>
            </a:r>
            <a:endParaRPr lang="en-US" sz="3000" dirty="0"/>
          </a:p>
          <a:p>
            <a:pPr lvl="4">
              <a:buFont typeface="Arial" panose="020B0604020202020204" pitchFamily="34" charset="0"/>
              <a:buChar char="•"/>
            </a:pPr>
            <a:r>
              <a:rPr lang="en-US" sz="2600" dirty="0"/>
              <a:t>Enter “GR”</a:t>
            </a:r>
          </a:p>
          <a:p>
            <a:pPr lvl="2">
              <a:buFont typeface="Arial" panose="020B0604020202020204" pitchFamily="34" charset="0"/>
              <a:buChar char="•"/>
            </a:pPr>
            <a:r>
              <a:rPr lang="en-US" sz="2400" dirty="0"/>
              <a:t>School of Medicine departments:</a:t>
            </a:r>
          </a:p>
          <a:p>
            <a:pPr lvl="4">
              <a:buFont typeface="Arial" panose="020B0604020202020204" pitchFamily="34" charset="0"/>
              <a:buChar char="•"/>
            </a:pPr>
            <a:r>
              <a:rPr lang="en-US" sz="2600" dirty="0"/>
              <a:t>Enter “GR” or “MED”</a:t>
            </a:r>
          </a:p>
          <a:p>
            <a:pPr lvl="5">
              <a:buFont typeface="Arial" panose="020B0604020202020204" pitchFamily="34" charset="0"/>
              <a:buChar char="•"/>
            </a:pPr>
            <a:r>
              <a:rPr lang="en-US" sz="2100" dirty="0"/>
              <a:t>If unsure check with your OPA SOM Manager</a:t>
            </a:r>
          </a:p>
          <a:p>
            <a:pPr lvl="2">
              <a:buFont typeface="Arial" panose="020B0604020202020204" pitchFamily="34" charset="0"/>
              <a:buChar char="•"/>
            </a:pPr>
            <a:r>
              <a:rPr lang="en-US" sz="2400" dirty="0"/>
              <a:t>GSB and LAW departments:</a:t>
            </a:r>
          </a:p>
          <a:p>
            <a:pPr lvl="4">
              <a:buFont typeface="Arial" panose="020B0604020202020204" pitchFamily="34" charset="0"/>
              <a:buChar char="•"/>
            </a:pPr>
            <a:r>
              <a:rPr lang="en-US" sz="2100" dirty="0"/>
              <a:t>Enter GSB or Law, respectively</a:t>
            </a:r>
          </a:p>
          <a:p>
            <a:pPr marL="0" indent="0">
              <a:buNone/>
            </a:pPr>
            <a:r>
              <a:rPr lang="en-US" sz="3400" b="1" i="1" dirty="0"/>
              <a:t>Real World Training Scenario:</a:t>
            </a:r>
          </a:p>
          <a:p>
            <a:pPr lvl="1">
              <a:buFont typeface="Arial" panose="020B0604020202020204" pitchFamily="34" charset="0"/>
              <a:buChar char="•"/>
            </a:pPr>
            <a:r>
              <a:rPr lang="en-US" sz="2600" dirty="0"/>
              <a:t>Robin’s career is “GR”</a:t>
            </a:r>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87</a:t>
            </a:fld>
            <a:endParaRPr lang="en-US" dirty="0"/>
          </a:p>
        </p:txBody>
      </p:sp>
      <p:sp>
        <p:nvSpPr>
          <p:cNvPr id="7" name="Oval 6"/>
          <p:cNvSpPr/>
          <p:nvPr/>
        </p:nvSpPr>
        <p:spPr>
          <a:xfrm>
            <a:off x="7397179" y="4842208"/>
            <a:ext cx="3038832" cy="12512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815914" y="2302879"/>
            <a:ext cx="1950836" cy="357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33227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C894335-D6E5-4165-AF67-61EB394480B1}"/>
              </a:ext>
            </a:extLst>
          </p:cNvPr>
          <p:cNvPicPr>
            <a:picLocks noGrp="1" noChangeAspect="1"/>
          </p:cNvPicPr>
          <p:nvPr>
            <p:ph sz="half" idx="2"/>
          </p:nvPr>
        </p:nvPicPr>
        <p:blipFill>
          <a:blip r:embed="rId2"/>
          <a:stretch>
            <a:fillRect/>
          </a:stretch>
        </p:blipFill>
        <p:spPr>
          <a:xfrm>
            <a:off x="6166766" y="2045726"/>
            <a:ext cx="4937125" cy="4155311"/>
          </a:xfrm>
        </p:spPr>
      </p:pic>
      <p:sp>
        <p:nvSpPr>
          <p:cNvPr id="2" name="Title 1"/>
          <p:cNvSpPr>
            <a:spLocks noGrp="1"/>
          </p:cNvSpPr>
          <p:nvPr>
            <p:ph type="title"/>
          </p:nvPr>
        </p:nvSpPr>
        <p:spPr>
          <a:xfrm>
            <a:off x="1178169" y="252216"/>
            <a:ext cx="9977194" cy="1293028"/>
          </a:xfrm>
        </p:spPr>
        <p:txBody>
          <a:bodyPr/>
          <a:lstStyle/>
          <a:p>
            <a:r>
              <a:rPr lang="en-US" b="1" dirty="0"/>
              <a:t>Click Steps:</a:t>
            </a:r>
            <a:br>
              <a:rPr lang="en-US" b="1" dirty="0"/>
            </a:br>
            <a:r>
              <a:rPr lang="en-US" sz="3200" dirty="0"/>
              <a:t>Academic Information Box</a:t>
            </a:r>
          </a:p>
        </p:txBody>
      </p:sp>
      <p:sp>
        <p:nvSpPr>
          <p:cNvPr id="24" name="Content Placeholder 23"/>
          <p:cNvSpPr>
            <a:spLocks noGrp="1"/>
          </p:cNvSpPr>
          <p:nvPr>
            <p:ph sz="half" idx="1"/>
          </p:nvPr>
        </p:nvSpPr>
        <p:spPr>
          <a:xfrm>
            <a:off x="1178168" y="2008547"/>
            <a:ext cx="4917832" cy="4192491"/>
          </a:xfrm>
        </p:spPr>
        <p:txBody>
          <a:bodyPr>
            <a:noAutofit/>
          </a:bodyPr>
          <a:lstStyle/>
          <a:p>
            <a:pPr marL="0" indent="0">
              <a:buNone/>
            </a:pPr>
            <a:r>
              <a:rPr lang="en-US" sz="2400" b="1" dirty="0"/>
              <a:t>Text Entry Field:</a:t>
            </a:r>
          </a:p>
          <a:p>
            <a:pPr>
              <a:buFont typeface="Arial" panose="020B0604020202020204" pitchFamily="34" charset="0"/>
              <a:buChar char="•"/>
            </a:pPr>
            <a:r>
              <a:rPr lang="en-US" b="1" dirty="0"/>
              <a:t>Academic Program</a:t>
            </a:r>
          </a:p>
          <a:p>
            <a:pPr lvl="1">
              <a:buFont typeface="Arial" panose="020B0604020202020204" pitchFamily="34" charset="0"/>
              <a:buChar char="•"/>
            </a:pPr>
            <a:r>
              <a:rPr lang="en-US" dirty="0"/>
              <a:t>Click the magnifying glass to Look Up</a:t>
            </a:r>
          </a:p>
          <a:p>
            <a:pPr lvl="1">
              <a:buFont typeface="Arial" panose="020B0604020202020204" pitchFamily="34" charset="0"/>
              <a:buChar char="•"/>
            </a:pPr>
            <a:r>
              <a:rPr lang="en-US" dirty="0"/>
              <a:t>Select the Faculty Sponsor’s home department</a:t>
            </a:r>
          </a:p>
          <a:p>
            <a:pPr lvl="2">
              <a:buFont typeface="Arial" panose="020B0604020202020204" pitchFamily="34" charset="0"/>
              <a:buChar char="•"/>
            </a:pPr>
            <a:r>
              <a:rPr lang="en-US" sz="1800" b="1" i="1" dirty="0"/>
              <a:t>If unsure, DO NOT guess!</a:t>
            </a:r>
          </a:p>
          <a:p>
            <a:pPr lvl="2">
              <a:buFont typeface="Arial" panose="020B0604020202020204" pitchFamily="34" charset="0"/>
              <a:buChar char="•"/>
            </a:pPr>
            <a:r>
              <a:rPr lang="en-US" sz="1800" dirty="0"/>
              <a:t>Check with your OPA manager</a:t>
            </a:r>
          </a:p>
          <a:p>
            <a:pPr marL="0" indent="0">
              <a:buNone/>
            </a:pPr>
            <a:endParaRPr lang="en-US" sz="2400" b="1" i="1" dirty="0"/>
          </a:p>
          <a:p>
            <a:pPr marL="0" indent="0">
              <a:buNone/>
            </a:pPr>
            <a:r>
              <a:rPr lang="en-US" sz="2400" b="1" i="1" dirty="0"/>
              <a:t>Real World Training Scenario:</a:t>
            </a:r>
          </a:p>
          <a:p>
            <a:pPr lvl="1">
              <a:buFont typeface="Arial" panose="020B0604020202020204" pitchFamily="34" charset="0"/>
              <a:buChar char="•"/>
            </a:pPr>
            <a:r>
              <a:rPr lang="en-US" dirty="0"/>
              <a:t>Prof Lobell’s home department is Earth Systems Science</a:t>
            </a:r>
          </a:p>
          <a:p>
            <a:pPr lvl="1">
              <a:buFont typeface="Arial" panose="020B0604020202020204" pitchFamily="34" charset="0"/>
              <a:buChar char="•"/>
            </a:pPr>
            <a:r>
              <a:rPr lang="en-US" dirty="0"/>
              <a:t>Robin’s program is Earth Systems Science (ESS)</a:t>
            </a:r>
          </a:p>
        </p:txBody>
      </p:sp>
      <p:sp>
        <p:nvSpPr>
          <p:cNvPr id="9" name="Slide Number Placeholder 8"/>
          <p:cNvSpPr>
            <a:spLocks noGrp="1"/>
          </p:cNvSpPr>
          <p:nvPr>
            <p:ph type="sldNum" sz="quarter" idx="12"/>
          </p:nvPr>
        </p:nvSpPr>
        <p:spPr/>
        <p:txBody>
          <a:bodyPr/>
          <a:lstStyle/>
          <a:p>
            <a:fld id="{6D22F896-40B5-4ADD-8801-0D06FADFA095}" type="slidenum">
              <a:rPr lang="en-US" smtClean="0"/>
              <a:t>88</a:t>
            </a:fld>
            <a:endParaRPr lang="en-US" dirty="0"/>
          </a:p>
        </p:txBody>
      </p:sp>
      <p:sp>
        <p:nvSpPr>
          <p:cNvPr id="27" name="Oval 26"/>
          <p:cNvSpPr/>
          <p:nvPr/>
        </p:nvSpPr>
        <p:spPr>
          <a:xfrm>
            <a:off x="8402516" y="5321643"/>
            <a:ext cx="2314574" cy="3325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8402516" y="2284974"/>
            <a:ext cx="2314574" cy="357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89006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29A5AB9B-20D5-4DE9-8A56-41E7451D9058}"/>
              </a:ext>
            </a:extLst>
          </p:cNvPr>
          <p:cNvPicPr>
            <a:picLocks noGrp="1" noChangeAspect="1"/>
          </p:cNvPicPr>
          <p:nvPr>
            <p:ph sz="half" idx="2"/>
          </p:nvPr>
        </p:nvPicPr>
        <p:blipFill>
          <a:blip r:embed="rId2"/>
          <a:stretch>
            <a:fillRect/>
          </a:stretch>
        </p:blipFill>
        <p:spPr>
          <a:xfrm>
            <a:off x="6105168" y="1945877"/>
            <a:ext cx="4937125" cy="4205102"/>
          </a:xfrm>
        </p:spPr>
      </p:pic>
      <p:sp>
        <p:nvSpPr>
          <p:cNvPr id="2" name="Title 1"/>
          <p:cNvSpPr>
            <a:spLocks noGrp="1"/>
          </p:cNvSpPr>
          <p:nvPr>
            <p:ph type="title"/>
          </p:nvPr>
        </p:nvSpPr>
        <p:spPr>
          <a:xfrm>
            <a:off x="1186962" y="223444"/>
            <a:ext cx="9968401" cy="1293028"/>
          </a:xfrm>
        </p:spPr>
        <p:txBody>
          <a:bodyPr/>
          <a:lstStyle/>
          <a:p>
            <a:r>
              <a:rPr lang="en-US" b="1" dirty="0"/>
              <a:t>Click Steps:</a:t>
            </a:r>
            <a:br>
              <a:rPr lang="en-US" b="1" dirty="0"/>
            </a:br>
            <a:r>
              <a:rPr lang="en-US" sz="3200" dirty="0"/>
              <a:t>Academic Information Box</a:t>
            </a:r>
          </a:p>
        </p:txBody>
      </p:sp>
      <p:sp>
        <p:nvSpPr>
          <p:cNvPr id="3" name="Content Placeholder 2"/>
          <p:cNvSpPr>
            <a:spLocks noGrp="1"/>
          </p:cNvSpPr>
          <p:nvPr>
            <p:ph sz="half" idx="1"/>
          </p:nvPr>
        </p:nvSpPr>
        <p:spPr>
          <a:xfrm>
            <a:off x="1186961" y="1915864"/>
            <a:ext cx="4974741" cy="4235115"/>
          </a:xfrm>
        </p:spPr>
        <p:txBody>
          <a:bodyPr>
            <a:noAutofit/>
          </a:bodyPr>
          <a:lstStyle/>
          <a:p>
            <a:pPr marL="0" indent="0">
              <a:buNone/>
            </a:pPr>
            <a:r>
              <a:rPr lang="en-US" sz="2400" b="1" dirty="0"/>
              <a:t>Text Entry Fields:</a:t>
            </a:r>
          </a:p>
          <a:p>
            <a:pPr>
              <a:buFont typeface="Arial" panose="020B0604020202020204" pitchFamily="34" charset="0"/>
              <a:buChar char="•"/>
            </a:pPr>
            <a:r>
              <a:rPr lang="en-US" b="1" dirty="0"/>
              <a:t>Academic Plan</a:t>
            </a:r>
          </a:p>
          <a:p>
            <a:pPr lvl="1">
              <a:buFont typeface="Arial" panose="020B0604020202020204" pitchFamily="34" charset="0"/>
              <a:buChar char="•"/>
            </a:pPr>
            <a:r>
              <a:rPr lang="en-US" dirty="0"/>
              <a:t>Click the magnifying glass to Look Up</a:t>
            </a:r>
          </a:p>
          <a:p>
            <a:pPr lvl="1">
              <a:buFont typeface="Arial" panose="020B0604020202020204" pitchFamily="34" charset="0"/>
              <a:buChar char="•"/>
            </a:pPr>
            <a:r>
              <a:rPr lang="en-US" dirty="0"/>
              <a:t>The Plan will show “No Results” if a Program is not entered</a:t>
            </a:r>
          </a:p>
          <a:p>
            <a:pPr>
              <a:buFont typeface="Arial" panose="020B0604020202020204" pitchFamily="34" charset="0"/>
              <a:buChar char="•"/>
            </a:pPr>
            <a:r>
              <a:rPr lang="en-US" b="1" dirty="0"/>
              <a:t>Academic Sub-Plan </a:t>
            </a:r>
          </a:p>
          <a:p>
            <a:pPr lvl="1">
              <a:buFont typeface="Arial" panose="020B0604020202020204" pitchFamily="34" charset="0"/>
              <a:buChar char="•"/>
            </a:pPr>
            <a:r>
              <a:rPr lang="en-US" sz="1800" dirty="0"/>
              <a:t>Used only for a few Plans in the School of Medicine</a:t>
            </a:r>
          </a:p>
          <a:p>
            <a:pPr lvl="1">
              <a:buFont typeface="Arial" panose="020B0604020202020204" pitchFamily="34" charset="0"/>
              <a:buChar char="•"/>
            </a:pPr>
            <a:r>
              <a:rPr lang="en-US" sz="1800" dirty="0"/>
              <a:t>If unsure check with your OPA manager</a:t>
            </a:r>
          </a:p>
          <a:p>
            <a:pPr marL="0" indent="0">
              <a:buNone/>
            </a:pPr>
            <a:r>
              <a:rPr lang="en-US" sz="2000" b="1" i="1" dirty="0"/>
              <a:t>Real World Training Scenario:</a:t>
            </a:r>
          </a:p>
          <a:p>
            <a:pPr lvl="1">
              <a:buFont typeface="Arial" panose="020B0604020202020204" pitchFamily="34" charset="0"/>
              <a:buChar char="•"/>
            </a:pPr>
            <a:r>
              <a:rPr lang="en-US" sz="1800" dirty="0"/>
              <a:t>Robin’s plan is ESS-PD</a:t>
            </a:r>
          </a:p>
          <a:p>
            <a:pPr lvl="1">
              <a:buFont typeface="Arial" panose="020B0604020202020204" pitchFamily="34" charset="0"/>
              <a:buChar char="•"/>
            </a:pPr>
            <a:r>
              <a:rPr lang="en-US" sz="1800" dirty="0"/>
              <a:t>ESS does not have a sub-plan</a:t>
            </a:r>
          </a:p>
        </p:txBody>
      </p:sp>
      <p:sp>
        <p:nvSpPr>
          <p:cNvPr id="5" name="Slide Number Placeholder 4"/>
          <p:cNvSpPr>
            <a:spLocks noGrp="1"/>
          </p:cNvSpPr>
          <p:nvPr>
            <p:ph type="sldNum" sz="quarter" idx="12"/>
          </p:nvPr>
        </p:nvSpPr>
        <p:spPr/>
        <p:txBody>
          <a:bodyPr/>
          <a:lstStyle/>
          <a:p>
            <a:fld id="{6D22F896-40B5-4ADD-8801-0D06FADFA095}" type="slidenum">
              <a:rPr lang="en-US" smtClean="0"/>
              <a:t>89</a:t>
            </a:fld>
            <a:endParaRPr lang="en-US" dirty="0"/>
          </a:p>
        </p:txBody>
      </p:sp>
      <p:sp>
        <p:nvSpPr>
          <p:cNvPr id="7" name="Oval 6"/>
          <p:cNvSpPr/>
          <p:nvPr/>
        </p:nvSpPr>
        <p:spPr>
          <a:xfrm>
            <a:off x="8031892" y="4468528"/>
            <a:ext cx="2487827" cy="5706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907460" y="2427223"/>
            <a:ext cx="1950836" cy="3575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6375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45" y="222056"/>
            <a:ext cx="10007938" cy="1293028"/>
          </a:xfrm>
        </p:spPr>
        <p:txBody>
          <a:bodyPr/>
          <a:lstStyle/>
          <a:p>
            <a:r>
              <a:rPr lang="en-US" b="1" dirty="0"/>
              <a:t>Postdoc Admin: </a:t>
            </a:r>
            <a:br>
              <a:rPr lang="en-US" b="1" dirty="0"/>
            </a:br>
            <a:r>
              <a:rPr lang="en-US" sz="3200" dirty="0"/>
              <a:t>OPA Resources</a:t>
            </a:r>
          </a:p>
        </p:txBody>
      </p:sp>
      <p:sp>
        <p:nvSpPr>
          <p:cNvPr id="3" name="Content Placeholder 2"/>
          <p:cNvSpPr>
            <a:spLocks noGrp="1"/>
          </p:cNvSpPr>
          <p:nvPr>
            <p:ph idx="1"/>
          </p:nvPr>
        </p:nvSpPr>
        <p:spPr>
          <a:xfrm>
            <a:off x="1204545" y="1971021"/>
            <a:ext cx="10007938" cy="4183594"/>
          </a:xfrm>
        </p:spPr>
        <p:txBody>
          <a:bodyPr>
            <a:normAutofit fontScale="62500" lnSpcReduction="20000"/>
          </a:bodyPr>
          <a:lstStyle/>
          <a:p>
            <a:r>
              <a:rPr lang="en-US" sz="3800" dirty="0"/>
              <a:t>OPA Managers, by School</a:t>
            </a:r>
          </a:p>
          <a:p>
            <a:pPr marL="201168" lvl="1" indent="0">
              <a:buNone/>
            </a:pPr>
            <a:endParaRPr lang="en-US" sz="2400" dirty="0"/>
          </a:p>
          <a:p>
            <a:pPr lvl="1">
              <a:buFont typeface="Arial" panose="020B0604020202020204" pitchFamily="34" charset="0"/>
              <a:buChar char="•"/>
            </a:pPr>
            <a:r>
              <a:rPr lang="en-US" sz="2600" b="1" dirty="0"/>
              <a:t>School of Medicine</a:t>
            </a:r>
          </a:p>
          <a:p>
            <a:pPr lvl="2">
              <a:buFont typeface="Arial" panose="020B0604020202020204" pitchFamily="34" charset="0"/>
              <a:buChar char="•"/>
            </a:pPr>
            <a:r>
              <a:rPr lang="en-US" sz="2600" dirty="0"/>
              <a:t>Alistair Murray</a:t>
            </a:r>
          </a:p>
          <a:p>
            <a:pPr lvl="2">
              <a:buFont typeface="Arial" panose="020B0604020202020204" pitchFamily="34" charset="0"/>
              <a:buChar char="•"/>
            </a:pPr>
            <a:r>
              <a:rPr lang="en-US" sz="2600" dirty="0">
                <a:hlinkClick r:id="rId2"/>
              </a:rPr>
              <a:t>alistair@stanford.edu</a:t>
            </a:r>
            <a:endParaRPr lang="en-US" sz="2600" dirty="0"/>
          </a:p>
          <a:p>
            <a:pPr lvl="2">
              <a:buFont typeface="Arial" panose="020B0604020202020204" pitchFamily="34" charset="0"/>
              <a:buChar char="•"/>
            </a:pPr>
            <a:r>
              <a:rPr lang="en-US" sz="2600" dirty="0"/>
              <a:t>(650) 498-7618</a:t>
            </a:r>
          </a:p>
          <a:p>
            <a:pPr marL="566928" lvl="3" indent="0">
              <a:buNone/>
            </a:pPr>
            <a:r>
              <a:rPr lang="en-US" sz="2500" b="1" dirty="0"/>
              <a:t>AND</a:t>
            </a:r>
          </a:p>
          <a:p>
            <a:pPr lvl="2">
              <a:buFont typeface="Arial" panose="020B0604020202020204" pitchFamily="34" charset="0"/>
              <a:buChar char="•"/>
            </a:pPr>
            <a:r>
              <a:rPr lang="en-US" sz="2600" dirty="0"/>
              <a:t>Kanza Naqvi</a:t>
            </a:r>
          </a:p>
          <a:p>
            <a:pPr lvl="2">
              <a:buFont typeface="Arial" panose="020B0604020202020204" pitchFamily="34" charset="0"/>
              <a:buChar char="•"/>
            </a:pPr>
            <a:r>
              <a:rPr lang="en-US" sz="2600" dirty="0">
                <a:hlinkClick r:id="rId3"/>
              </a:rPr>
              <a:t>kanza@stanford.edu</a:t>
            </a:r>
            <a:endParaRPr lang="en-US" sz="2600" dirty="0"/>
          </a:p>
          <a:p>
            <a:pPr marL="1257300" lvl="2" indent="-342900">
              <a:buFont typeface="Arial" panose="020B0604020202020204" pitchFamily="34" charset="0"/>
              <a:buChar char="•"/>
            </a:pPr>
            <a:endParaRPr lang="en-US" sz="2600" dirty="0"/>
          </a:p>
          <a:p>
            <a:pPr marL="1257300" lvl="2" indent="-342900">
              <a:buFont typeface="Arial" panose="020B0604020202020204" pitchFamily="34" charset="0"/>
              <a:buChar char="•"/>
            </a:pPr>
            <a:endParaRPr lang="en-US" sz="2600" dirty="0"/>
          </a:p>
          <a:p>
            <a:pPr lvl="1">
              <a:buFont typeface="Arial" panose="020B0604020202020204" pitchFamily="34" charset="0"/>
              <a:buChar char="•"/>
            </a:pPr>
            <a:r>
              <a:rPr lang="en-US" sz="2600" b="1" dirty="0"/>
              <a:t>All other Schools and Dean of Research groups/Independent Labs</a:t>
            </a:r>
          </a:p>
          <a:p>
            <a:pPr lvl="2">
              <a:buFont typeface="Arial" panose="020B0604020202020204" pitchFamily="34" charset="0"/>
              <a:buChar char="•"/>
            </a:pPr>
            <a:r>
              <a:rPr lang="en-US" sz="2600" dirty="0"/>
              <a:t>Tammy Wilson</a:t>
            </a:r>
          </a:p>
          <a:p>
            <a:pPr lvl="2">
              <a:buFont typeface="Arial" panose="020B0604020202020204" pitchFamily="34" charset="0"/>
              <a:buChar char="•"/>
            </a:pPr>
            <a:r>
              <a:rPr lang="en-US" sz="2600" dirty="0">
                <a:hlinkClick r:id="rId4"/>
              </a:rPr>
              <a:t>tjwilson@stanford.edu</a:t>
            </a:r>
            <a:endParaRPr lang="en-US" sz="2600" dirty="0"/>
          </a:p>
          <a:p>
            <a:pPr lvl="2">
              <a:buFont typeface="Arial" panose="020B0604020202020204" pitchFamily="34" charset="0"/>
              <a:buChar char="•"/>
            </a:pPr>
            <a:r>
              <a:rPr lang="en-US" sz="2600" dirty="0"/>
              <a:t>(650) 380-1283</a:t>
            </a:r>
          </a:p>
          <a:p>
            <a:pPr marL="914400" lvl="2" indent="0" algn="ctr">
              <a:buNone/>
            </a:pPr>
            <a:endParaRPr lang="en-US" sz="1400" dirty="0">
              <a:hlinkClick r:id="rId5"/>
            </a:endParaRPr>
          </a:p>
          <a:p>
            <a:pPr marL="914400" lvl="2" indent="0" algn="ctr">
              <a:buNone/>
            </a:pPr>
            <a:r>
              <a:rPr lang="en-US" sz="2200" dirty="0">
                <a:hlinkClick r:id="rId5"/>
              </a:rPr>
              <a:t>https://postdocs.stanford.edu/about/staff</a:t>
            </a:r>
            <a:endParaRPr lang="en-US" sz="2200" dirty="0"/>
          </a:p>
        </p:txBody>
      </p:sp>
      <p:sp>
        <p:nvSpPr>
          <p:cNvPr id="4" name="Slide Number Placeholder 3"/>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9234885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D912BA9B-C568-46D7-B655-A7BA5D9F7D30}"/>
              </a:ext>
            </a:extLst>
          </p:cNvPr>
          <p:cNvPicPr>
            <a:picLocks noGrp="1" noChangeAspect="1"/>
          </p:cNvPicPr>
          <p:nvPr>
            <p:ph sz="half" idx="2"/>
          </p:nvPr>
        </p:nvPicPr>
        <p:blipFill>
          <a:blip r:embed="rId2"/>
          <a:stretch>
            <a:fillRect/>
          </a:stretch>
        </p:blipFill>
        <p:spPr>
          <a:xfrm>
            <a:off x="6166765" y="2007295"/>
            <a:ext cx="4937125" cy="4085118"/>
          </a:xfrm>
        </p:spPr>
      </p:pic>
      <p:sp>
        <p:nvSpPr>
          <p:cNvPr id="2" name="Title 1"/>
          <p:cNvSpPr>
            <a:spLocks noGrp="1"/>
          </p:cNvSpPr>
          <p:nvPr>
            <p:ph type="title"/>
          </p:nvPr>
        </p:nvSpPr>
        <p:spPr>
          <a:xfrm>
            <a:off x="1178168" y="263657"/>
            <a:ext cx="9977195" cy="1293028"/>
          </a:xfrm>
        </p:spPr>
        <p:txBody>
          <a:bodyPr/>
          <a:lstStyle/>
          <a:p>
            <a:r>
              <a:rPr lang="en-US" b="1" dirty="0"/>
              <a:t>Click Steps:</a:t>
            </a:r>
            <a:br>
              <a:rPr lang="en-US" b="1" dirty="0"/>
            </a:br>
            <a:r>
              <a:rPr lang="en-US" sz="3200" dirty="0"/>
              <a:t>Academic Information Box</a:t>
            </a:r>
          </a:p>
        </p:txBody>
      </p:sp>
      <p:sp>
        <p:nvSpPr>
          <p:cNvPr id="3" name="Content Placeholder 2"/>
          <p:cNvSpPr>
            <a:spLocks noGrp="1"/>
          </p:cNvSpPr>
          <p:nvPr>
            <p:ph sz="half" idx="1"/>
          </p:nvPr>
        </p:nvSpPr>
        <p:spPr>
          <a:xfrm>
            <a:off x="1178168" y="2007295"/>
            <a:ext cx="5006265" cy="4085118"/>
          </a:xfrm>
        </p:spPr>
        <p:txBody>
          <a:bodyPr>
            <a:normAutofit lnSpcReduction="10000"/>
          </a:bodyPr>
          <a:lstStyle/>
          <a:p>
            <a:pPr marL="0" indent="0">
              <a:buNone/>
            </a:pPr>
            <a:r>
              <a:rPr lang="en-US" sz="2400" b="1" dirty="0"/>
              <a:t>Text Entry Field:</a:t>
            </a:r>
          </a:p>
          <a:p>
            <a:pPr>
              <a:buFont typeface="Arial" panose="020B0604020202020204" pitchFamily="34" charset="0"/>
              <a:buChar char="•"/>
            </a:pPr>
            <a:r>
              <a:rPr lang="en-US" b="1" dirty="0"/>
              <a:t>Other Stanford Affiliation</a:t>
            </a:r>
          </a:p>
          <a:p>
            <a:pPr lvl="1">
              <a:buFont typeface="Arial" panose="020B0604020202020204" pitchFamily="34" charset="0"/>
              <a:buChar char="•"/>
            </a:pPr>
            <a:r>
              <a:rPr lang="en-US" sz="2000" dirty="0"/>
              <a:t>Used </a:t>
            </a:r>
            <a:r>
              <a:rPr lang="en-US" sz="2000" i="1" dirty="0"/>
              <a:t>only</a:t>
            </a:r>
            <a:r>
              <a:rPr lang="en-US" sz="2000" dirty="0"/>
              <a:t> by </a:t>
            </a:r>
            <a:r>
              <a:rPr lang="en-US" sz="2000" b="1" dirty="0"/>
              <a:t>non-degree granting programs</a:t>
            </a:r>
          </a:p>
          <a:p>
            <a:pPr lvl="2">
              <a:buFont typeface="Arial" panose="020B0604020202020204" pitchFamily="34" charset="0"/>
              <a:buChar char="•"/>
            </a:pPr>
            <a:r>
              <a:rPr lang="en-US" sz="1800" dirty="0"/>
              <a:t>e.g., Freeman-</a:t>
            </a:r>
            <a:r>
              <a:rPr lang="en-US" sz="1800" dirty="0" err="1"/>
              <a:t>Spogli</a:t>
            </a:r>
            <a:r>
              <a:rPr lang="en-US" sz="1800" dirty="0"/>
              <a:t> Institute, Dean of Research units, SLAC, </a:t>
            </a:r>
            <a:r>
              <a:rPr lang="en-US" sz="1800" dirty="0" err="1"/>
              <a:t>BioDesign</a:t>
            </a:r>
            <a:r>
              <a:rPr lang="en-US" sz="1800" dirty="0"/>
              <a:t>, etc.</a:t>
            </a:r>
          </a:p>
          <a:p>
            <a:pPr lvl="1">
              <a:buFont typeface="Arial" panose="020B0604020202020204" pitchFamily="34" charset="0"/>
              <a:buChar char="•"/>
            </a:pPr>
            <a:r>
              <a:rPr lang="en-US" sz="2000" dirty="0"/>
              <a:t>If appointing a Postdoc in a non-degree granting program:</a:t>
            </a:r>
          </a:p>
          <a:p>
            <a:pPr lvl="2">
              <a:buFont typeface="Arial" panose="020B0604020202020204" pitchFamily="34" charset="0"/>
              <a:buChar char="•"/>
            </a:pPr>
            <a:r>
              <a:rPr lang="en-US" sz="1800" dirty="0"/>
              <a:t>Click the magnifying glass to Look Up</a:t>
            </a:r>
          </a:p>
          <a:p>
            <a:pPr lvl="2">
              <a:buFont typeface="Arial" panose="020B0604020202020204" pitchFamily="34" charset="0"/>
              <a:buChar char="•"/>
            </a:pPr>
            <a:r>
              <a:rPr lang="en-US" sz="1800" b="1" i="1" dirty="0"/>
              <a:t>If unsure, DO NOT guess!</a:t>
            </a:r>
          </a:p>
          <a:p>
            <a:pPr lvl="2">
              <a:buFont typeface="Arial" panose="020B0604020202020204" pitchFamily="34" charset="0"/>
              <a:buChar char="•"/>
            </a:pPr>
            <a:r>
              <a:rPr lang="en-US" sz="1800" dirty="0"/>
              <a:t>Check with your OPA manager</a:t>
            </a:r>
          </a:p>
          <a:p>
            <a:r>
              <a:rPr lang="en-US" b="1" i="1" dirty="0"/>
              <a:t>Real World Training Scenario:</a:t>
            </a:r>
          </a:p>
          <a:p>
            <a:pPr lvl="1">
              <a:buFont typeface="Arial" panose="020B0604020202020204" pitchFamily="34" charset="0"/>
              <a:buChar char="•"/>
            </a:pPr>
            <a:r>
              <a:rPr lang="en-US" dirty="0"/>
              <a:t>Robin’s Other Association is the Center on Food Security and the Environment</a:t>
            </a:r>
          </a:p>
        </p:txBody>
      </p:sp>
      <p:sp>
        <p:nvSpPr>
          <p:cNvPr id="5" name="Slide Number Placeholder 4"/>
          <p:cNvSpPr>
            <a:spLocks noGrp="1"/>
          </p:cNvSpPr>
          <p:nvPr>
            <p:ph type="sldNum" sz="quarter" idx="12"/>
          </p:nvPr>
        </p:nvSpPr>
        <p:spPr/>
        <p:txBody>
          <a:bodyPr/>
          <a:lstStyle/>
          <a:p>
            <a:fld id="{6D22F896-40B5-4ADD-8801-0D06FADFA095}" type="slidenum">
              <a:rPr lang="en-US" smtClean="0"/>
              <a:t>90</a:t>
            </a:fld>
            <a:endParaRPr lang="en-US" dirty="0"/>
          </a:p>
        </p:txBody>
      </p:sp>
      <p:sp>
        <p:nvSpPr>
          <p:cNvPr id="8" name="Oval 7"/>
          <p:cNvSpPr/>
          <p:nvPr/>
        </p:nvSpPr>
        <p:spPr>
          <a:xfrm>
            <a:off x="8002500" y="4618854"/>
            <a:ext cx="3011332" cy="336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6166765" y="2626274"/>
            <a:ext cx="2136854" cy="4175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42779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285" y="195277"/>
            <a:ext cx="8907641" cy="859799"/>
          </a:xfrm>
        </p:spPr>
        <p:txBody>
          <a:bodyPr>
            <a:normAutofit fontScale="90000"/>
          </a:bodyPr>
          <a:lstStyle/>
          <a:p>
            <a:pPr algn="ctr"/>
            <a:r>
              <a:rPr lang="en-US" sz="3200" b="1" i="1" dirty="0"/>
              <a:t>Click Steps Video: </a:t>
            </a:r>
            <a:br>
              <a:rPr lang="en-US" sz="3200" b="1" i="1" dirty="0"/>
            </a:br>
            <a:r>
              <a:rPr lang="en-US" sz="3200" i="1" dirty="0"/>
              <a:t>Academic Information Box</a:t>
            </a:r>
          </a:p>
        </p:txBody>
      </p:sp>
      <p:sp>
        <p:nvSpPr>
          <p:cNvPr id="4" name="Slide Number Placeholder 3"/>
          <p:cNvSpPr>
            <a:spLocks noGrp="1"/>
          </p:cNvSpPr>
          <p:nvPr>
            <p:ph type="sldNum" sz="quarter" idx="12"/>
          </p:nvPr>
        </p:nvSpPr>
        <p:spPr/>
        <p:txBody>
          <a:bodyPr/>
          <a:lstStyle/>
          <a:p>
            <a:fld id="{6D22F896-40B5-4ADD-8801-0D06FADFA095}" type="slidenum">
              <a:rPr lang="en-US" smtClean="0"/>
              <a:t>91</a:t>
            </a:fld>
            <a:endParaRPr lang="en-US" dirty="0"/>
          </a:p>
        </p:txBody>
      </p:sp>
      <p:pic>
        <p:nvPicPr>
          <p:cNvPr id="7" name="Screen Recording 6">
            <a:hlinkClick r:id="" action="ppaction://media"/>
            <a:extLst>
              <a:ext uri="{FF2B5EF4-FFF2-40B4-BE49-F238E27FC236}">
                <a16:creationId xmlns:a16="http://schemas.microsoft.com/office/drawing/2014/main" id="{BDF12DA5-758E-4C84-888C-A550817305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0285" y="1797050"/>
            <a:ext cx="8907641" cy="4274236"/>
          </a:xfrm>
          <a:prstGeom prst="rect">
            <a:avLst/>
          </a:prstGeom>
        </p:spPr>
      </p:pic>
    </p:spTree>
    <p:extLst>
      <p:ext uri="{BB962C8B-B14F-4D97-AF65-F5344CB8AC3E}">
        <p14:creationId xmlns:p14="http://schemas.microsoft.com/office/powerpoint/2010/main" val="905706328"/>
      </p:ext>
    </p:extLst>
  </p:cSld>
  <p:clrMapOvr>
    <a:masterClrMapping/>
  </p:clrMapOvr>
  <mc:AlternateContent xmlns:mc="http://schemas.openxmlformats.org/markup-compatibility/2006" xmlns:p14="http://schemas.microsoft.com/office/powerpoint/2010/main">
    <mc:Choice Requires="p14">
      <p:transition spd="slow" p14:dur="2000" advTm="50671"/>
    </mc:Choice>
    <mc:Fallback xmlns="">
      <p:transition spd="slow" advTm="50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2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1427FC7-859B-4620-BFFE-E102B3612991}"/>
              </a:ext>
            </a:extLst>
          </p:cNvPr>
          <p:cNvPicPr>
            <a:picLocks noGrp="1" noChangeAspect="1"/>
          </p:cNvPicPr>
          <p:nvPr>
            <p:ph sz="half" idx="2"/>
          </p:nvPr>
        </p:nvPicPr>
        <p:blipFill>
          <a:blip r:embed="rId2"/>
          <a:stretch>
            <a:fillRect/>
          </a:stretch>
        </p:blipFill>
        <p:spPr>
          <a:xfrm>
            <a:off x="6275359" y="1910019"/>
            <a:ext cx="4880004" cy="2507889"/>
          </a:xfrm>
        </p:spPr>
      </p:pic>
      <p:sp>
        <p:nvSpPr>
          <p:cNvPr id="2" name="Title 1"/>
          <p:cNvSpPr>
            <a:spLocks noGrp="1"/>
          </p:cNvSpPr>
          <p:nvPr>
            <p:ph type="title"/>
          </p:nvPr>
        </p:nvSpPr>
        <p:spPr>
          <a:xfrm>
            <a:off x="1169377" y="243509"/>
            <a:ext cx="9985986" cy="1293028"/>
          </a:xfrm>
        </p:spPr>
        <p:txBody>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69377" y="2056814"/>
            <a:ext cx="5048861" cy="4062632"/>
          </a:xfrm>
        </p:spPr>
        <p:txBody>
          <a:bodyPr>
            <a:normAutofit lnSpcReduction="10000"/>
          </a:bodyPr>
          <a:lstStyle/>
          <a:p>
            <a:pPr marL="0" indent="0">
              <a:buNone/>
            </a:pPr>
            <a:r>
              <a:rPr lang="en-US" sz="2400" b="1" dirty="0"/>
              <a:t>Text Entry Field:</a:t>
            </a:r>
          </a:p>
          <a:p>
            <a:pPr>
              <a:buFont typeface="Arial" panose="020B0604020202020204" pitchFamily="34" charset="0"/>
              <a:buChar char="•"/>
            </a:pPr>
            <a:r>
              <a:rPr lang="en-US" b="1" dirty="0"/>
              <a:t>Area of Research/Training – Position Description</a:t>
            </a:r>
          </a:p>
          <a:p>
            <a:pPr lvl="1">
              <a:buFont typeface="Arial" panose="020B0604020202020204" pitchFamily="34" charset="0"/>
              <a:buChar char="•"/>
            </a:pPr>
            <a:r>
              <a:rPr lang="en-US" dirty="0"/>
              <a:t>Enter a brief description of the training or research the Postdoc will be doing</a:t>
            </a:r>
          </a:p>
          <a:p>
            <a:pPr lvl="1">
              <a:buFont typeface="Arial" panose="020B0604020202020204" pitchFamily="34" charset="0"/>
              <a:buChar char="•"/>
            </a:pPr>
            <a:r>
              <a:rPr lang="en-US" dirty="0"/>
              <a:t>Text entered in this field feeds into the middle of a sentence in the offer letter</a:t>
            </a:r>
          </a:p>
          <a:p>
            <a:pPr lvl="2">
              <a:buFont typeface="Arial" panose="020B0604020202020204" pitchFamily="34" charset="0"/>
              <a:buChar char="•"/>
            </a:pPr>
            <a:r>
              <a:rPr lang="en-US" b="1" dirty="0"/>
              <a:t>DO NOT CAPITALIZE THE FIRST LETTER OF THE TEXT YOU ENTER</a:t>
            </a:r>
          </a:p>
          <a:p>
            <a:pPr lvl="2">
              <a:buFont typeface="Arial" panose="020B0604020202020204" pitchFamily="34" charset="0"/>
              <a:buChar char="•"/>
            </a:pPr>
            <a:r>
              <a:rPr lang="en-US" b="1" dirty="0"/>
              <a:t>DO NOT TYPE A PERIOD AT THE END OF THE TEXT YOU ENTER</a:t>
            </a:r>
            <a:endParaRPr lang="en-US" dirty="0"/>
          </a:p>
          <a:p>
            <a:pPr marL="0" indent="0">
              <a:buNone/>
            </a:pPr>
            <a:r>
              <a:rPr lang="en-US" b="1" i="1" dirty="0"/>
              <a:t>Real World Training Scenario:</a:t>
            </a:r>
          </a:p>
          <a:p>
            <a:pPr lvl="1">
              <a:buFont typeface="Arial" panose="020B0604020202020204" pitchFamily="34" charset="0"/>
              <a:buChar char="•"/>
            </a:pPr>
            <a:r>
              <a:rPr lang="en-US" dirty="0"/>
              <a:t>Robin’s area of research is “the exciting world of food security and the environment”</a:t>
            </a:r>
          </a:p>
        </p:txBody>
      </p:sp>
      <p:sp>
        <p:nvSpPr>
          <p:cNvPr id="5" name="Slide Number Placeholder 4"/>
          <p:cNvSpPr>
            <a:spLocks noGrp="1"/>
          </p:cNvSpPr>
          <p:nvPr>
            <p:ph type="sldNum" sz="quarter" idx="12"/>
          </p:nvPr>
        </p:nvSpPr>
        <p:spPr/>
        <p:txBody>
          <a:bodyPr/>
          <a:lstStyle/>
          <a:p>
            <a:fld id="{6D22F896-40B5-4ADD-8801-0D06FADFA095}" type="slidenum">
              <a:rPr lang="en-US" smtClean="0"/>
              <a:t>92</a:t>
            </a:fld>
            <a:endParaRPr lang="en-US" dirty="0"/>
          </a:p>
        </p:txBody>
      </p:sp>
      <p:sp>
        <p:nvSpPr>
          <p:cNvPr id="8" name="Oval 7"/>
          <p:cNvSpPr/>
          <p:nvPr/>
        </p:nvSpPr>
        <p:spPr>
          <a:xfrm>
            <a:off x="6218238" y="3150213"/>
            <a:ext cx="317978" cy="2887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729942" y="3163964"/>
            <a:ext cx="310531" cy="2750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05897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CC6A757-DA88-4826-A3D1-EEF73487557B}"/>
              </a:ext>
            </a:extLst>
          </p:cNvPr>
          <p:cNvPicPr>
            <a:picLocks noGrp="1" noChangeAspect="1"/>
          </p:cNvPicPr>
          <p:nvPr>
            <p:ph sz="half" idx="2"/>
          </p:nvPr>
        </p:nvPicPr>
        <p:blipFill>
          <a:blip r:embed="rId2"/>
          <a:stretch>
            <a:fillRect/>
          </a:stretch>
        </p:blipFill>
        <p:spPr>
          <a:xfrm>
            <a:off x="6648344" y="1827404"/>
            <a:ext cx="4507019" cy="4360331"/>
          </a:xfrm>
        </p:spPr>
      </p:pic>
      <p:sp>
        <p:nvSpPr>
          <p:cNvPr id="2" name="Title 1"/>
          <p:cNvSpPr>
            <a:spLocks noGrp="1"/>
          </p:cNvSpPr>
          <p:nvPr>
            <p:ph type="title"/>
          </p:nvPr>
        </p:nvSpPr>
        <p:spPr>
          <a:xfrm>
            <a:off x="1195754" y="288078"/>
            <a:ext cx="9959610" cy="1293028"/>
          </a:xfrm>
        </p:spPr>
        <p:txBody>
          <a:bodyPr>
            <a:normAutofit/>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95755" y="2313839"/>
            <a:ext cx="5022484" cy="3299638"/>
          </a:xfrm>
        </p:spPr>
        <p:txBody>
          <a:bodyPr/>
          <a:lstStyle/>
          <a:p>
            <a:pPr marL="0" indent="0">
              <a:buNone/>
            </a:pPr>
            <a:r>
              <a:rPr lang="en-US" b="1" dirty="0"/>
              <a:t>Offer Letter View</a:t>
            </a:r>
          </a:p>
          <a:p>
            <a:pPr lvl="1">
              <a:buFont typeface="Arial" panose="020B0604020202020204" pitchFamily="34" charset="0"/>
              <a:buChar char="•"/>
            </a:pPr>
            <a:r>
              <a:rPr lang="en-US" dirty="0"/>
              <a:t>Text entered in the “Area of Research/Training – Position Description” field populates the offer letter in mid-sentence</a:t>
            </a:r>
          </a:p>
          <a:p>
            <a:pPr lvl="1">
              <a:buFont typeface="Arial" panose="020B0604020202020204" pitchFamily="34" charset="0"/>
              <a:buChar char="•"/>
            </a:pPr>
            <a:r>
              <a:rPr lang="en-US" dirty="0"/>
              <a:t>Review the Offer Letter to ensure your data entries populate correctly, for both grammar and punctuation!</a:t>
            </a:r>
          </a:p>
          <a:p>
            <a:pPr lvl="1">
              <a:buFont typeface="Arial" panose="020B0604020202020204" pitchFamily="34" charset="0"/>
              <a:buChar char="•"/>
            </a:pPr>
            <a:r>
              <a:rPr lang="en-US" dirty="0"/>
              <a:t>All text entered in the form are </a:t>
            </a:r>
            <a:r>
              <a:rPr lang="en-US" dirty="0">
                <a:highlight>
                  <a:srgbClr val="FFFF00"/>
                </a:highlight>
              </a:rPr>
              <a:t>highlighted in yellow in the letter.</a:t>
            </a:r>
          </a:p>
        </p:txBody>
      </p:sp>
      <p:sp>
        <p:nvSpPr>
          <p:cNvPr id="5" name="Slide Number Placeholder 4"/>
          <p:cNvSpPr>
            <a:spLocks noGrp="1"/>
          </p:cNvSpPr>
          <p:nvPr>
            <p:ph type="sldNum" sz="quarter" idx="12"/>
          </p:nvPr>
        </p:nvSpPr>
        <p:spPr/>
        <p:txBody>
          <a:bodyPr/>
          <a:lstStyle/>
          <a:p>
            <a:fld id="{6D22F896-40B5-4ADD-8801-0D06FADFA095}" type="slidenum">
              <a:rPr lang="en-US" smtClean="0"/>
              <a:t>93</a:t>
            </a:fld>
            <a:endParaRPr lang="en-US" dirty="0"/>
          </a:p>
        </p:txBody>
      </p:sp>
      <p:sp>
        <p:nvSpPr>
          <p:cNvPr id="7" name="Oval 6"/>
          <p:cNvSpPr/>
          <p:nvPr/>
        </p:nvSpPr>
        <p:spPr>
          <a:xfrm>
            <a:off x="6453552" y="4216893"/>
            <a:ext cx="5022484" cy="5948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85204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12A3A2C6-8C4F-4AF4-A643-57021AB597C3}"/>
              </a:ext>
            </a:extLst>
          </p:cNvPr>
          <p:cNvPicPr>
            <a:picLocks noGrp="1" noChangeAspect="1"/>
          </p:cNvPicPr>
          <p:nvPr>
            <p:ph sz="half" idx="2"/>
          </p:nvPr>
        </p:nvPicPr>
        <p:blipFill>
          <a:blip r:embed="rId2"/>
          <a:stretch>
            <a:fillRect/>
          </a:stretch>
        </p:blipFill>
        <p:spPr>
          <a:xfrm>
            <a:off x="6426084" y="2038792"/>
            <a:ext cx="4521432" cy="2314160"/>
          </a:xfrm>
        </p:spPr>
      </p:pic>
      <p:sp>
        <p:nvSpPr>
          <p:cNvPr id="2" name="Title 1"/>
          <p:cNvSpPr>
            <a:spLocks noGrp="1"/>
          </p:cNvSpPr>
          <p:nvPr>
            <p:ph type="title"/>
          </p:nvPr>
        </p:nvSpPr>
        <p:spPr>
          <a:xfrm>
            <a:off x="1213338" y="223678"/>
            <a:ext cx="9942025" cy="1293028"/>
          </a:xfrm>
        </p:spPr>
        <p:txBody>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213338" y="2038791"/>
            <a:ext cx="4882662" cy="4063071"/>
          </a:xfrm>
        </p:spPr>
        <p:txBody>
          <a:bodyPr>
            <a:normAutofit lnSpcReduction="10000"/>
          </a:bodyPr>
          <a:lstStyle/>
          <a:p>
            <a:pPr marL="0" indent="0">
              <a:buNone/>
            </a:pPr>
            <a:r>
              <a:rPr lang="en-US" sz="2400" b="1" dirty="0"/>
              <a:t>Data Entry Fields:</a:t>
            </a:r>
          </a:p>
          <a:p>
            <a:pPr>
              <a:buFont typeface="Arial" panose="020B0604020202020204" pitchFamily="34" charset="0"/>
              <a:buChar char="•"/>
            </a:pPr>
            <a:r>
              <a:rPr lang="en-US" b="1" dirty="0"/>
              <a:t>Appointment Start Date</a:t>
            </a:r>
          </a:p>
          <a:p>
            <a:pPr lvl="1">
              <a:buFont typeface="Arial" panose="020B0604020202020204" pitchFamily="34" charset="0"/>
              <a:buChar char="•"/>
            </a:pPr>
            <a:r>
              <a:rPr lang="en-US" dirty="0"/>
              <a:t>Enter the requested appointment start date</a:t>
            </a:r>
          </a:p>
          <a:p>
            <a:pPr>
              <a:buFont typeface="Arial" panose="020B0604020202020204" pitchFamily="34" charset="0"/>
              <a:buChar char="•"/>
            </a:pPr>
            <a:r>
              <a:rPr lang="en-US" b="1" dirty="0"/>
              <a:t>Appointment End Date</a:t>
            </a:r>
          </a:p>
          <a:p>
            <a:pPr lvl="1">
              <a:buFont typeface="Arial" panose="020B0604020202020204" pitchFamily="34" charset="0"/>
              <a:buChar char="•"/>
            </a:pPr>
            <a:r>
              <a:rPr lang="en-US" dirty="0"/>
              <a:t>Enter the requested appointment end date</a:t>
            </a:r>
          </a:p>
          <a:p>
            <a:pPr>
              <a:buFont typeface="Arial" panose="020B0604020202020204" pitchFamily="34" charset="0"/>
              <a:buChar char="•"/>
            </a:pPr>
            <a:r>
              <a:rPr lang="en-US" b="1" dirty="0"/>
              <a:t>Offer Letter Date</a:t>
            </a:r>
          </a:p>
          <a:p>
            <a:pPr lvl="1">
              <a:buFont typeface="Arial" panose="020B0604020202020204" pitchFamily="34" charset="0"/>
              <a:buChar char="•"/>
            </a:pPr>
            <a:r>
              <a:rPr lang="en-US" dirty="0"/>
              <a:t>Enter the intended offer letter date</a:t>
            </a:r>
          </a:p>
          <a:p>
            <a:pPr marL="0" indent="0">
              <a:buNone/>
            </a:pPr>
            <a:r>
              <a:rPr lang="en-US" sz="2400" b="1" i="1" dirty="0"/>
              <a:t>Real World Training Scenario:</a:t>
            </a:r>
          </a:p>
          <a:p>
            <a:pPr lvl="1">
              <a:buFont typeface="Arial" panose="020B0604020202020204" pitchFamily="34" charset="0"/>
              <a:buChar char="•"/>
            </a:pPr>
            <a:r>
              <a:rPr lang="en-US" dirty="0"/>
              <a:t>Robin’s appointment dates:</a:t>
            </a:r>
          </a:p>
          <a:p>
            <a:pPr lvl="2">
              <a:buFont typeface="Arial" panose="020B0604020202020204" pitchFamily="34" charset="0"/>
              <a:buChar char="•"/>
            </a:pPr>
            <a:r>
              <a:rPr lang="en-US" dirty="0"/>
              <a:t>Start date:  09/01/24</a:t>
            </a:r>
          </a:p>
          <a:p>
            <a:pPr lvl="2">
              <a:buFont typeface="Arial" panose="020B0604020202020204" pitchFamily="34" charset="0"/>
              <a:buChar char="•"/>
            </a:pPr>
            <a:r>
              <a:rPr lang="en-US" dirty="0"/>
              <a:t>End date:  08/31/25</a:t>
            </a:r>
          </a:p>
          <a:p>
            <a:pPr lvl="2">
              <a:buFont typeface="Arial" panose="020B0604020202020204" pitchFamily="34" charset="0"/>
              <a:buChar char="•"/>
            </a:pPr>
            <a:r>
              <a:rPr lang="en-US" dirty="0"/>
              <a:t>Offer letter date:  07/01/24</a:t>
            </a:r>
          </a:p>
        </p:txBody>
      </p:sp>
      <p:sp>
        <p:nvSpPr>
          <p:cNvPr id="5" name="Slide Number Placeholder 4"/>
          <p:cNvSpPr>
            <a:spLocks noGrp="1"/>
          </p:cNvSpPr>
          <p:nvPr>
            <p:ph type="sldNum" sz="quarter" idx="12"/>
          </p:nvPr>
        </p:nvSpPr>
        <p:spPr/>
        <p:txBody>
          <a:bodyPr/>
          <a:lstStyle/>
          <a:p>
            <a:fld id="{6D22F896-40B5-4ADD-8801-0D06FADFA095}" type="slidenum">
              <a:rPr lang="en-US" smtClean="0"/>
              <a:t>94</a:t>
            </a:fld>
            <a:endParaRPr lang="en-US" dirty="0"/>
          </a:p>
        </p:txBody>
      </p:sp>
      <p:sp>
        <p:nvSpPr>
          <p:cNvPr id="7" name="Oval 6"/>
          <p:cNvSpPr/>
          <p:nvPr/>
        </p:nvSpPr>
        <p:spPr>
          <a:xfrm>
            <a:off x="6096000" y="3428997"/>
            <a:ext cx="5059364" cy="1044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17377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3A21FC21-1C04-4B40-B292-AAC678498A73}"/>
              </a:ext>
            </a:extLst>
          </p:cNvPr>
          <p:cNvPicPr>
            <a:picLocks noGrp="1" noChangeAspect="1"/>
          </p:cNvPicPr>
          <p:nvPr>
            <p:ph sz="half" idx="2"/>
          </p:nvPr>
        </p:nvPicPr>
        <p:blipFill>
          <a:blip r:embed="rId2"/>
          <a:stretch>
            <a:fillRect/>
          </a:stretch>
        </p:blipFill>
        <p:spPr>
          <a:xfrm>
            <a:off x="6255489" y="1943633"/>
            <a:ext cx="4629388" cy="3011424"/>
          </a:xfrm>
        </p:spPr>
      </p:pic>
      <p:sp>
        <p:nvSpPr>
          <p:cNvPr id="2" name="Title 1"/>
          <p:cNvSpPr>
            <a:spLocks noGrp="1"/>
          </p:cNvSpPr>
          <p:nvPr>
            <p:ph type="title"/>
          </p:nvPr>
        </p:nvSpPr>
        <p:spPr>
          <a:xfrm>
            <a:off x="1213338" y="330566"/>
            <a:ext cx="9942026" cy="1293028"/>
          </a:xfrm>
        </p:spPr>
        <p:txBody>
          <a:bodyPr>
            <a:normAutofit/>
          </a:bodyPr>
          <a:lstStyle/>
          <a:p>
            <a:r>
              <a:rPr lang="en-US" b="1" dirty="0"/>
              <a:t>Click Steps:</a:t>
            </a:r>
            <a:br>
              <a:rPr lang="en-US" dirty="0"/>
            </a:br>
            <a:r>
              <a:rPr lang="en-US" sz="3200" dirty="0"/>
              <a:t>Appointment Information Box</a:t>
            </a:r>
          </a:p>
        </p:txBody>
      </p:sp>
      <p:sp>
        <p:nvSpPr>
          <p:cNvPr id="3" name="Content Placeholder 2"/>
          <p:cNvSpPr>
            <a:spLocks noGrp="1"/>
          </p:cNvSpPr>
          <p:nvPr>
            <p:ph sz="half" idx="1"/>
          </p:nvPr>
        </p:nvSpPr>
        <p:spPr>
          <a:xfrm>
            <a:off x="1213337" y="1940168"/>
            <a:ext cx="4971013" cy="4283859"/>
          </a:xfrm>
        </p:spPr>
        <p:txBody>
          <a:bodyPr>
            <a:normAutofit fontScale="92500" lnSpcReduction="10000"/>
          </a:bodyPr>
          <a:lstStyle/>
          <a:p>
            <a:pPr marL="0" indent="0">
              <a:buNone/>
            </a:pPr>
            <a:r>
              <a:rPr lang="en-US" sz="2600" b="1" dirty="0"/>
              <a:t>Data Entry Fields:</a:t>
            </a:r>
          </a:p>
          <a:p>
            <a:pPr>
              <a:buFont typeface="Arial" panose="020B0604020202020204" pitchFamily="34" charset="0"/>
              <a:buChar char="•"/>
            </a:pPr>
            <a:r>
              <a:rPr lang="en-US" sz="2200" b="1" dirty="0"/>
              <a:t>Will the postdoctoral scholar conduct research outside of Stanford University Campus?</a:t>
            </a:r>
          </a:p>
          <a:p>
            <a:pPr lvl="1">
              <a:buFont typeface="Arial" panose="020B0604020202020204" pitchFamily="34" charset="0"/>
              <a:buChar char="•"/>
            </a:pPr>
            <a:r>
              <a:rPr lang="en-US" sz="1900" dirty="0"/>
              <a:t>The default response is “No”</a:t>
            </a:r>
          </a:p>
          <a:p>
            <a:pPr lvl="1">
              <a:buFont typeface="Arial" panose="020B0604020202020204" pitchFamily="34" charset="0"/>
              <a:buChar char="•"/>
            </a:pPr>
            <a:r>
              <a:rPr lang="en-US" sz="1900" dirty="0"/>
              <a:t>Click “Yes” if any research will be conducted off campus</a:t>
            </a:r>
          </a:p>
          <a:p>
            <a:pPr lvl="2">
              <a:buFont typeface="Arial" panose="020B0604020202020204" pitchFamily="34" charset="0"/>
              <a:buChar char="•"/>
            </a:pPr>
            <a:r>
              <a:rPr lang="en-US" sz="1700" dirty="0"/>
              <a:t>List the location(s) and date(s) of off-campus research</a:t>
            </a:r>
          </a:p>
          <a:p>
            <a:pPr lvl="2">
              <a:buFont typeface="Arial" panose="020B0604020202020204" pitchFamily="34" charset="0"/>
              <a:buChar char="•"/>
            </a:pPr>
            <a:r>
              <a:rPr lang="en-US" sz="1700" i="1" dirty="0">
                <a:hlinkClick r:id="rId3"/>
              </a:rPr>
              <a:t>Postdoc Benefits </a:t>
            </a:r>
            <a:r>
              <a:rPr lang="en-US" sz="1700" i="1" dirty="0"/>
              <a:t>must be notified when research occurs outside of the benefit plan service area</a:t>
            </a:r>
          </a:p>
          <a:p>
            <a:pPr marL="0" indent="0">
              <a:buNone/>
            </a:pPr>
            <a:r>
              <a:rPr lang="en-US" sz="2600" b="1" i="1" dirty="0"/>
              <a:t>Real World Training Scenario:</a:t>
            </a:r>
          </a:p>
          <a:p>
            <a:pPr lvl="1">
              <a:buFont typeface="Arial" panose="020B0604020202020204" pitchFamily="34" charset="0"/>
              <a:buChar char="•"/>
            </a:pPr>
            <a:r>
              <a:rPr lang="en-US" sz="2100" dirty="0"/>
              <a:t>Robin will conduct research in Tanzania from 01/06/25-02/28/25</a:t>
            </a:r>
          </a:p>
        </p:txBody>
      </p:sp>
      <p:sp>
        <p:nvSpPr>
          <p:cNvPr id="4" name="Slide Number Placeholder 3"/>
          <p:cNvSpPr>
            <a:spLocks noGrp="1"/>
          </p:cNvSpPr>
          <p:nvPr>
            <p:ph type="sldNum" sz="quarter" idx="12"/>
          </p:nvPr>
        </p:nvSpPr>
        <p:spPr/>
        <p:txBody>
          <a:bodyPr/>
          <a:lstStyle/>
          <a:p>
            <a:fld id="{6D22F896-40B5-4ADD-8801-0D06FADFA095}" type="slidenum">
              <a:rPr lang="en-US" smtClean="0"/>
              <a:t>95</a:t>
            </a:fld>
            <a:endParaRPr lang="en-US" dirty="0"/>
          </a:p>
        </p:txBody>
      </p:sp>
      <p:sp>
        <p:nvSpPr>
          <p:cNvPr id="7" name="Oval 6"/>
          <p:cNvSpPr/>
          <p:nvPr/>
        </p:nvSpPr>
        <p:spPr>
          <a:xfrm>
            <a:off x="6019593" y="3652575"/>
            <a:ext cx="4700527" cy="16353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38221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BB177609-5B91-408D-8D50-122FFA4F353E}"/>
              </a:ext>
            </a:extLst>
          </p:cNvPr>
          <p:cNvPicPr>
            <a:picLocks noGrp="1" noChangeAspect="1"/>
          </p:cNvPicPr>
          <p:nvPr>
            <p:ph sz="half" idx="2"/>
          </p:nvPr>
        </p:nvPicPr>
        <p:blipFill>
          <a:blip r:embed="rId2"/>
          <a:stretch>
            <a:fillRect/>
          </a:stretch>
        </p:blipFill>
        <p:spPr>
          <a:xfrm>
            <a:off x="6538643" y="2025162"/>
            <a:ext cx="4673840" cy="3148200"/>
          </a:xfrm>
        </p:spPr>
      </p:pic>
      <p:sp>
        <p:nvSpPr>
          <p:cNvPr id="2" name="Title 1"/>
          <p:cNvSpPr>
            <a:spLocks noGrp="1"/>
          </p:cNvSpPr>
          <p:nvPr>
            <p:ph type="title"/>
          </p:nvPr>
        </p:nvSpPr>
        <p:spPr>
          <a:xfrm>
            <a:off x="1169377" y="264695"/>
            <a:ext cx="9985986" cy="1293028"/>
          </a:xfrm>
        </p:spPr>
        <p:txBody>
          <a:bodyPr>
            <a:normAutofit/>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69377" y="2025162"/>
            <a:ext cx="4992993" cy="4252546"/>
          </a:xfrm>
        </p:spPr>
        <p:txBody>
          <a:bodyPr>
            <a:normAutofit fontScale="62500" lnSpcReduction="20000"/>
          </a:bodyPr>
          <a:lstStyle/>
          <a:p>
            <a:pPr marL="0" indent="0">
              <a:buNone/>
            </a:pPr>
            <a:r>
              <a:rPr lang="en-US" sz="3400" b="1" dirty="0"/>
              <a:t>Data Entry Fields:</a:t>
            </a:r>
          </a:p>
          <a:p>
            <a:pPr>
              <a:buFont typeface="Arial" panose="020B0604020202020204" pitchFamily="34" charset="0"/>
              <a:buChar char="•"/>
            </a:pPr>
            <a:r>
              <a:rPr lang="en-US" sz="2600" b="1" dirty="0"/>
              <a:t>Will the postdoc work in a laboratory?</a:t>
            </a:r>
          </a:p>
          <a:p>
            <a:pPr lvl="1">
              <a:buFont typeface="Arial" panose="020B0604020202020204" pitchFamily="34" charset="0"/>
              <a:buChar char="•"/>
            </a:pPr>
            <a:r>
              <a:rPr lang="en-US" sz="2200" dirty="0"/>
              <a:t>The default response is “No”</a:t>
            </a:r>
          </a:p>
          <a:p>
            <a:pPr lvl="1">
              <a:buFont typeface="Arial" panose="020B0604020202020204" pitchFamily="34" charset="0"/>
              <a:buChar char="•"/>
            </a:pPr>
            <a:r>
              <a:rPr lang="en-US" sz="2200" dirty="0"/>
              <a:t>Click “Yes” if Postdoc will work in a lab</a:t>
            </a:r>
          </a:p>
          <a:p>
            <a:pPr lvl="1">
              <a:buFont typeface="Arial" panose="020B0604020202020204" pitchFamily="34" charset="0"/>
              <a:buChar char="•"/>
            </a:pPr>
            <a:r>
              <a:rPr lang="en-US" sz="2200" dirty="0"/>
              <a:t>A “Yes” response creates a new question</a:t>
            </a:r>
          </a:p>
          <a:p>
            <a:pPr lvl="2">
              <a:buFont typeface="Arial" panose="020B0604020202020204" pitchFamily="34" charset="0"/>
              <a:buChar char="•"/>
            </a:pPr>
            <a:r>
              <a:rPr lang="en-US" sz="1900" dirty="0"/>
              <a:t>“Is this a biosciences lab?”</a:t>
            </a:r>
          </a:p>
          <a:p>
            <a:pPr lvl="3">
              <a:buFont typeface="Arial" panose="020B0604020202020204" pitchFamily="34" charset="0"/>
              <a:buChar char="•"/>
            </a:pPr>
            <a:r>
              <a:rPr lang="en-US" sz="1900" dirty="0"/>
              <a:t>Click “Yes” or “No”, as appropriate</a:t>
            </a:r>
          </a:p>
          <a:p>
            <a:pPr>
              <a:buFont typeface="Arial" panose="020B0604020202020204" pitchFamily="34" charset="0"/>
              <a:buChar char="•"/>
            </a:pPr>
            <a:r>
              <a:rPr lang="en-US" sz="2600" b="1" dirty="0"/>
              <a:t>Is this a joint appointment Instructor/Clinical Instructor</a:t>
            </a:r>
          </a:p>
          <a:p>
            <a:pPr lvl="1">
              <a:buFont typeface="Arial" panose="020B0604020202020204" pitchFamily="34" charset="0"/>
              <a:buChar char="•"/>
            </a:pPr>
            <a:r>
              <a:rPr lang="en-US" sz="2200" dirty="0"/>
              <a:t>School of Medicine use only</a:t>
            </a:r>
          </a:p>
          <a:p>
            <a:pPr lvl="1">
              <a:buFont typeface="Arial" panose="020B0604020202020204" pitchFamily="34" charset="0"/>
              <a:buChar char="•"/>
            </a:pPr>
            <a:r>
              <a:rPr lang="en-US" sz="2200" dirty="0"/>
              <a:t>The default response is “No”</a:t>
            </a:r>
          </a:p>
          <a:p>
            <a:pPr lvl="1">
              <a:buFont typeface="Arial" panose="020B0604020202020204" pitchFamily="34" charset="0"/>
              <a:buChar char="•"/>
            </a:pPr>
            <a:r>
              <a:rPr lang="en-US" sz="2200" dirty="0"/>
              <a:t>Click “Yes” for joint instructor/clinical instructor appointments</a:t>
            </a:r>
          </a:p>
          <a:p>
            <a:pPr marL="0" indent="0">
              <a:buNone/>
            </a:pPr>
            <a:endParaRPr lang="en-US" sz="2900" b="1" i="1" dirty="0"/>
          </a:p>
          <a:p>
            <a:pPr marL="0" indent="0">
              <a:buNone/>
            </a:pPr>
            <a:r>
              <a:rPr lang="en-US" sz="2900" b="1" i="1" dirty="0"/>
              <a:t>Real World Training Scenario:</a:t>
            </a:r>
          </a:p>
          <a:p>
            <a:pPr lvl="1">
              <a:buFont typeface="Arial" panose="020B0604020202020204" pitchFamily="34" charset="0"/>
              <a:buChar char="•"/>
            </a:pPr>
            <a:r>
              <a:rPr lang="en-US" sz="2200" dirty="0"/>
              <a:t>Robin will work in a lab</a:t>
            </a:r>
          </a:p>
          <a:p>
            <a:pPr lvl="2">
              <a:buFont typeface="Arial" panose="020B0604020202020204" pitchFamily="34" charset="0"/>
              <a:buChar char="•"/>
            </a:pPr>
            <a:r>
              <a:rPr lang="en-US" sz="2200" dirty="0"/>
              <a:t>Not a biosciences lab</a:t>
            </a:r>
          </a:p>
          <a:p>
            <a:pPr lvl="1">
              <a:buFont typeface="Arial" panose="020B0604020202020204" pitchFamily="34" charset="0"/>
              <a:buChar char="•"/>
            </a:pPr>
            <a:r>
              <a:rPr lang="en-US" sz="2200" dirty="0"/>
              <a:t>Robin is not a joint clinical instructor</a:t>
            </a:r>
          </a:p>
        </p:txBody>
      </p:sp>
      <p:sp>
        <p:nvSpPr>
          <p:cNvPr id="4" name="Slide Number Placeholder 3"/>
          <p:cNvSpPr>
            <a:spLocks noGrp="1"/>
          </p:cNvSpPr>
          <p:nvPr>
            <p:ph type="sldNum" sz="quarter" idx="12"/>
          </p:nvPr>
        </p:nvSpPr>
        <p:spPr/>
        <p:txBody>
          <a:bodyPr/>
          <a:lstStyle/>
          <a:p>
            <a:fld id="{6D22F896-40B5-4ADD-8801-0D06FADFA095}" type="slidenum">
              <a:rPr lang="en-US" smtClean="0"/>
              <a:t>96</a:t>
            </a:fld>
            <a:endParaRPr lang="en-US" dirty="0"/>
          </a:p>
        </p:txBody>
      </p:sp>
      <p:sp>
        <p:nvSpPr>
          <p:cNvPr id="7" name="Oval 6"/>
          <p:cNvSpPr/>
          <p:nvPr/>
        </p:nvSpPr>
        <p:spPr>
          <a:xfrm>
            <a:off x="6096000" y="3204519"/>
            <a:ext cx="5388408" cy="23065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04938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A0004C22-BB74-4FB6-A7C5-ECBDF941D452}"/>
              </a:ext>
            </a:extLst>
          </p:cNvPr>
          <p:cNvPicPr>
            <a:picLocks noGrp="1" noChangeAspect="1"/>
          </p:cNvPicPr>
          <p:nvPr>
            <p:ph sz="half" idx="2"/>
          </p:nvPr>
        </p:nvPicPr>
        <p:blipFill>
          <a:blip r:embed="rId2"/>
          <a:stretch>
            <a:fillRect/>
          </a:stretch>
        </p:blipFill>
        <p:spPr>
          <a:xfrm>
            <a:off x="6218238" y="1862513"/>
            <a:ext cx="4937125" cy="4208771"/>
          </a:xfrm>
        </p:spPr>
      </p:pic>
      <p:sp>
        <p:nvSpPr>
          <p:cNvPr id="2" name="Title 1"/>
          <p:cNvSpPr>
            <a:spLocks noGrp="1"/>
          </p:cNvSpPr>
          <p:nvPr>
            <p:ph type="title"/>
          </p:nvPr>
        </p:nvSpPr>
        <p:spPr>
          <a:xfrm>
            <a:off x="1169376" y="249392"/>
            <a:ext cx="9985987" cy="1293028"/>
          </a:xfrm>
        </p:spPr>
        <p:txBody>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69376" y="1902045"/>
            <a:ext cx="4804387" cy="4321202"/>
          </a:xfrm>
        </p:spPr>
        <p:txBody>
          <a:bodyPr>
            <a:normAutofit fontScale="77500" lnSpcReduction="20000"/>
          </a:bodyPr>
          <a:lstStyle/>
          <a:p>
            <a:pPr marL="0" indent="0">
              <a:buNone/>
            </a:pPr>
            <a:r>
              <a:rPr lang="en-US" sz="2400" b="1" dirty="0"/>
              <a:t>Prior Research Experience Table:</a:t>
            </a:r>
          </a:p>
          <a:p>
            <a:pPr>
              <a:buFont typeface="Arial" panose="020B0604020202020204" pitchFamily="34" charset="0"/>
              <a:buChar char="•"/>
            </a:pPr>
            <a:r>
              <a:rPr lang="en-US" sz="2100" dirty="0"/>
              <a:t>Review the research experience table</a:t>
            </a:r>
          </a:p>
          <a:p>
            <a:pPr lvl="1">
              <a:buFont typeface="Arial" panose="020B0604020202020204" pitchFamily="34" charset="0"/>
              <a:buChar char="•"/>
            </a:pPr>
            <a:r>
              <a:rPr lang="en-US" sz="1600" dirty="0"/>
              <a:t>Auto-discount up to 12 months in the PhD lab</a:t>
            </a:r>
          </a:p>
          <a:p>
            <a:pPr>
              <a:buFont typeface="Arial" panose="020B0604020202020204" pitchFamily="34" charset="0"/>
              <a:buChar char="•"/>
            </a:pPr>
            <a:r>
              <a:rPr lang="en-US" sz="2100" dirty="0"/>
              <a:t>If needed, the system calculation can be edited</a:t>
            </a:r>
          </a:p>
          <a:p>
            <a:pPr lvl="1">
              <a:buFont typeface="Arial" panose="020B0604020202020204" pitchFamily="34" charset="0"/>
              <a:buChar char="•"/>
            </a:pPr>
            <a:r>
              <a:rPr lang="en-US" sz="1600" dirty="0"/>
              <a:t>Enter additional research time or discount time</a:t>
            </a:r>
          </a:p>
          <a:p>
            <a:pPr lvl="2">
              <a:buFont typeface="Arial" panose="020B0604020202020204" pitchFamily="34" charset="0"/>
              <a:buChar char="•"/>
            </a:pPr>
            <a:r>
              <a:rPr lang="en-US" sz="1200" dirty="0"/>
              <a:t>If the discount time is 15 days or less, round down to nearest month</a:t>
            </a:r>
          </a:p>
          <a:p>
            <a:pPr lvl="2">
              <a:buFont typeface="Arial" panose="020B0604020202020204" pitchFamily="34" charset="0"/>
              <a:buChar char="•"/>
            </a:pPr>
            <a:r>
              <a:rPr lang="en-US" sz="1200" dirty="0"/>
              <a:t>If the discount time is 16 days or more, round up to the nearest month</a:t>
            </a:r>
          </a:p>
          <a:p>
            <a:pPr marL="0" indent="0">
              <a:buNone/>
            </a:pPr>
            <a:r>
              <a:rPr lang="en-US" sz="2400" b="1" dirty="0"/>
              <a:t>Enter Additional Research Experience Link:</a:t>
            </a:r>
          </a:p>
          <a:p>
            <a:pPr>
              <a:buFont typeface="Arial" panose="020B0604020202020204" pitchFamily="34" charset="0"/>
              <a:buChar char="•"/>
            </a:pPr>
            <a:r>
              <a:rPr lang="en-US" sz="2100" dirty="0"/>
              <a:t>See next slide</a:t>
            </a:r>
          </a:p>
          <a:p>
            <a:pPr marL="0" indent="0">
              <a:buNone/>
            </a:pPr>
            <a:r>
              <a:rPr lang="en-US" sz="2400" b="1" dirty="0"/>
              <a:t>Data Entry Fields:</a:t>
            </a:r>
          </a:p>
          <a:p>
            <a:pPr>
              <a:buFont typeface="Arial" panose="020B0604020202020204" pitchFamily="34" charset="0"/>
              <a:buChar char="•"/>
            </a:pPr>
            <a:r>
              <a:rPr lang="en-US" b="1" dirty="0"/>
              <a:t> Research Experience since last doctoral degree</a:t>
            </a:r>
          </a:p>
          <a:p>
            <a:pPr lvl="1">
              <a:buFont typeface="Arial" panose="020B0604020202020204" pitchFamily="34" charset="0"/>
              <a:buChar char="•"/>
            </a:pPr>
            <a:r>
              <a:rPr lang="en-US" dirty="0"/>
              <a:t>System-calculated based on the work experience entered by the Candidate in the Data form</a:t>
            </a:r>
          </a:p>
          <a:p>
            <a:pPr>
              <a:buFont typeface="Arial" panose="020B0604020202020204" pitchFamily="34" charset="0"/>
              <a:buChar char="•"/>
            </a:pPr>
            <a:r>
              <a:rPr lang="en-US" b="1" dirty="0"/>
              <a:t> Research Experience noted by department</a:t>
            </a:r>
          </a:p>
          <a:p>
            <a:pPr lvl="1">
              <a:buFont typeface="Arial" panose="020B0604020202020204" pitchFamily="34" charset="0"/>
              <a:buChar char="•"/>
            </a:pPr>
            <a:r>
              <a:rPr lang="en-US" dirty="0"/>
              <a:t>Editable field to confirm or revise the system calculation, as appropriate</a:t>
            </a:r>
          </a:p>
        </p:txBody>
      </p:sp>
      <p:sp>
        <p:nvSpPr>
          <p:cNvPr id="5" name="Slide Number Placeholder 4"/>
          <p:cNvSpPr>
            <a:spLocks noGrp="1"/>
          </p:cNvSpPr>
          <p:nvPr>
            <p:ph type="sldNum" sz="quarter" idx="12"/>
          </p:nvPr>
        </p:nvSpPr>
        <p:spPr/>
        <p:txBody>
          <a:bodyPr/>
          <a:lstStyle/>
          <a:p>
            <a:fld id="{6D22F896-40B5-4ADD-8801-0D06FADFA095}" type="slidenum">
              <a:rPr lang="en-US" smtClean="0"/>
              <a:t>97</a:t>
            </a:fld>
            <a:endParaRPr lang="en-US" dirty="0"/>
          </a:p>
        </p:txBody>
      </p:sp>
      <p:sp>
        <p:nvSpPr>
          <p:cNvPr id="19" name="Left Arrow 18"/>
          <p:cNvSpPr/>
          <p:nvPr/>
        </p:nvSpPr>
        <p:spPr>
          <a:xfrm rot="609187">
            <a:off x="8448757" y="5663587"/>
            <a:ext cx="2340395" cy="105405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Fix number of months in this editable field!</a:t>
            </a:r>
          </a:p>
        </p:txBody>
      </p:sp>
      <p:sp>
        <p:nvSpPr>
          <p:cNvPr id="13" name="Oval 12"/>
          <p:cNvSpPr/>
          <p:nvPr/>
        </p:nvSpPr>
        <p:spPr>
          <a:xfrm>
            <a:off x="8549196" y="4030462"/>
            <a:ext cx="2139519" cy="5508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4B21FCC7-5788-44A9-B25F-959B97DA6634}"/>
              </a:ext>
            </a:extLst>
          </p:cNvPr>
          <p:cNvSpPr/>
          <p:nvPr/>
        </p:nvSpPr>
        <p:spPr>
          <a:xfrm>
            <a:off x="6008449" y="5296861"/>
            <a:ext cx="2806519" cy="10130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36E6E6AA-8EDB-4895-8392-DA08916AAB6E}"/>
              </a:ext>
            </a:extLst>
          </p:cNvPr>
          <p:cNvSpPr/>
          <p:nvPr/>
        </p:nvSpPr>
        <p:spPr>
          <a:xfrm>
            <a:off x="8549196" y="5116806"/>
            <a:ext cx="1544715" cy="3778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17760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4E9833F7-C8D4-41F6-B1BB-7313D248D0E4}"/>
              </a:ext>
            </a:extLst>
          </p:cNvPr>
          <p:cNvPicPr>
            <a:picLocks noGrp="1" noChangeAspect="1"/>
          </p:cNvPicPr>
          <p:nvPr>
            <p:ph sz="half" idx="2"/>
          </p:nvPr>
        </p:nvPicPr>
        <p:blipFill rotWithShape="1">
          <a:blip r:embed="rId2"/>
          <a:srcRect t="17496"/>
          <a:stretch/>
        </p:blipFill>
        <p:spPr>
          <a:xfrm>
            <a:off x="6740234" y="1944210"/>
            <a:ext cx="4415129" cy="4216893"/>
          </a:xfrm>
        </p:spPr>
      </p:pic>
      <p:sp>
        <p:nvSpPr>
          <p:cNvPr id="2" name="Title 1"/>
          <p:cNvSpPr>
            <a:spLocks noGrp="1"/>
          </p:cNvSpPr>
          <p:nvPr>
            <p:ph type="title"/>
          </p:nvPr>
        </p:nvSpPr>
        <p:spPr>
          <a:xfrm>
            <a:off x="1169376" y="249392"/>
            <a:ext cx="9985987" cy="1293028"/>
          </a:xfrm>
        </p:spPr>
        <p:txBody>
          <a:bodyPr/>
          <a:lstStyle/>
          <a:p>
            <a:r>
              <a:rPr lang="en-US" b="1" dirty="0"/>
              <a:t>Click Steps:</a:t>
            </a:r>
            <a:br>
              <a:rPr lang="en-US" b="1" dirty="0"/>
            </a:br>
            <a:r>
              <a:rPr lang="en-US" sz="3200" dirty="0"/>
              <a:t>Appointment Information Box</a:t>
            </a:r>
          </a:p>
        </p:txBody>
      </p:sp>
      <p:sp>
        <p:nvSpPr>
          <p:cNvPr id="3" name="Content Placeholder 2"/>
          <p:cNvSpPr>
            <a:spLocks noGrp="1"/>
          </p:cNvSpPr>
          <p:nvPr>
            <p:ph sz="half" idx="1"/>
          </p:nvPr>
        </p:nvSpPr>
        <p:spPr>
          <a:xfrm>
            <a:off x="1169376" y="2031397"/>
            <a:ext cx="5018360" cy="4129706"/>
          </a:xfrm>
        </p:spPr>
        <p:txBody>
          <a:bodyPr>
            <a:normAutofit/>
          </a:bodyPr>
          <a:lstStyle/>
          <a:p>
            <a:pPr marL="0" indent="0">
              <a:buNone/>
            </a:pPr>
            <a:r>
              <a:rPr lang="en-US" sz="2400" b="1" dirty="0"/>
              <a:t>Enter Additional Research Experience:</a:t>
            </a:r>
          </a:p>
          <a:p>
            <a:pPr>
              <a:buFont typeface="Arial" panose="020B0604020202020204" pitchFamily="34" charset="0"/>
              <a:buChar char="•"/>
            </a:pPr>
            <a:r>
              <a:rPr lang="en-US" sz="2400" b="1" dirty="0"/>
              <a:t>When to use:</a:t>
            </a:r>
          </a:p>
          <a:p>
            <a:pPr lvl="1">
              <a:buFont typeface="Arial" panose="020B0604020202020204" pitchFamily="34" charset="0"/>
              <a:buChar char="•"/>
            </a:pPr>
            <a:r>
              <a:rPr lang="en-US" sz="2200" b="1" dirty="0"/>
              <a:t>Returning Postdocs</a:t>
            </a:r>
          </a:p>
          <a:p>
            <a:pPr lvl="2">
              <a:buFont typeface="Arial" panose="020B0604020202020204" pitchFamily="34" charset="0"/>
              <a:buChar char="•"/>
            </a:pPr>
            <a:r>
              <a:rPr lang="en-US" sz="1800" dirty="0"/>
              <a:t>Admin must enter all research experience accrued since the previous Stanford appt</a:t>
            </a:r>
          </a:p>
          <a:p>
            <a:pPr lvl="1">
              <a:buFont typeface="Arial" panose="020B0604020202020204" pitchFamily="34" charset="0"/>
              <a:buChar char="•"/>
            </a:pPr>
            <a:r>
              <a:rPr lang="en-US" sz="2200" b="1" dirty="0"/>
              <a:t>Dept Transfers</a:t>
            </a:r>
          </a:p>
          <a:p>
            <a:pPr lvl="2">
              <a:buFont typeface="Arial" panose="020B0604020202020204" pitchFamily="34" charset="0"/>
              <a:buChar char="•"/>
            </a:pPr>
            <a:r>
              <a:rPr lang="en-US" sz="1800" dirty="0"/>
              <a:t>Admin must enter research experience from the transfer Stanford appointment</a:t>
            </a:r>
          </a:p>
          <a:p>
            <a:pPr lvl="1">
              <a:buFont typeface="Arial" panose="020B0604020202020204" pitchFamily="34" charset="0"/>
              <a:buChar char="•"/>
            </a:pPr>
            <a:r>
              <a:rPr lang="en-US" sz="2200" b="1" dirty="0"/>
              <a:t>New Appointments</a:t>
            </a:r>
          </a:p>
          <a:p>
            <a:pPr lvl="2">
              <a:buFont typeface="Arial" panose="020B0604020202020204" pitchFamily="34" charset="0"/>
              <a:buChar char="•"/>
            </a:pPr>
            <a:r>
              <a:rPr lang="en-US" sz="1800" dirty="0"/>
              <a:t>If Candidate did not include all applicable previous research experience on the Data form, Admin must add it here</a:t>
            </a:r>
          </a:p>
        </p:txBody>
      </p:sp>
      <p:sp>
        <p:nvSpPr>
          <p:cNvPr id="5" name="Slide Number Placeholder 4"/>
          <p:cNvSpPr>
            <a:spLocks noGrp="1"/>
          </p:cNvSpPr>
          <p:nvPr>
            <p:ph type="sldNum" sz="quarter" idx="12"/>
          </p:nvPr>
        </p:nvSpPr>
        <p:spPr/>
        <p:txBody>
          <a:bodyPr/>
          <a:lstStyle/>
          <a:p>
            <a:fld id="{6D22F896-40B5-4ADD-8801-0D06FADFA095}" type="slidenum">
              <a:rPr lang="en-US" smtClean="0"/>
              <a:t>98</a:t>
            </a:fld>
            <a:endParaRPr lang="en-US" dirty="0"/>
          </a:p>
        </p:txBody>
      </p:sp>
    </p:spTree>
    <p:extLst>
      <p:ext uri="{BB962C8B-B14F-4D97-AF65-F5344CB8AC3E}">
        <p14:creationId xmlns:p14="http://schemas.microsoft.com/office/powerpoint/2010/main" val="13475330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1">
            <a:extLst>
              <a:ext uri="{FF2B5EF4-FFF2-40B4-BE49-F238E27FC236}">
                <a16:creationId xmlns:a16="http://schemas.microsoft.com/office/drawing/2014/main" id="{B95737C3-FC09-4377-9FC6-C4EE37F46B12}"/>
              </a:ext>
            </a:extLst>
          </p:cNvPr>
          <p:cNvPicPr>
            <a:picLocks noGrp="1" noChangeAspect="1"/>
          </p:cNvPicPr>
          <p:nvPr>
            <p:ph sz="quarter" idx="4"/>
          </p:nvPr>
        </p:nvPicPr>
        <p:blipFill rotWithShape="1">
          <a:blip r:embed="rId2"/>
          <a:srcRect t="24728"/>
          <a:stretch/>
        </p:blipFill>
        <p:spPr>
          <a:xfrm>
            <a:off x="6275358" y="2100353"/>
            <a:ext cx="4937125" cy="3900952"/>
          </a:xfrm>
        </p:spPr>
      </p:pic>
      <p:sp>
        <p:nvSpPr>
          <p:cNvPr id="2" name="Title 1"/>
          <p:cNvSpPr>
            <a:spLocks noGrp="1"/>
          </p:cNvSpPr>
          <p:nvPr>
            <p:ph type="title"/>
          </p:nvPr>
        </p:nvSpPr>
        <p:spPr>
          <a:xfrm>
            <a:off x="1186962" y="234176"/>
            <a:ext cx="10025522" cy="1295400"/>
          </a:xfrm>
        </p:spPr>
        <p:txBody>
          <a:bodyPr/>
          <a:lstStyle/>
          <a:p>
            <a:r>
              <a:rPr lang="en-US" b="1" dirty="0"/>
              <a:t>Click Steps:</a:t>
            </a:r>
            <a:br>
              <a:rPr lang="en-US" b="1" dirty="0"/>
            </a:br>
            <a:r>
              <a:rPr lang="en-US" sz="3200" dirty="0"/>
              <a:t>Appointment Information Box</a:t>
            </a:r>
          </a:p>
        </p:txBody>
      </p:sp>
      <p:sp>
        <p:nvSpPr>
          <p:cNvPr id="6" name="Text Placeholder 5"/>
          <p:cNvSpPr>
            <a:spLocks noGrp="1"/>
          </p:cNvSpPr>
          <p:nvPr>
            <p:ph type="body" idx="1"/>
          </p:nvPr>
        </p:nvSpPr>
        <p:spPr>
          <a:xfrm>
            <a:off x="1186962" y="2100352"/>
            <a:ext cx="4810614" cy="1689133"/>
          </a:xfrm>
        </p:spPr>
        <p:txBody>
          <a:bodyPr>
            <a:normAutofit/>
          </a:bodyPr>
          <a:lstStyle/>
          <a:p>
            <a:pPr algn="ctr"/>
            <a:r>
              <a:rPr lang="en-US" sz="1800" b="1" u="sng" dirty="0">
                <a:solidFill>
                  <a:srgbClr val="FF0000"/>
                </a:solidFill>
              </a:rPr>
              <a:t>If Candidate Has NO Prior Research Experience </a:t>
            </a:r>
          </a:p>
          <a:p>
            <a:pPr algn="ctr"/>
            <a:r>
              <a:rPr lang="en-US" sz="1600" dirty="0"/>
              <a:t>E.G., DOCTORAL DEGREE WAS JUST CONFERRED OR WILL BE CONFERRED PRIOR TO APPOINTMENT START DATE</a:t>
            </a:r>
          </a:p>
        </p:txBody>
      </p:sp>
      <p:sp>
        <p:nvSpPr>
          <p:cNvPr id="3" name="Content Placeholder 2"/>
          <p:cNvSpPr>
            <a:spLocks noGrp="1"/>
          </p:cNvSpPr>
          <p:nvPr>
            <p:ph sz="half" idx="2"/>
          </p:nvPr>
        </p:nvSpPr>
        <p:spPr>
          <a:xfrm>
            <a:off x="1362540" y="4043436"/>
            <a:ext cx="4484078" cy="1362826"/>
          </a:xfrm>
        </p:spPr>
        <p:txBody>
          <a:bodyPr>
            <a:normAutofit/>
          </a:bodyPr>
          <a:lstStyle/>
          <a:p>
            <a:pPr marL="0" indent="0">
              <a:buNone/>
            </a:pPr>
            <a:r>
              <a:rPr lang="en-US" dirty="0"/>
              <a:t>Be sure the “Research Experience noted by department” field shows “zero”</a:t>
            </a:r>
          </a:p>
        </p:txBody>
      </p:sp>
      <p:sp>
        <p:nvSpPr>
          <p:cNvPr id="5" name="Slide Number Placeholder 4"/>
          <p:cNvSpPr>
            <a:spLocks noGrp="1"/>
          </p:cNvSpPr>
          <p:nvPr>
            <p:ph type="sldNum" sz="quarter" idx="12"/>
          </p:nvPr>
        </p:nvSpPr>
        <p:spPr/>
        <p:txBody>
          <a:bodyPr/>
          <a:lstStyle/>
          <a:p>
            <a:fld id="{6D22F896-40B5-4ADD-8801-0D06FADFA095}" type="slidenum">
              <a:rPr lang="en-US" smtClean="0"/>
              <a:t>99</a:t>
            </a:fld>
            <a:endParaRPr lang="en-US" dirty="0"/>
          </a:p>
        </p:txBody>
      </p:sp>
      <p:sp>
        <p:nvSpPr>
          <p:cNvPr id="9" name="Oval 8"/>
          <p:cNvSpPr/>
          <p:nvPr/>
        </p:nvSpPr>
        <p:spPr>
          <a:xfrm>
            <a:off x="6096000" y="5601810"/>
            <a:ext cx="2604117" cy="4616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2948605"/>
      </p:ext>
    </p:extLst>
  </p:cSld>
  <p:clrMapOvr>
    <a:masterClrMapping/>
  </p:clrMapOvr>
</p:sld>
</file>

<file path=ppt/theme/theme1.xml><?xml version="1.0" encoding="utf-8"?>
<a:theme xmlns:a="http://schemas.openxmlformats.org/drawingml/2006/main" name="Retro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23176</TotalTime>
  <Words>14343</Words>
  <Application>Microsoft Office PowerPoint</Application>
  <PresentationFormat>Widescreen</PresentationFormat>
  <Paragraphs>1840</Paragraphs>
  <Slides>200</Slides>
  <Notes>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200</vt:i4>
      </vt:variant>
    </vt:vector>
  </HeadingPairs>
  <TitlesOfParts>
    <vt:vector size="206" baseType="lpstr">
      <vt:lpstr>Aptos</vt:lpstr>
      <vt:lpstr>Arial</vt:lpstr>
      <vt:lpstr>Calibri</vt:lpstr>
      <vt:lpstr>Calibri Light</vt:lpstr>
      <vt:lpstr>Courier New</vt:lpstr>
      <vt:lpstr>Retrospect</vt:lpstr>
      <vt:lpstr>Postdoctoral Policy &amp; Web Forms Training for Administrators</vt:lpstr>
      <vt:lpstr>Training Sections</vt:lpstr>
      <vt:lpstr>Postdoctoral Scholars</vt:lpstr>
      <vt:lpstr>What is a Postdoctoral Scholar?</vt:lpstr>
      <vt:lpstr>Common Postdoc Acronyms</vt:lpstr>
      <vt:lpstr>Postdoctoral Administrators</vt:lpstr>
      <vt:lpstr>Postdoc Admin: Responsibilities</vt:lpstr>
      <vt:lpstr>Postdoc Admin:  OPA Resources</vt:lpstr>
      <vt:lpstr>Postdoc Admin:  OPA Resources</vt:lpstr>
      <vt:lpstr>Postdoc Admin:  OPA Resources</vt:lpstr>
      <vt:lpstr>Postdoc Admin:  OPA Resources</vt:lpstr>
      <vt:lpstr>Postdoc Admin:  GFS Resources</vt:lpstr>
      <vt:lpstr>The Postdoctoral Appointment</vt:lpstr>
      <vt:lpstr>Policy: Appointment Criteria</vt:lpstr>
      <vt:lpstr>Process: Appointment Processing Timelines</vt:lpstr>
      <vt:lpstr>Process: SUNet ID Sponsorship</vt:lpstr>
      <vt:lpstr>The Postdoctoral Appointment</vt:lpstr>
      <vt:lpstr>New Appointment: Process Overview</vt:lpstr>
      <vt:lpstr>Policy: Who Can Sponsor a Postdoctoral Appointment?</vt:lpstr>
      <vt:lpstr>Policy: Who Can Sponsor a Postdoctoral Appointment?</vt:lpstr>
      <vt:lpstr>Process: Budgeting for a Postdoctoral Appointment</vt:lpstr>
      <vt:lpstr>Process: Determine Eligibility</vt:lpstr>
      <vt:lpstr>Policy: Determine Eligibility</vt:lpstr>
      <vt:lpstr>Policy: Proof of Degree</vt:lpstr>
      <vt:lpstr>Policy: Proof of Degree</vt:lpstr>
      <vt:lpstr>Policy: Determine Eligibility</vt:lpstr>
      <vt:lpstr>Policy: Determine Eligibility</vt:lpstr>
      <vt:lpstr>Policy: Determine Eligibility</vt:lpstr>
      <vt:lpstr>Process: Research Experience Calculator</vt:lpstr>
      <vt:lpstr>Apply Your Knowledge: Sponsorship, Budget, &amp; Eligibility</vt:lpstr>
      <vt:lpstr>Process: Information Needed to Initiate Appointment</vt:lpstr>
      <vt:lpstr>Apply Your Knowledge: Gather Information Needed</vt:lpstr>
      <vt:lpstr>Apply Your Knowledge: Eligibility</vt:lpstr>
      <vt:lpstr>Apply Your Knowledge: Eligibility</vt:lpstr>
      <vt:lpstr>Apply Your Knowledge: Eligibility</vt:lpstr>
      <vt:lpstr>Apply Your Knowledge: Eligibility</vt:lpstr>
      <vt:lpstr>New Postdoctoral Appointment</vt:lpstr>
      <vt:lpstr>Click Steps: Navigating the OPA/Bechtel Center Tab</vt:lpstr>
      <vt:lpstr>Process:  Transaction Request Type New Appointment, Department Transfer, Returning Postdocs</vt:lpstr>
      <vt:lpstr>Click Steps: Initiate a New Appointment Invite  (SKIP SLIDES 40-80 for Department Transfers and Returning Postdocs)</vt:lpstr>
      <vt:lpstr>Click Steps: Initiate an Invite</vt:lpstr>
      <vt:lpstr>Click Steps: Add a New Value</vt:lpstr>
      <vt:lpstr>Click Steps: Invite Form Data Entry</vt:lpstr>
      <vt:lpstr>Click Steps: Faculty Data Entry</vt:lpstr>
      <vt:lpstr>Click Steps: Save and Send</vt:lpstr>
      <vt:lpstr>PowerPoint Presentation</vt:lpstr>
      <vt:lpstr>New Appointment</vt:lpstr>
      <vt:lpstr>Process: Candidate’s View of the Invite Email</vt:lpstr>
      <vt:lpstr>Process: Candidate Registers a User ID and Password</vt:lpstr>
      <vt:lpstr>Process: Candidate Must Use SAME Email Address Where Invite Was Sent</vt:lpstr>
      <vt:lpstr>Process: Candidate Logs in With Created User ID and Password</vt:lpstr>
      <vt:lpstr>Process: Candidate Clicks Postdoctoral Scholar Data Form Link</vt:lpstr>
      <vt:lpstr>Process: Candidate Must Use SAME Email Address Here as Previous</vt:lpstr>
      <vt:lpstr>Process: Candidate May Enter or Skip Ethnicity Data</vt:lpstr>
      <vt:lpstr>Process: Candidates With Outside Funding Must Enter Details and Upload a PDF Copy of the Funding Letter</vt:lpstr>
      <vt:lpstr>Process: Candidate Must Enter Educational Data</vt:lpstr>
      <vt:lpstr>Process: Candidate Can Return to Previous Page and Edit Saved Entries</vt:lpstr>
      <vt:lpstr>Process: Candidate Must Enter Work Experience After Doctoral Degree</vt:lpstr>
      <vt:lpstr>Process: Candidate Uploads Required Supporting Documents</vt:lpstr>
      <vt:lpstr>Process: Candidate Can See Uploaded Document List But Cannot Delete</vt:lpstr>
      <vt:lpstr>Process: Candidate Must Click “I Agree” to Submit Data Form</vt:lpstr>
      <vt:lpstr>Process: Candidate’s Data Form Submission Confirmation Message</vt:lpstr>
      <vt:lpstr>New Appointment</vt:lpstr>
      <vt:lpstr>Process: Review the Data Form (Info Sheet)</vt:lpstr>
      <vt:lpstr>Process: Review the Data Form</vt:lpstr>
      <vt:lpstr>Process: Click on View File to Open a Document</vt:lpstr>
      <vt:lpstr>Process: Review Personal Details for International Scholars</vt:lpstr>
      <vt:lpstr>Process: Review Personal Details for International Scholars</vt:lpstr>
      <vt:lpstr>Process: Review Personal Details for U.S. Citizens</vt:lpstr>
      <vt:lpstr>Process: No Required Review of Ethnicity or Address Data</vt:lpstr>
      <vt:lpstr>Process: Review Outside Funding Details</vt:lpstr>
      <vt:lpstr>Process: Review Education Details</vt:lpstr>
      <vt:lpstr>Process: Review Work Experience Click “view all” for multiple institutions –  Compare Data form to CV  Check current appointment end date</vt:lpstr>
      <vt:lpstr>Process: Review Policy Exceptions</vt:lpstr>
      <vt:lpstr>Process: Review Supporting Documents</vt:lpstr>
      <vt:lpstr>Policy: For International Scholars: Review Passport and Work Authorization Documents</vt:lpstr>
      <vt:lpstr>Policy: For Outside Funded Candidates: Review Outside Funding Documents</vt:lpstr>
      <vt:lpstr>Process: Finishing the Data Form Review</vt:lpstr>
      <vt:lpstr>Process: Admin Approval Message</vt:lpstr>
      <vt:lpstr>New Appointment: </vt:lpstr>
      <vt:lpstr>Process: Recommendation Form in Workflow</vt:lpstr>
      <vt:lpstr>Click Steps: Create a Recommendation Form</vt:lpstr>
      <vt:lpstr>Click Steps: Transaction Details Box</vt:lpstr>
      <vt:lpstr>Click Steps: Transaction Details Box</vt:lpstr>
      <vt:lpstr>Click Steps Video:  Transaction Details Box</vt:lpstr>
      <vt:lpstr>Click Steps: Academic Information Box</vt:lpstr>
      <vt:lpstr>Click Steps: Academic Information Box</vt:lpstr>
      <vt:lpstr>Click Steps: Academic Information Box</vt:lpstr>
      <vt:lpstr>Click Steps: Academic Information Box</vt:lpstr>
      <vt:lpstr>Click Steps: Academic Information Box</vt:lpstr>
      <vt:lpstr>Click Steps Video:  Academic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Appointment Information Box</vt:lpstr>
      <vt:lpstr>Click Steps Video:  Appointment Information Box</vt:lpstr>
      <vt:lpstr>Policy: Funding Details Box</vt:lpstr>
      <vt:lpstr>Policy: Funding Details Box</vt:lpstr>
      <vt:lpstr>Policy: Salary and Stipend - Key Distinctions</vt:lpstr>
      <vt:lpstr>Click Steps: Funding Details Box</vt:lpstr>
      <vt:lpstr>Process: Funding Details Box</vt:lpstr>
      <vt:lpstr>Click Steps: Visa Details Box</vt:lpstr>
      <vt:lpstr>Policy Exceptions: New Appointments</vt:lpstr>
      <vt:lpstr>Process: Supporting Documents and Attachments</vt:lpstr>
      <vt:lpstr>Click Steps: Preview Offer Letter and Notes to Approver</vt:lpstr>
      <vt:lpstr>Click Steps: Submission to Workflow</vt:lpstr>
      <vt:lpstr>Process: Role #3 Approver Receives Email Notice</vt:lpstr>
      <vt:lpstr>Process: Role #3 Approver Reviews Recommendation Form</vt:lpstr>
      <vt:lpstr>Process: Role #3 Approval Triggers Emails</vt:lpstr>
      <vt:lpstr>New Appointment</vt:lpstr>
      <vt:lpstr>Process: Postdoc Candidate Returns to Secure Portal</vt:lpstr>
      <vt:lpstr>Process: Candidate’s View of the Offer Letter</vt:lpstr>
      <vt:lpstr>Process: Candidate Accepts or Rejects the Offer Letter</vt:lpstr>
      <vt:lpstr>Process: Confirmation of Offer Status</vt:lpstr>
      <vt:lpstr>Process: Offer Acceptance Notices</vt:lpstr>
      <vt:lpstr>New Appointment</vt:lpstr>
      <vt:lpstr>Process: Return to Workflow to Verify and Submit to OPA</vt:lpstr>
      <vt:lpstr>Process: HOLD IT! Are All Required Documents Uploaded?</vt:lpstr>
      <vt:lpstr>Click Steps: Submit the Recommend Form</vt:lpstr>
      <vt:lpstr>Process: OPA Approval Notices</vt:lpstr>
      <vt:lpstr>Process: Common Reasons OPA Will Return Web Form or Delay Approval</vt:lpstr>
      <vt:lpstr>Click Steps: Returned Recommendation Form</vt:lpstr>
      <vt:lpstr>Process: Delay of Appointment Data Load to PeopleSoft</vt:lpstr>
      <vt:lpstr>Click Steps: Look Up Student ID in Postdoc Web Forms</vt:lpstr>
      <vt:lpstr>New Appointment</vt:lpstr>
      <vt:lpstr>Policy: Visa Types for International Postdocs</vt:lpstr>
      <vt:lpstr>Process: Submission of J-1 / Visa DS-2019 Requests</vt:lpstr>
      <vt:lpstr>Policy: J-1 Visa / DS-2019 Processing Guidelines</vt:lpstr>
      <vt:lpstr>Policy: Conditional J-1 Visa / DS-2019 Approval Guidelines</vt:lpstr>
      <vt:lpstr>Process: F1 OPT and H-1B visa</vt:lpstr>
      <vt:lpstr>New Appointment</vt:lpstr>
      <vt:lpstr>Process: Paying Postdocs</vt:lpstr>
      <vt:lpstr>Process: Paying Postdocs</vt:lpstr>
      <vt:lpstr>Policy: Paying Postdocs</vt:lpstr>
      <vt:lpstr>Process: Paying Postdocs</vt:lpstr>
      <vt:lpstr>Policy: Fringe Benefits Rates Assessed on Salary</vt:lpstr>
      <vt:lpstr>Policy: Annual 9/1 Minimum Funding Increase</vt:lpstr>
      <vt:lpstr>Policy: Annual 9/1 Minimum Funding Increase</vt:lpstr>
      <vt:lpstr>New Appointment</vt:lpstr>
      <vt:lpstr>Policy: Postdoc Benefits</vt:lpstr>
      <vt:lpstr>Policy: Postdoc Benefits Funding</vt:lpstr>
      <vt:lpstr>Policy: Postdoc Benefits Session</vt:lpstr>
      <vt:lpstr>Policy: 2024 monthly contribution rates</vt:lpstr>
      <vt:lpstr>Policy: Waiving Stanford Benefits Coverage</vt:lpstr>
      <vt:lpstr>Policy Exception: Postdoc Pay-All</vt:lpstr>
      <vt:lpstr>Individual Development Plan (IDP)</vt:lpstr>
      <vt:lpstr>Policy: Individual Development Plans (IDP)</vt:lpstr>
      <vt:lpstr>Change Web Form</vt:lpstr>
      <vt:lpstr>Change Web Form: Process Overview</vt:lpstr>
      <vt:lpstr>Process: Change Form Processing Guidelines</vt:lpstr>
      <vt:lpstr>Process: J-1 / DS-2019 visa extension processing guidelines</vt:lpstr>
      <vt:lpstr>Process: F1 OPT / H-1B Visa Extension Processing Guidelines</vt:lpstr>
      <vt:lpstr>Policy Exceptions:  Existing Appointments</vt:lpstr>
      <vt:lpstr>Policy Exceptions: Supporting Documents Required</vt:lpstr>
      <vt:lpstr>Click Steps: Create a Change Web Form</vt:lpstr>
      <vt:lpstr>Click Steps: Add a Change Web Form</vt:lpstr>
      <vt:lpstr>Click Steps: Change Types </vt:lpstr>
      <vt:lpstr>Apply Your Knowledge: Update Appointment Terms</vt:lpstr>
      <vt:lpstr>Click Steps: Enter the Student ID Number </vt:lpstr>
      <vt:lpstr>Click Steps: Appointment Date Change Box</vt:lpstr>
      <vt:lpstr>Click Steps: Appointment Date Change Box</vt:lpstr>
      <vt:lpstr>Click Steps: Appointment Date Change Box</vt:lpstr>
      <vt:lpstr>Click Steps: New Faculty Sponsor Information Box </vt:lpstr>
      <vt:lpstr>Click Steps: Research Experience Box</vt:lpstr>
      <vt:lpstr>Click Steps: Text Fields and Action Buttons</vt:lpstr>
      <vt:lpstr>Click Steps: Change Form Postdoc Admin Notices</vt:lpstr>
      <vt:lpstr>Process: Change Form Email Notices to Postdoc</vt:lpstr>
      <vt:lpstr>Termination Web Form</vt:lpstr>
      <vt:lpstr>Termination Web Form: Process Overview</vt:lpstr>
      <vt:lpstr>PROCESS:  Termination Form Processing Guidelines</vt:lpstr>
      <vt:lpstr>Policy: Most Common Reasons Appointments End</vt:lpstr>
      <vt:lpstr>Policy: Early Termination by Faculty Sponsor</vt:lpstr>
      <vt:lpstr>Policy: Early Termination Due to Unsatisfactory Performance</vt:lpstr>
      <vt:lpstr>Policy: EARLY Appointment End for International Scholars</vt:lpstr>
      <vt:lpstr>Process:  Department Transfer or Transition to Other Roles</vt:lpstr>
      <vt:lpstr>Apply Your Knowledge: Terminate Appointment</vt:lpstr>
      <vt:lpstr>Click Steps: Create a Termination Form</vt:lpstr>
      <vt:lpstr>Click Steps: Add a Termination Form</vt:lpstr>
      <vt:lpstr>Click Steps: Enter the Student ID Number </vt:lpstr>
      <vt:lpstr>Click Steps: Dates of Appointment Box</vt:lpstr>
      <vt:lpstr>Click Steps: Choosing the Correct Action Reason</vt:lpstr>
      <vt:lpstr>Policy: Department Transfer</vt:lpstr>
      <vt:lpstr>Click Steps: Forwarding Info for Official Stanford Communications Box</vt:lpstr>
      <vt:lpstr>Click Steps: Professional Information Box</vt:lpstr>
      <vt:lpstr>Click Steps: Certificate of Training Box</vt:lpstr>
      <vt:lpstr>Click Steps: Admin Information Box</vt:lpstr>
      <vt:lpstr>Process: Termination Form Email Notices</vt:lpstr>
      <vt:lpstr>Process: Appointment Verifications</vt:lpstr>
      <vt:lpstr>Unpaid Leaves of Absence</vt:lpstr>
      <vt:lpstr>Policy: Unpaid Leaves of Absence (LOA)</vt:lpstr>
      <vt:lpstr>Policy: Benefits During Unpaid Leaves of Absence</vt:lpstr>
      <vt:lpstr>Policy: J-1 Visa and Unpaid Leaves of Absence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Postdoctoral policy and web forms training for administrators</dc:title>
  <dc:creator>Tammy Jo Wilson</dc:creator>
  <cp:lastModifiedBy>Tammy Jo Wilson</cp:lastModifiedBy>
  <cp:revision>6544</cp:revision>
  <dcterms:created xsi:type="dcterms:W3CDTF">2018-06-13T23:46:10Z</dcterms:created>
  <dcterms:modified xsi:type="dcterms:W3CDTF">2025-01-13T23:25:41Z</dcterms:modified>
</cp:coreProperties>
</file>